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3A6F7-A716-9BC5-2DE9-575E17F2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F95DD-1151-8DDA-552E-82B690BAB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84650-8A5F-34F2-498F-176041062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B0C53-4C8F-9C4E-DFA3-393AF501C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26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F4279-B994-D949-A6EC-48572582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91F352E3-7036-38E6-0AE5-4273ABFC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17765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noProof="0" dirty="0"/>
              <a:t>Optimize program performance</a:t>
            </a:r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F1A3B767-735B-1745-D8B6-CC28FC76A7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  <a:endParaRPr lang="en-US" sz="900" i="1" noProof="0" dirty="0"/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4D9DB210-8CD8-2E73-0180-67A9A7D125F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E9766566-C33F-584C-0F8A-06B11FA182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39786B01-250C-C53D-40E5-94D59B9A287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BC1FE8D4-4DB8-DD42-1EFA-BF84638FE2B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3431592D-3739-CD0D-2002-D5620EA27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6311BE-F744-7E2E-BFAC-B7D77DA4B7C3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A73CEF8E-FD38-064A-E6D3-FD1DB5B4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Program impact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467DD3A-E095-B8A1-2599-CB4FF711D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BBB2B4E9-7FD5-3E55-D86A-2DF90278B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2BE62-598C-E743-EA68-514B2A4657CC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F97A1553-92D9-C0FB-7D8A-3142DC81B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7EC9FFA-1E41-0DE3-1ACB-EE4ED9F1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6D2A79-AA3F-A3BD-9F8E-5C2944E0074D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308D55-57D3-B986-F44A-B98A7201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E277A36-F91E-0C28-B45D-51456B18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78" name="Item 1">
            <a:extLst>
              <a:ext uri="{FF2B5EF4-FFF2-40B4-BE49-F238E27FC236}">
                <a16:creationId xmlns:a16="http://schemas.microsoft.com/office/drawing/2014/main" id="{A707D78A-C177-CA8B-5012-0AFC03435287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Analyze performance data</a:t>
            </a:r>
          </a:p>
        </p:txBody>
      </p:sp>
      <p:sp>
        <p:nvSpPr>
          <p:cNvPr id="77" name="Item 1 top">
            <a:extLst>
              <a:ext uri="{FF2B5EF4-FFF2-40B4-BE49-F238E27FC236}">
                <a16:creationId xmlns:a16="http://schemas.microsoft.com/office/drawing/2014/main" id="{864F878B-1225-8120-6A29-F998596A9F2E}"/>
              </a:ext>
            </a:extLst>
          </p:cNvPr>
          <p:cNvSpPr txBox="1"/>
          <p:nvPr/>
        </p:nvSpPr>
        <p:spPr>
          <a:xfrm>
            <a:off x="554601" y="2033954"/>
            <a:ext cx="304619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Analyze performance data, generating insights and identifying key metrics. Use Excel formulas and functions to calculate performance indicators.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9894F-8EC0-B650-C1EE-C59DA13F511F}"/>
              </a:ext>
            </a:extLst>
          </p:cNvPr>
          <p:cNvGrpSpPr/>
          <p:nvPr/>
        </p:nvGrpSpPr>
        <p:grpSpPr>
          <a:xfrm>
            <a:off x="822680" y="2724844"/>
            <a:ext cx="2324175" cy="360000"/>
            <a:chOff x="883168" y="2751202"/>
            <a:chExt cx="2324175" cy="360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8123A-B434-D469-C8FE-354DB8F639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32" name="Picture 31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CCC46F81-2C51-FC81-9B8D-BA11B83F8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76" name="Item 1 bottom">
            <a:extLst>
              <a:ext uri="{FF2B5EF4-FFF2-40B4-BE49-F238E27FC236}">
                <a16:creationId xmlns:a16="http://schemas.microsoft.com/office/drawing/2014/main" id="{B1B40261-7095-72E8-DA7F-91A4EF61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3201027"/>
            <a:ext cx="2705513" cy="771357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dirty="0">
                <a:solidFill>
                  <a:srgbClr val="1A1A1A"/>
                </a:solidFill>
                <a:latin typeface="Segoe UI"/>
              </a:rPr>
              <a:t>Create a bar chart</a:t>
            </a:r>
            <a:r>
              <a:rPr lang="en-US" sz="900" kern="0" dirty="0">
                <a:solidFill>
                  <a:srgbClr val="1A1A1A"/>
                </a:solidFill>
                <a:latin typeface="Segoe UI"/>
              </a:rPr>
              <a:t> based on the latest performance data in the /[performance data.xlsx] 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1" name="Item 2">
            <a:extLst>
              <a:ext uri="{FF2B5EF4-FFF2-40B4-BE49-F238E27FC236}">
                <a16:creationId xmlns:a16="http://schemas.microsoft.com/office/drawing/2014/main" id="{FF4571CE-5D50-688F-15BA-B6DEBB589A56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Identify improvement areas</a:t>
            </a:r>
          </a:p>
        </p:txBody>
      </p:sp>
      <p:sp>
        <p:nvSpPr>
          <p:cNvPr id="82" name="Item 2 top">
            <a:extLst>
              <a:ext uri="{FF2B5EF4-FFF2-40B4-BE49-F238E27FC236}">
                <a16:creationId xmlns:a16="http://schemas.microsoft.com/office/drawing/2014/main" id="{E2E9F2B4-9DC0-B91A-2396-8D1D389AD7A1}"/>
              </a:ext>
            </a:extLst>
          </p:cNvPr>
          <p:cNvSpPr txBox="1"/>
          <p:nvPr/>
        </p:nvSpPr>
        <p:spPr>
          <a:xfrm>
            <a:off x="4023021" y="2033954"/>
            <a:ext cx="287894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Pinpoint areas where performance can be optimized. Create charts and graphs to highlight improvement opportunities.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BD8A80-F46C-BE16-C073-EE0FD9AAFF2F}"/>
              </a:ext>
            </a:extLst>
          </p:cNvPr>
          <p:cNvGrpSpPr/>
          <p:nvPr/>
        </p:nvGrpSpPr>
        <p:grpSpPr>
          <a:xfrm>
            <a:off x="4351632" y="2729595"/>
            <a:ext cx="2324175" cy="360000"/>
            <a:chOff x="883168" y="2751202"/>
            <a:chExt cx="2324175" cy="360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E42C6-B9E1-63C2-D381-18EAA91AFA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15" name="Picture 14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8ED98FE9-5C28-1892-8BD4-338DB102D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80" name="Item 2 bottom">
            <a:extLst>
              <a:ext uri="{FF2B5EF4-FFF2-40B4-BE49-F238E27FC236}">
                <a16:creationId xmlns:a16="http://schemas.microsoft.com/office/drawing/2014/main" id="{A257A73B-5753-80A6-C759-57B049807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dirty="0">
                <a:latin typeface="+mj-lt"/>
              </a:rPr>
              <a:t>Highlight cells </a:t>
            </a:r>
            <a:r>
              <a:rPr lang="en-US" sz="900" dirty="0"/>
              <a:t>that show performance metrics hitting below identified benchmarks.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3" name="Item 3">
            <a:extLst>
              <a:ext uri="{FF2B5EF4-FFF2-40B4-BE49-F238E27FC236}">
                <a16:creationId xmlns:a16="http://schemas.microsoft.com/office/drawing/2014/main" id="{A25DEAF0-231F-1B7A-08E4-4911BCF52EB2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Create program reviews</a:t>
            </a:r>
          </a:p>
        </p:txBody>
      </p:sp>
      <p:sp>
        <p:nvSpPr>
          <p:cNvPr id="85" name="Item 3 top">
            <a:extLst>
              <a:ext uri="{FF2B5EF4-FFF2-40B4-BE49-F238E27FC236}">
                <a16:creationId xmlns:a16="http://schemas.microsoft.com/office/drawing/2014/main" id="{4ED789BA-3ED7-0E55-A6D3-65103E615970}"/>
              </a:ext>
            </a:extLst>
          </p:cNvPr>
          <p:cNvSpPr txBox="1"/>
          <p:nvPr/>
        </p:nvSpPr>
        <p:spPr>
          <a:xfrm>
            <a:off x="7476327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Use Word to draft comprehensive reviews of existing programs, summarizing key performance metrics and feedback from stakeholders.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D859B2-CA64-9B47-DD67-820C108C643D}"/>
              </a:ext>
            </a:extLst>
          </p:cNvPr>
          <p:cNvGrpSpPr/>
          <p:nvPr/>
        </p:nvGrpSpPr>
        <p:grpSpPr>
          <a:xfrm>
            <a:off x="7817771" y="2729595"/>
            <a:ext cx="2351135" cy="360000"/>
            <a:chOff x="588263" y="2657420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12891B0-5052-81CA-3FAA-9B5165CCE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1E8E95-0FE4-3E1F-5D3E-A344A8259E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4" name="Item 3 bottom">
            <a:extLst>
              <a:ext uri="{FF2B5EF4-FFF2-40B4-BE49-F238E27FC236}">
                <a16:creationId xmlns:a16="http://schemas.microsoft.com/office/drawing/2014/main" id="{E30DBD1C-2E37-1535-3A2C-64B77F36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5940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dirty="0">
                <a:latin typeface="+mj-lt"/>
              </a:rPr>
              <a:t>Generate a program review </a:t>
            </a:r>
            <a:r>
              <a:rPr lang="en-US" sz="900" dirty="0"/>
              <a:t>using the key performance metrics, identified improvement areas, and the latest stakeholder feedback from the /[program reporting deck.ppt]</a:t>
            </a:r>
          </a:p>
        </p:txBody>
      </p:sp>
      <p:sp>
        <p:nvSpPr>
          <p:cNvPr id="74" name="Item 4">
            <a:extLst>
              <a:ext uri="{FF2B5EF4-FFF2-40B4-BE49-F238E27FC236}">
                <a16:creationId xmlns:a16="http://schemas.microsoft.com/office/drawing/2014/main" id="{5FCB6100-4120-7CCC-9E85-0FAF6D21E3F8}"/>
              </a:ext>
            </a:extLst>
          </p:cNvPr>
          <p:cNvSpPr/>
          <p:nvPr/>
        </p:nvSpPr>
        <p:spPr bwMode="auto">
          <a:xfrm>
            <a:off x="7476327" y="405058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Ensure team alignment</a:t>
            </a:r>
          </a:p>
        </p:txBody>
      </p:sp>
      <p:sp>
        <p:nvSpPr>
          <p:cNvPr id="75" name="Item 4 top">
            <a:extLst>
              <a:ext uri="{FF2B5EF4-FFF2-40B4-BE49-F238E27FC236}">
                <a16:creationId xmlns:a16="http://schemas.microsoft.com/office/drawing/2014/main" id="{1E0C2C12-73D7-4740-960A-A9EDBC94745E}"/>
              </a:ext>
            </a:extLst>
          </p:cNvPr>
          <p:cNvSpPr txBox="1"/>
          <p:nvPr/>
        </p:nvSpPr>
        <p:spPr>
          <a:xfrm>
            <a:off x="7476327" y="4500890"/>
            <a:ext cx="2860896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Use Copilot in Microsoft Teams to summarize key points and action items from weekly/monthly program syncs.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933A44-D6BD-8F56-1076-A5E8EBB10BBC}"/>
              </a:ext>
            </a:extLst>
          </p:cNvPr>
          <p:cNvGrpSpPr/>
          <p:nvPr/>
        </p:nvGrpSpPr>
        <p:grpSpPr>
          <a:xfrm>
            <a:off x="7817771" y="5066255"/>
            <a:ext cx="2336971" cy="360000"/>
            <a:chOff x="588263" y="3617084"/>
            <a:chExt cx="2336971" cy="36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FB5966-E0FF-348E-790E-543C55A7C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7A0FC1-6A49-C7C1-2354-D705237792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73" name="Item 4 bottom">
            <a:extLst>
              <a:ext uri="{FF2B5EF4-FFF2-40B4-BE49-F238E27FC236}">
                <a16:creationId xmlns:a16="http://schemas.microsoft.com/office/drawing/2014/main" id="{05D97FF3-38E9-7F8E-B4A9-1EE6DDF21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76327" y="550025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dirty="0">
                <a:latin typeface="+mj-lt"/>
              </a:rPr>
              <a:t>Summarize key points and action items</a:t>
            </a:r>
            <a:r>
              <a:rPr lang="en-US" sz="900" dirty="0"/>
              <a:t> from the last program sync.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7" name="Item 5">
            <a:extLst>
              <a:ext uri="{FF2B5EF4-FFF2-40B4-BE49-F238E27FC236}">
                <a16:creationId xmlns:a16="http://schemas.microsoft.com/office/drawing/2014/main" id="{4A2CA640-38BA-20EE-DCF4-8B405768BC82}"/>
              </a:ext>
            </a:extLst>
          </p:cNvPr>
          <p:cNvSpPr/>
          <p:nvPr/>
        </p:nvSpPr>
        <p:spPr bwMode="auto">
          <a:xfrm>
            <a:off x="4023022" y="405101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 Document program goals</a:t>
            </a:r>
          </a:p>
        </p:txBody>
      </p:sp>
      <p:sp>
        <p:nvSpPr>
          <p:cNvPr id="88" name="Item 5 top">
            <a:extLst>
              <a:ext uri="{FF2B5EF4-FFF2-40B4-BE49-F238E27FC236}">
                <a16:creationId xmlns:a16="http://schemas.microsoft.com/office/drawing/2014/main" id="{4A91C3E2-A591-184C-A69C-266D4DB94815}"/>
              </a:ext>
            </a:extLst>
          </p:cNvPr>
          <p:cNvSpPr txBox="1"/>
          <p:nvPr/>
        </p:nvSpPr>
        <p:spPr>
          <a:xfrm>
            <a:off x="4023021" y="4500890"/>
            <a:ext cx="2878944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Use Copilot in Word to help draft up and document an implementation plan that can be referenced and shared by team members.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848B5-A554-0106-D364-B32C22120686}"/>
              </a:ext>
            </a:extLst>
          </p:cNvPr>
          <p:cNvGrpSpPr/>
          <p:nvPr/>
        </p:nvGrpSpPr>
        <p:grpSpPr>
          <a:xfrm>
            <a:off x="4323257" y="5068934"/>
            <a:ext cx="2351135" cy="360000"/>
            <a:chOff x="588263" y="2657420"/>
            <a:chExt cx="2351135" cy="360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06576A-478C-C1A1-9A08-77903989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804F39-7922-B804-AF50-C2279445D5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6" name="Item 5 bottom">
            <a:extLst>
              <a:ext uri="{FF2B5EF4-FFF2-40B4-BE49-F238E27FC236}">
                <a16:creationId xmlns:a16="http://schemas.microsoft.com/office/drawing/2014/main" id="{EC082967-F30B-4A18-2E9A-1E6E7A9D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53824" y="5634684"/>
            <a:ext cx="2848140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>
                <a:solidFill>
                  <a:schemeClr val="tx1"/>
                </a:solidFill>
              </a:rPr>
              <a:t>Draft an outline</a:t>
            </a:r>
            <a:r>
              <a:rPr lang="en-US" sz="900" dirty="0">
                <a:solidFill>
                  <a:schemeClr val="tx1"/>
                </a:solidFill>
              </a:rPr>
              <a:t> that summarizes program objectives, key performance metrics, recent achievements, and next steps using key points and action items gathered from /[program sync meeting notes] and /[program review document/docx].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1" name="Item 6">
            <a:extLst>
              <a:ext uri="{FF2B5EF4-FFF2-40B4-BE49-F238E27FC236}">
                <a16:creationId xmlns:a16="http://schemas.microsoft.com/office/drawing/2014/main" id="{B616F6A0-B8FC-C811-F089-A46465DAB0F2}"/>
              </a:ext>
            </a:extLst>
          </p:cNvPr>
          <p:cNvSpPr/>
          <p:nvPr/>
        </p:nvSpPr>
        <p:spPr bwMode="auto">
          <a:xfrm>
            <a:off x="554602" y="4048426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6. Create implementation plan</a:t>
            </a:r>
          </a:p>
        </p:txBody>
      </p:sp>
      <p:sp>
        <p:nvSpPr>
          <p:cNvPr id="72" name="Item 6 top">
            <a:extLst>
              <a:ext uri="{FF2B5EF4-FFF2-40B4-BE49-F238E27FC236}">
                <a16:creationId xmlns:a16="http://schemas.microsoft.com/office/drawing/2014/main" id="{7C2CFA7D-5CCB-14F2-C286-D673A86A9F2D}"/>
              </a:ext>
            </a:extLst>
          </p:cNvPr>
          <p:cNvSpPr txBox="1"/>
          <p:nvPr/>
        </p:nvSpPr>
        <p:spPr>
          <a:xfrm>
            <a:off x="554602" y="4500890"/>
            <a:ext cx="270551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Use Copilot in PowerPoint to create a presentation that summarizes the implementation plan and detailed action steps for program changes.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05A0C5-DCE9-FB55-6063-F92E6CDC08C5}"/>
              </a:ext>
            </a:extLst>
          </p:cNvPr>
          <p:cNvGrpSpPr/>
          <p:nvPr/>
        </p:nvGrpSpPr>
        <p:grpSpPr>
          <a:xfrm>
            <a:off x="854014" y="5068934"/>
            <a:ext cx="2351135" cy="360000"/>
            <a:chOff x="588263" y="2177588"/>
            <a:chExt cx="2351135" cy="36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EA7535-FABF-C757-03A2-8AB121BE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FEA18E-1C7C-7E50-F525-4547377E6D8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0" name="Item 6 bottom">
            <a:extLst>
              <a:ext uri="{FF2B5EF4-FFF2-40B4-BE49-F238E27FC236}">
                <a16:creationId xmlns:a16="http://schemas.microsoft.com/office/drawing/2014/main" id="{6EC8BD74-332B-331C-F4B2-CBEAAC26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550204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dirty="0">
                <a:latin typeface="+mj-lt"/>
              </a:rPr>
              <a:t>Create a PowerPoint presentation </a:t>
            </a:r>
            <a:r>
              <a:rPr lang="en-US" sz="900" dirty="0"/>
              <a:t>using the /[program goals outline] to showcase goals and next steps.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94D8D9-F713-DD19-FD28-833A179989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2299" y="2413631"/>
            <a:ext cx="2530059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54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333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Optimize program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