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5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8ABA2E-C20A-8AC7-D630-068B08FF76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6D407F5-134E-0998-0442-21091C6AE29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0FEEA69-C022-BE4C-48FA-360BDD9A766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F6BDB9-B170-BC5D-81C3-E0BD57058CF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ED4E199-DD77-489E-950B-7193487A647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560812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3" r:id="rId6"/>
    <p:sldLayoutId id="2147483816" r:id="rId7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svg"/><Relationship Id="rId11" Type="http://schemas.openxmlformats.org/officeDocument/2006/relationships/image" Target="../media/image14.png"/><Relationship Id="rId5" Type="http://schemas.openxmlformats.org/officeDocument/2006/relationships/image" Target="../media/image9.png"/><Relationship Id="rId10" Type="http://schemas.openxmlformats.org/officeDocument/2006/relationships/image" Target="../media/image13.png"/><Relationship Id="rId4" Type="http://schemas.openxmlformats.org/officeDocument/2006/relationships/image" Target="../media/image8.svg"/><Relationship Id="rId9" Type="http://schemas.openxmlformats.org/officeDocument/2006/relationships/hyperlink" Target="https://support.microsoft.com/en-us/topic/overview-of-microsoft-365-chat-preview-5b00a52d-7296-48ee-b938-b95b7209f737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92D342-9408-3A7E-9B64-60D397E5D0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itle 44">
            <a:extLst>
              <a:ext uri="{FF2B5EF4-FFF2-40B4-BE49-F238E27FC236}">
                <a16:creationId xmlns:a16="http://schemas.microsoft.com/office/drawing/2014/main" id="{9D301458-38B4-6B65-B059-C91DCFD24F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199" y="387350"/>
            <a:ext cx="6317765" cy="263149"/>
          </a:xfrm>
        </p:spPr>
        <p:txBody>
          <a:bodyPr/>
          <a:lstStyle/>
          <a:p>
            <a:r>
              <a:rPr lang="en-US" noProof="0" dirty="0">
                <a:solidFill>
                  <a:srgbClr val="0078D4"/>
                </a:solidFill>
              </a:rPr>
              <a:t>Nonprofit | </a:t>
            </a:r>
            <a:r>
              <a:rPr lang="en-US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Marketing campaign planning and design</a:t>
            </a:r>
            <a:endParaRPr lang="en-US" noProof="0" dirty="0"/>
          </a:p>
        </p:txBody>
      </p:sp>
      <p:sp>
        <p:nvSpPr>
          <p:cNvPr id="44" name="Text Placeholder 52">
            <a:extLst>
              <a:ext uri="{FF2B5EF4-FFF2-40B4-BE49-F238E27FC236}">
                <a16:creationId xmlns:a16="http://schemas.microsoft.com/office/drawing/2014/main" id="{9CF30DDD-BF5C-A3AE-2B8D-88C2A666014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519107" y="521099"/>
            <a:ext cx="3599821" cy="169277"/>
          </a:xfrm>
        </p:spPr>
        <p:txBody>
          <a:bodyPr/>
          <a:lstStyle/>
          <a:p>
            <a:r>
              <a:rPr lang="en-US" noProof="0" dirty="0"/>
              <a:t>Microsoft 365 Copilot</a:t>
            </a:r>
            <a:endParaRPr lang="en-US" sz="900" i="1" noProof="0" dirty="0"/>
          </a:p>
        </p:txBody>
      </p:sp>
      <p:sp>
        <p:nvSpPr>
          <p:cNvPr id="45" name="Text Placeholder 86">
            <a:extLst>
              <a:ext uri="{FF2B5EF4-FFF2-40B4-BE49-F238E27FC236}">
                <a16:creationId xmlns:a16="http://schemas.microsoft.com/office/drawing/2014/main" id="{D1600E1E-67B4-5519-6209-E007C03B66E1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10430234" y="521099"/>
            <a:ext cx="1456966" cy="175614"/>
          </a:xfrm>
        </p:spPr>
        <p:txBody>
          <a:bodyPr/>
          <a:lstStyle/>
          <a:p>
            <a:r>
              <a:rPr lang="en-US" noProof="0">
                <a:latin typeface="Segoe UI Semibold"/>
                <a:cs typeface="Segoe UI Semibold"/>
              </a:rPr>
              <a:t>Buy</a:t>
            </a:r>
            <a:endParaRPr lang="en-US" noProof="0"/>
          </a:p>
        </p:txBody>
      </p:sp>
      <p:sp>
        <p:nvSpPr>
          <p:cNvPr id="139" name="Text Placeholder 138">
            <a:extLst>
              <a:ext uri="{FF2B5EF4-FFF2-40B4-BE49-F238E27FC236}">
                <a16:creationId xmlns:a16="http://schemas.microsoft.com/office/drawing/2014/main" id="{93457E1D-0FE6-3F1D-33C9-D56F5B4C5616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solidFill>
            <a:srgbClr val="0070C0"/>
          </a:solidFill>
        </p:spPr>
        <p:txBody>
          <a:bodyPr/>
          <a:lstStyle/>
          <a:p>
            <a:endParaRPr lang="en-US" noProof="0" dirty="0"/>
          </a:p>
        </p:txBody>
      </p:sp>
      <p:sp>
        <p:nvSpPr>
          <p:cNvPr id="140" name="Text Placeholder 139">
            <a:extLst>
              <a:ext uri="{FF2B5EF4-FFF2-40B4-BE49-F238E27FC236}">
                <a16:creationId xmlns:a16="http://schemas.microsoft.com/office/drawing/2014/main" id="{DBBEAD4F-0828-46C5-69E5-DFF337652745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141" name="Text Placeholder 140">
            <a:extLst>
              <a:ext uri="{FF2B5EF4-FFF2-40B4-BE49-F238E27FC236}">
                <a16:creationId xmlns:a16="http://schemas.microsoft.com/office/drawing/2014/main" id="{EB8E58B1-05B3-0EF7-A80F-7B5FD385B88B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endParaRPr lang="en-US" noProof="0"/>
          </a:p>
        </p:txBody>
      </p:sp>
      <p:sp>
        <p:nvSpPr>
          <p:cNvPr id="68" name="Rectangle: Rounded Corners 6">
            <a:extLst>
              <a:ext uri="{FF2B5EF4-FFF2-40B4-BE49-F238E27FC236}">
                <a16:creationId xmlns:a16="http://schemas.microsoft.com/office/drawing/2014/main" id="{F34B5554-DB42-9327-963E-20D868BBAC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0454" y="1132756"/>
            <a:ext cx="987666" cy="216000"/>
          </a:xfrm>
          <a:prstGeom prst="roundRect">
            <a:avLst>
              <a:gd name="adj" fmla="val 50000"/>
            </a:avLst>
          </a:prstGeom>
          <a:solidFill>
            <a:srgbClr val="0078D4"/>
          </a:solidFill>
          <a:ln w="12700">
            <a:solidFill>
              <a:srgbClr val="0078D4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KPIs impacted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B6D77D00-DB98-3B80-71D9-CDDA97109559}"/>
              </a:ext>
            </a:extLst>
          </p:cNvPr>
          <p:cNvGrpSpPr/>
          <p:nvPr/>
        </p:nvGrpSpPr>
        <p:grpSpPr>
          <a:xfrm>
            <a:off x="1624328" y="1132756"/>
            <a:ext cx="1463040" cy="216000"/>
            <a:chOff x="1198144" y="862657"/>
            <a:chExt cx="1463040" cy="216000"/>
          </a:xfrm>
        </p:grpSpPr>
        <p:sp>
          <p:nvSpPr>
            <p:cNvPr id="10" name="Rectangle: Rounded Corners 6">
              <a:extLst>
                <a:ext uri="{FF2B5EF4-FFF2-40B4-BE49-F238E27FC236}">
                  <a16:creationId xmlns:a16="http://schemas.microsoft.com/office/drawing/2014/main" id="{1BEEEF64-9A93-32E1-C687-BA6CD91659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4" y="862657"/>
              <a:ext cx="146304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Program impact</a:t>
              </a:r>
            </a:p>
          </p:txBody>
        </p:sp>
        <p:pic>
          <p:nvPicPr>
            <p:cNvPr id="11" name="Graphic 10">
              <a:extLst>
                <a:ext uri="{FF2B5EF4-FFF2-40B4-BE49-F238E27FC236}">
                  <a16:creationId xmlns:a16="http://schemas.microsoft.com/office/drawing/2014/main" id="{88E81D27-EC9D-72AA-A4B5-858867A1977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8362C876-0A7A-721B-2E82-013E5EBD325E}"/>
              </a:ext>
            </a:extLst>
          </p:cNvPr>
          <p:cNvGrpSpPr/>
          <p:nvPr/>
        </p:nvGrpSpPr>
        <p:grpSpPr>
          <a:xfrm>
            <a:off x="3205588" y="1133812"/>
            <a:ext cx="1463040" cy="216000"/>
            <a:chOff x="1198144" y="862657"/>
            <a:chExt cx="1463040" cy="216000"/>
          </a:xfrm>
        </p:grpSpPr>
        <p:sp>
          <p:nvSpPr>
            <p:cNvPr id="26" name="Rectangle: Rounded Corners 6">
              <a:extLst>
                <a:ext uri="{FF2B5EF4-FFF2-40B4-BE49-F238E27FC236}">
                  <a16:creationId xmlns:a16="http://schemas.microsoft.com/office/drawing/2014/main" id="{726E2D5B-D46D-550A-85A8-CE97025B4A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4" y="862657"/>
              <a:ext cx="146304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Fundraising ROI</a:t>
              </a:r>
            </a:p>
          </p:txBody>
        </p:sp>
        <p:pic>
          <p:nvPicPr>
            <p:cNvPr id="27" name="Graphic 26">
              <a:extLst>
                <a:ext uri="{FF2B5EF4-FFF2-40B4-BE49-F238E27FC236}">
                  <a16:creationId xmlns:a16="http://schemas.microsoft.com/office/drawing/2014/main" id="{4BC48FF8-C0C1-B6F1-7DE1-C61BB28FA83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sp>
        <p:nvSpPr>
          <p:cNvPr id="79" name="Rectangle: Rounded Corners 6">
            <a:extLst>
              <a:ext uri="{FF2B5EF4-FFF2-40B4-BE49-F238E27FC236}">
                <a16:creationId xmlns:a16="http://schemas.microsoft.com/office/drawing/2014/main" id="{12076E63-862F-90F6-1EBA-0BEA39A433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6469498" y="1127774"/>
            <a:ext cx="987667" cy="216000"/>
          </a:xfrm>
          <a:prstGeom prst="roundRect">
            <a:avLst>
              <a:gd name="adj" fmla="val 50000"/>
            </a:avLst>
          </a:prstGeom>
          <a:solidFill>
            <a:srgbClr val="8661C5"/>
          </a:solidFill>
          <a:ln w="12700">
            <a:solidFill>
              <a:srgbClr val="8661C5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Value benefit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1E4700E1-3EF5-39CC-BEDB-F13A905EF0CA}"/>
              </a:ext>
            </a:extLst>
          </p:cNvPr>
          <p:cNvGrpSpPr/>
          <p:nvPr/>
        </p:nvGrpSpPr>
        <p:grpSpPr>
          <a:xfrm>
            <a:off x="7523373" y="1127774"/>
            <a:ext cx="1260000" cy="216000"/>
            <a:chOff x="1194743" y="1140160"/>
            <a:chExt cx="1260000" cy="216000"/>
          </a:xfrm>
        </p:grpSpPr>
        <p:sp>
          <p:nvSpPr>
            <p:cNvPr id="4" name="Rectangle: Rounded Corners 6">
              <a:extLst>
                <a:ext uri="{FF2B5EF4-FFF2-40B4-BE49-F238E27FC236}">
                  <a16:creationId xmlns:a16="http://schemas.microsoft.com/office/drawing/2014/main" id="{F599C798-7E0F-601B-B776-BAD998A19B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260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Cost savings</a:t>
              </a:r>
            </a:p>
          </p:txBody>
        </p:sp>
        <p:pic>
          <p:nvPicPr>
            <p:cNvPr id="5" name="Graphic 4">
              <a:extLst>
                <a:ext uri="{FF2B5EF4-FFF2-40B4-BE49-F238E27FC236}">
                  <a16:creationId xmlns:a16="http://schemas.microsoft.com/office/drawing/2014/main" id="{6B190355-CAE0-2234-1EFE-26343E8621B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71A9D4A8-94D4-52F3-0567-5315286E0947}"/>
              </a:ext>
            </a:extLst>
          </p:cNvPr>
          <p:cNvGrpSpPr/>
          <p:nvPr/>
        </p:nvGrpSpPr>
        <p:grpSpPr>
          <a:xfrm>
            <a:off x="8868697" y="1127774"/>
            <a:ext cx="1450784" cy="216000"/>
            <a:chOff x="1194743" y="1140160"/>
            <a:chExt cx="1450784" cy="216000"/>
          </a:xfrm>
        </p:grpSpPr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id="{487E1E12-462D-F029-68E1-35D4A84C58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450784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noProof="0" dirty="0">
                  <a:solidFill>
                    <a:srgbClr val="8661C5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Employee experience</a:t>
              </a:r>
              <a:endPara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8661C5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endParaRPr>
            </a:p>
          </p:txBody>
        </p:sp>
        <p:pic>
          <p:nvPicPr>
            <p:cNvPr id="8" name="Graphic 7">
              <a:extLst>
                <a:ext uri="{FF2B5EF4-FFF2-40B4-BE49-F238E27FC236}">
                  <a16:creationId xmlns:a16="http://schemas.microsoft.com/office/drawing/2014/main" id="{7AC5A515-662C-316C-9AA7-7682802F8C9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sp>
        <p:nvSpPr>
          <p:cNvPr id="78" name="Item 1">
            <a:extLst>
              <a:ext uri="{FF2B5EF4-FFF2-40B4-BE49-F238E27FC236}">
                <a16:creationId xmlns:a16="http://schemas.microsoft.com/office/drawing/2014/main" id="{4DCE7970-73A9-A1E3-C10A-ACB7C52AC0D4}"/>
              </a:ext>
            </a:extLst>
          </p:cNvPr>
          <p:cNvSpPr/>
          <p:nvPr/>
        </p:nvSpPr>
        <p:spPr bwMode="auto">
          <a:xfrm>
            <a:off x="554602" y="1591385"/>
            <a:ext cx="2705513" cy="343994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  <a:headEnd type="none" w="med" len="med"/>
            <a:tailEnd type="none" w="med" len="med"/>
          </a:ln>
          <a:effectLst>
            <a:outerShdw blurRad="63500" dist="127000" dir="2700000" algn="tl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32742" fontAlgn="base">
              <a:spcBef>
                <a:spcPct val="20000"/>
              </a:spcBef>
              <a:spcAft>
                <a:spcPct val="0"/>
              </a:spcAft>
              <a:buSzPct val="90000"/>
            </a:pPr>
            <a:r>
              <a:rPr lang="en-US" sz="1200" b="1" dirty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rPr>
              <a:t>1. Analyze and forecast trends</a:t>
            </a:r>
          </a:p>
        </p:txBody>
      </p:sp>
      <p:sp>
        <p:nvSpPr>
          <p:cNvPr id="77" name="Item 1 top">
            <a:extLst>
              <a:ext uri="{FF2B5EF4-FFF2-40B4-BE49-F238E27FC236}">
                <a16:creationId xmlns:a16="http://schemas.microsoft.com/office/drawing/2014/main" id="{1F73C36A-013F-84A6-28B0-B70E252AF559}"/>
              </a:ext>
            </a:extLst>
          </p:cNvPr>
          <p:cNvSpPr txBox="1"/>
          <p:nvPr/>
        </p:nvSpPr>
        <p:spPr>
          <a:xfrm>
            <a:off x="554601" y="2033954"/>
            <a:ext cx="3046196" cy="415498"/>
          </a:xfrm>
          <a:prstGeom prst="rect">
            <a:avLst/>
          </a:prstGeom>
          <a:noFill/>
        </p:spPr>
        <p:txBody>
          <a:bodyPr wrap="square" lIns="91440" tIns="0" rIns="91440" bIns="0" rtlCol="0" anchor="t">
            <a:spAutoFit/>
          </a:bodyPr>
          <a:lstStyle/>
          <a:p>
            <a:pPr marL="0" marR="0" lvl="0" indent="0" algn="l" defTabSz="932006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 w="3175"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Analyze donation trends and forecast the best times to approach donors. Segment donors based on their giving history, frequency, and amount. 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44C2F770-417E-A605-6860-F6279DFC85BF}"/>
              </a:ext>
            </a:extLst>
          </p:cNvPr>
          <p:cNvGrpSpPr/>
          <p:nvPr/>
        </p:nvGrpSpPr>
        <p:grpSpPr>
          <a:xfrm>
            <a:off x="716809" y="2709312"/>
            <a:ext cx="2324175" cy="360000"/>
            <a:chOff x="883168" y="2751202"/>
            <a:chExt cx="2324175" cy="360000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5A2EA08C-DE0D-89F0-E477-30D06414B73C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315159" y="2846564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Excel</a:t>
              </a:r>
            </a:p>
          </p:txBody>
        </p:sp>
        <p:pic>
          <p:nvPicPr>
            <p:cNvPr id="15" name="Picture 14" descr="A green square with white x in it&#10;&#10;Description automatically generated">
              <a:extLst>
                <a:ext uri="{FF2B5EF4-FFF2-40B4-BE49-F238E27FC236}">
                  <a16:creationId xmlns:a16="http://schemas.microsoft.com/office/drawing/2014/main" id="{6AB624F4-20A8-3337-2CCF-131FD9DA83A9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83168" y="2751202"/>
              <a:ext cx="360000" cy="360000"/>
            </a:xfrm>
            <a:prstGeom prst="ellipse">
              <a:avLst/>
            </a:prstGeom>
            <a:solidFill>
              <a:schemeClr val="bg1"/>
            </a:solidFill>
          </p:spPr>
        </p:pic>
      </p:grpSp>
      <p:sp>
        <p:nvSpPr>
          <p:cNvPr id="76" name="Item 1 bottom">
            <a:extLst>
              <a:ext uri="{FF2B5EF4-FFF2-40B4-BE49-F238E27FC236}">
                <a16:creationId xmlns:a16="http://schemas.microsoft.com/office/drawing/2014/main" id="{BC284F79-AD9C-BC61-838B-18E88E56EF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0454" y="3201027"/>
            <a:ext cx="2705513" cy="771357"/>
          </a:xfrm>
          <a:prstGeom prst="roundRect">
            <a:avLst>
              <a:gd name="adj" fmla="val 10001"/>
            </a:avLst>
          </a:prstGeom>
          <a:solidFill>
            <a:srgbClr val="FFFFFF">
              <a:alpha val="62000"/>
            </a:srgbClr>
          </a:solidFill>
          <a:ln w="9525" cap="flat" cmpd="sng" algn="ctr">
            <a:solidFill>
              <a:schemeClr val="bg1"/>
            </a:solidFill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Tx/>
              <a:buNone/>
              <a:tabLst/>
              <a:defRPr/>
            </a:pPr>
            <a:r>
              <a:rPr lang="en-US" sz="900" kern="0" noProof="0" dirty="0">
                <a:solidFill>
                  <a:srgbClr val="1A1A1A"/>
                </a:solidFill>
                <a:latin typeface="Segoe UI"/>
              </a:rPr>
              <a:t>Example prompt: </a:t>
            </a:r>
            <a:r>
              <a:rPr lang="en-US" sz="900" b="1" dirty="0"/>
              <a:t>Create a table</a:t>
            </a:r>
            <a:r>
              <a:rPr lang="en-US" sz="900" dirty="0">
                <a:latin typeface="+mj-lt"/>
              </a:rPr>
              <a:t> 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 panose="020B0502040204020203" pitchFamily="34" charset="0"/>
                <a:cs typeface="Segoe UI" panose="020B0502040204020203" pitchFamily="34" charset="0"/>
              </a:rPr>
              <a:t>of donations by month.</a:t>
            </a:r>
          </a:p>
          <a:p>
            <a:pPr defTabSz="932742">
              <a:spcBef>
                <a:spcPct val="20000"/>
              </a:spcBef>
              <a:buSzPct val="90000"/>
              <a:defRPr/>
            </a:pPr>
            <a:endParaRPr lang="en-US" sz="900" dirty="0"/>
          </a:p>
          <a:p>
            <a:pPr marL="0" marR="0" lvl="0" indent="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Arial" panose="020B0604020202020204" pitchFamily="34" charset="0"/>
              <a:buNone/>
              <a:tabLst/>
              <a:defRPr/>
            </a:pPr>
            <a:endParaRPr lang="en-US" sz="900" kern="0" dirty="0">
              <a:solidFill>
                <a:srgbClr val="1A1A1A"/>
              </a:solidFill>
              <a:latin typeface="Segoe UI"/>
            </a:endParaRPr>
          </a:p>
          <a:p>
            <a:pPr marL="0" marR="0" lvl="0" indent="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Arial" panose="020B0604020202020204" pitchFamily="34" charset="0"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"/>
              <a:ea typeface="+mn-ea"/>
              <a:cs typeface="Segoe UI" panose="020B0502040204020203" pitchFamily="34" charset="0"/>
            </a:endParaRPr>
          </a:p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endParaRPr lang="en-US" sz="900" kern="0" noProof="0" dirty="0">
              <a:solidFill>
                <a:srgbClr val="1A1A1A"/>
              </a:solidFill>
              <a:latin typeface="Segoe UI"/>
            </a:endParaRPr>
          </a:p>
        </p:txBody>
      </p:sp>
      <p:sp>
        <p:nvSpPr>
          <p:cNvPr id="81" name="Item 2">
            <a:extLst>
              <a:ext uri="{FF2B5EF4-FFF2-40B4-BE49-F238E27FC236}">
                <a16:creationId xmlns:a16="http://schemas.microsoft.com/office/drawing/2014/main" id="{7F07BFCE-10F0-5BAF-DC1F-E5A4D5D4A8C2}"/>
              </a:ext>
            </a:extLst>
          </p:cNvPr>
          <p:cNvSpPr/>
          <p:nvPr/>
        </p:nvSpPr>
        <p:spPr bwMode="auto">
          <a:xfrm>
            <a:off x="4023022" y="1591385"/>
            <a:ext cx="2705513" cy="343994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  <a:headEnd type="none" w="med" len="med"/>
            <a:tailEnd type="none" w="med" len="med"/>
          </a:ln>
          <a:effectLst>
            <a:outerShdw blurRad="63500" dist="127000" dir="2700000" algn="tl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32742" fontAlgn="base">
              <a:spcBef>
                <a:spcPct val="20000"/>
              </a:spcBef>
              <a:spcAft>
                <a:spcPct val="0"/>
              </a:spcAft>
              <a:buSzPct val="90000"/>
            </a:pPr>
            <a:r>
              <a:rPr lang="en-US" sz="1200" b="1" dirty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rPr>
              <a:t>2. Develop visual insights</a:t>
            </a:r>
          </a:p>
        </p:txBody>
      </p:sp>
      <p:sp>
        <p:nvSpPr>
          <p:cNvPr id="82" name="Item 2 top">
            <a:extLst>
              <a:ext uri="{FF2B5EF4-FFF2-40B4-BE49-F238E27FC236}">
                <a16:creationId xmlns:a16="http://schemas.microsoft.com/office/drawing/2014/main" id="{C7D4F56D-6B97-5F5C-0A04-B3F5D050EBB0}"/>
              </a:ext>
            </a:extLst>
          </p:cNvPr>
          <p:cNvSpPr txBox="1"/>
          <p:nvPr/>
        </p:nvSpPr>
        <p:spPr>
          <a:xfrm>
            <a:off x="4023021" y="2033954"/>
            <a:ext cx="2878944" cy="415498"/>
          </a:xfrm>
          <a:prstGeom prst="rect">
            <a:avLst/>
          </a:prstGeom>
          <a:noFill/>
        </p:spPr>
        <p:txBody>
          <a:bodyPr wrap="square" lIns="91440" tIns="0" rIns="91440" bIns="0" rtlCol="0" anchor="t">
            <a:spAutoFit/>
          </a:bodyPr>
          <a:lstStyle>
            <a:defPPr>
              <a:defRPr lang="en-US"/>
            </a:defPPr>
            <a:lvl1pPr>
              <a:lnSpc>
                <a:spcPct val="110000"/>
              </a:lnSpc>
              <a:defRPr sz="900">
                <a:ea typeface="Segoe UI" pitchFamily="34" charset="0"/>
                <a:cs typeface="Segoe UI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Visualize average funding amounts and suggest the ideal donation request amounts based on past donor behavior and demographic data. 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AA52264C-C1ED-0B40-31A8-80004CDC2930}"/>
              </a:ext>
            </a:extLst>
          </p:cNvPr>
          <p:cNvGrpSpPr/>
          <p:nvPr/>
        </p:nvGrpSpPr>
        <p:grpSpPr>
          <a:xfrm>
            <a:off x="4243791" y="2709312"/>
            <a:ext cx="2324175" cy="360000"/>
            <a:chOff x="883168" y="2751202"/>
            <a:chExt cx="2324175" cy="360000"/>
          </a:xfrm>
        </p:grpSpPr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7611907F-CE83-5267-0FF8-593FE8C8F975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315159" y="2846564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Excel</a:t>
              </a:r>
            </a:p>
          </p:txBody>
        </p:sp>
        <p:pic>
          <p:nvPicPr>
            <p:cNvPr id="33" name="Picture 32" descr="A green square with white x in it&#10;&#10;Description automatically generated">
              <a:extLst>
                <a:ext uri="{FF2B5EF4-FFF2-40B4-BE49-F238E27FC236}">
                  <a16:creationId xmlns:a16="http://schemas.microsoft.com/office/drawing/2014/main" id="{97F56113-11CB-6FC7-057C-125370CE1E44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83168" y="2751202"/>
              <a:ext cx="360000" cy="360000"/>
            </a:xfrm>
            <a:prstGeom prst="ellipse">
              <a:avLst/>
            </a:prstGeom>
            <a:solidFill>
              <a:schemeClr val="bg1"/>
            </a:solidFill>
          </p:spPr>
        </p:pic>
      </p:grpSp>
      <p:sp>
        <p:nvSpPr>
          <p:cNvPr id="80" name="Item 2 bottom">
            <a:extLst>
              <a:ext uri="{FF2B5EF4-FFF2-40B4-BE49-F238E27FC236}">
                <a16:creationId xmlns:a16="http://schemas.microsoft.com/office/drawing/2014/main" id="{0F331652-4CE0-F2BD-D4F4-3F82EE1A38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4023022" y="3177181"/>
            <a:ext cx="2878942" cy="582726"/>
          </a:xfrm>
          <a:prstGeom prst="roundRect">
            <a:avLst>
              <a:gd name="adj" fmla="val 8425"/>
            </a:avLst>
          </a:prstGeom>
          <a:solidFill>
            <a:srgbClr val="FFFFFF">
              <a:alpha val="62000"/>
            </a:srgbClr>
          </a:solidFill>
          <a:ln w="9525" cap="flat" cmpd="sng" algn="ctr">
            <a:solidFill>
              <a:schemeClr val="bg1"/>
            </a:solidFill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Tx/>
              <a:buNone/>
              <a:tabLst/>
              <a:defRPr/>
            </a:pPr>
            <a:r>
              <a:rPr lang="en-US" sz="900" kern="0" noProof="0" dirty="0">
                <a:solidFill>
                  <a:srgbClr val="1A1A1A"/>
                </a:solidFill>
                <a:latin typeface="Segoe UI"/>
              </a:rPr>
              <a:t>Example prompt: </a:t>
            </a:r>
            <a:r>
              <a:rPr lang="en-US" sz="900" b="1" dirty="0"/>
              <a:t>Use historical donor data to generate a line graph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/>
                <a:ea typeface="+mn-ea"/>
                <a:cs typeface="Segoe UI" pitchFamily="34" charset="0"/>
              </a:rPr>
              <a:t> 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for donation amounts over time. </a:t>
            </a:r>
          </a:p>
          <a:p>
            <a:pPr defTabSz="932742">
              <a:buSzPct val="90000"/>
              <a:defRPr/>
            </a:pPr>
            <a:endParaRPr lang="en-US" sz="900" dirty="0"/>
          </a:p>
          <a:p>
            <a:pPr defTabSz="932742">
              <a:buSzPct val="90000"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"/>
              <a:ea typeface="+mn-ea"/>
              <a:cs typeface="Segoe Sans Text" pitchFamily="2" charset="0"/>
            </a:endParaRPr>
          </a:p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endParaRPr lang="en-US" sz="900" kern="0" noProof="0" dirty="0">
              <a:solidFill>
                <a:srgbClr val="1A1A1A"/>
              </a:solidFill>
              <a:latin typeface="Segoe UI"/>
            </a:endParaRPr>
          </a:p>
        </p:txBody>
      </p:sp>
      <p:sp>
        <p:nvSpPr>
          <p:cNvPr id="83" name="Item 3">
            <a:extLst>
              <a:ext uri="{FF2B5EF4-FFF2-40B4-BE49-F238E27FC236}">
                <a16:creationId xmlns:a16="http://schemas.microsoft.com/office/drawing/2014/main" id="{2D40E8E1-E1EB-AAF5-6DD5-CD11B6D0559C}"/>
              </a:ext>
            </a:extLst>
          </p:cNvPr>
          <p:cNvSpPr/>
          <p:nvPr/>
        </p:nvSpPr>
        <p:spPr bwMode="auto">
          <a:xfrm>
            <a:off x="7476327" y="1591385"/>
            <a:ext cx="2705513" cy="343994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  <a:headEnd type="none" w="med" len="med"/>
            <a:tailEnd type="none" w="med" len="med"/>
          </a:ln>
          <a:effectLst>
            <a:outerShdw blurRad="63500" dist="127000" dir="2700000" algn="tl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32742" fontAlgn="base">
              <a:spcBef>
                <a:spcPct val="20000"/>
              </a:spcBef>
              <a:spcAft>
                <a:spcPct val="0"/>
              </a:spcAft>
              <a:buSzPct val="90000"/>
            </a:pPr>
            <a:r>
              <a:rPr lang="en-US" sz="1200" b="1" dirty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rPr>
              <a:t>3. Create an email nurture campaign</a:t>
            </a:r>
          </a:p>
        </p:txBody>
      </p:sp>
      <p:sp>
        <p:nvSpPr>
          <p:cNvPr id="85" name="Item 3 top">
            <a:extLst>
              <a:ext uri="{FF2B5EF4-FFF2-40B4-BE49-F238E27FC236}">
                <a16:creationId xmlns:a16="http://schemas.microsoft.com/office/drawing/2014/main" id="{025D23F9-6411-4F89-1E0B-1D23108F7857}"/>
              </a:ext>
            </a:extLst>
          </p:cNvPr>
          <p:cNvSpPr txBox="1"/>
          <p:nvPr/>
        </p:nvSpPr>
        <p:spPr>
          <a:xfrm>
            <a:off x="7476327" y="2033954"/>
            <a:ext cx="2705513" cy="415498"/>
          </a:xfrm>
          <a:prstGeom prst="rect">
            <a:avLst/>
          </a:prstGeom>
          <a:noFill/>
        </p:spPr>
        <p:txBody>
          <a:bodyPr wrap="square" lIns="91440" tIns="0" rIns="91440" bIns="0" rtlCol="0" anchor="t">
            <a:spAutoFit/>
          </a:bodyPr>
          <a:lstStyle>
            <a:defPPr>
              <a:defRPr lang="en-US"/>
            </a:defPPr>
            <a:lvl1pPr>
              <a:lnSpc>
                <a:spcPct val="110000"/>
              </a:lnSpc>
              <a:defRPr sz="900">
                <a:ea typeface="Segoe UI" pitchFamily="34" charset="0"/>
                <a:cs typeface="Segoe UI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Use Copilot in Outlook to draft tailored emails to potential donors that request the identified ideal donation amount. </a:t>
            </a: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948C876C-C05D-6272-35AC-50F1EF722F55}"/>
              </a:ext>
            </a:extLst>
          </p:cNvPr>
          <p:cNvGrpSpPr/>
          <p:nvPr/>
        </p:nvGrpSpPr>
        <p:grpSpPr>
          <a:xfrm>
            <a:off x="7770773" y="2709312"/>
            <a:ext cx="2348155" cy="360000"/>
            <a:chOff x="588263" y="1697756"/>
            <a:chExt cx="2348155" cy="360000"/>
          </a:xfrm>
        </p:grpSpPr>
        <p:pic>
          <p:nvPicPr>
            <p:cNvPr id="35" name="Picture 34">
              <a:extLst>
                <a:ext uri="{FF2B5EF4-FFF2-40B4-BE49-F238E27FC236}">
                  <a16:creationId xmlns:a16="http://schemas.microsoft.com/office/drawing/2014/main" id="{B66B9167-4E50-3C08-D20E-193E90D879D6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1697756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C12C3F29-F434-EADE-944C-FFE80DE317BF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4234" y="1782355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Outlook</a:t>
              </a:r>
            </a:p>
          </p:txBody>
        </p:sp>
      </p:grpSp>
      <p:sp>
        <p:nvSpPr>
          <p:cNvPr id="84" name="Item 3 bottom">
            <a:extLst>
              <a:ext uri="{FF2B5EF4-FFF2-40B4-BE49-F238E27FC236}">
                <a16:creationId xmlns:a16="http://schemas.microsoft.com/office/drawing/2014/main" id="{DD3AD6AA-65EC-1E1C-C530-A9200A2C3E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7515940" y="3177181"/>
            <a:ext cx="2705513" cy="582726"/>
          </a:xfrm>
          <a:prstGeom prst="roundRect">
            <a:avLst>
              <a:gd name="adj" fmla="val 8425"/>
            </a:avLst>
          </a:prstGeom>
          <a:solidFill>
            <a:srgbClr val="FFFFFF">
              <a:alpha val="62000"/>
            </a:srgbClr>
          </a:solidFill>
          <a:ln w="9525" cap="flat" cmpd="sng" algn="ctr">
            <a:solidFill>
              <a:schemeClr val="bg1"/>
            </a:solidFill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Tx/>
              <a:buNone/>
              <a:tabLst/>
              <a:defRPr/>
            </a:pPr>
            <a:r>
              <a:rPr lang="en-US" sz="900" kern="0" noProof="0" dirty="0">
                <a:solidFill>
                  <a:srgbClr val="1A1A1A"/>
                </a:solidFill>
                <a:latin typeface="Segoe UI"/>
              </a:rPr>
              <a:t>Example prompt: </a:t>
            </a:r>
            <a:r>
              <a:rPr lang="en-US" sz="900" b="1" dirty="0"/>
              <a:t>Draft an email 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that will be sent to [potential donor’s name], outlining the new campaign and including the benefits of the campaign and benefits for the donor</a:t>
            </a:r>
            <a:r>
              <a:rPr lang="en-US" sz="900" dirty="0">
                <a:solidFill>
                  <a:srgbClr val="000000"/>
                </a:solidFill>
                <a:latin typeface="Segoe UI"/>
                <a:cs typeface="Segoe UI" pitchFamily="34" charset="0"/>
              </a:rPr>
              <a:t> using the /[marketing campaign plan.docx].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  <a:p>
            <a:endParaRPr lang="en-US" sz="900" dirty="0"/>
          </a:p>
          <a:p>
            <a:endParaRPr lang="en-US" sz="900" dirty="0"/>
          </a:p>
        </p:txBody>
      </p:sp>
      <p:sp>
        <p:nvSpPr>
          <p:cNvPr id="74" name="Item 4">
            <a:extLst>
              <a:ext uri="{FF2B5EF4-FFF2-40B4-BE49-F238E27FC236}">
                <a16:creationId xmlns:a16="http://schemas.microsoft.com/office/drawing/2014/main" id="{0D383D1E-CE99-EA44-E81D-769DA5225D80}"/>
              </a:ext>
            </a:extLst>
          </p:cNvPr>
          <p:cNvSpPr/>
          <p:nvPr/>
        </p:nvSpPr>
        <p:spPr bwMode="auto">
          <a:xfrm>
            <a:off x="7476327" y="4050588"/>
            <a:ext cx="2705513" cy="343994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  <a:headEnd type="none" w="med" len="med"/>
            <a:tailEnd type="none" w="med" len="med"/>
          </a:ln>
          <a:effectLst>
            <a:outerShdw blurRad="63500" dist="127000" dir="2700000" algn="tl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32742" fontAlgn="base">
              <a:spcBef>
                <a:spcPct val="20000"/>
              </a:spcBef>
              <a:spcAft>
                <a:spcPct val="0"/>
              </a:spcAft>
              <a:buSzPct val="90000"/>
            </a:pPr>
            <a:r>
              <a:rPr lang="en-US" sz="1200" b="1" dirty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rPr>
              <a:t>4. Conduct market research</a:t>
            </a:r>
          </a:p>
        </p:txBody>
      </p:sp>
      <p:sp>
        <p:nvSpPr>
          <p:cNvPr id="75" name="Item 4 top">
            <a:extLst>
              <a:ext uri="{FF2B5EF4-FFF2-40B4-BE49-F238E27FC236}">
                <a16:creationId xmlns:a16="http://schemas.microsoft.com/office/drawing/2014/main" id="{E026B882-46DB-B2D8-CE2D-B582DEE02CD7}"/>
              </a:ext>
            </a:extLst>
          </p:cNvPr>
          <p:cNvSpPr txBox="1"/>
          <p:nvPr/>
        </p:nvSpPr>
        <p:spPr>
          <a:xfrm>
            <a:off x="7476327" y="4500890"/>
            <a:ext cx="2860896" cy="553998"/>
          </a:xfrm>
          <a:prstGeom prst="rect">
            <a:avLst/>
          </a:prstGeom>
          <a:noFill/>
        </p:spPr>
        <p:txBody>
          <a:bodyPr wrap="square" lIns="91440" tIns="0" rIns="91440" bIns="0" rtlCol="0" anchor="t">
            <a:spAutoFit/>
          </a:bodyPr>
          <a:lstStyle>
            <a:defPPr>
              <a:defRPr lang="en-US"/>
            </a:defPPr>
            <a:lvl1pPr>
              <a:lnSpc>
                <a:spcPct val="110000"/>
              </a:lnSpc>
              <a:defRPr sz="900">
                <a:ea typeface="Segoe UI" pitchFamily="34" charset="0"/>
                <a:cs typeface="Segoe UI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Gather valuable information about potential donors who you may not have a pre-existing relationship with, including their funding preferences and behaviors. </a:t>
            </a: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0423AA35-1E14-7979-5D32-EF7E85CB37BE}"/>
              </a:ext>
            </a:extLst>
          </p:cNvPr>
          <p:cNvGrpSpPr/>
          <p:nvPr/>
        </p:nvGrpSpPr>
        <p:grpSpPr>
          <a:xfrm>
            <a:off x="7846643" y="5115551"/>
            <a:ext cx="2351135" cy="360000"/>
            <a:chOff x="588263" y="1217924"/>
            <a:chExt cx="2351135" cy="360000"/>
          </a:xfrm>
        </p:grpSpPr>
        <p:pic>
          <p:nvPicPr>
            <p:cNvPr id="37" name="Picture 36" descr="Zip Co logo SVG free download, id: 101874 - Brandlogos.net">
              <a:hlinkClick r:id="rId9"/>
              <a:extLst>
                <a:ext uri="{FF2B5EF4-FFF2-40B4-BE49-F238E27FC236}">
                  <a16:creationId xmlns:a16="http://schemas.microsoft.com/office/drawing/2014/main" id="{223493A5-296C-6521-0563-9B14A1D652CD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70E50020-F972-5B7B-B917-703E44D73B4F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lang="en-US" sz="1100" noProof="0" dirty="0">
                  <a:solidFill>
                    <a:prstClr val="black"/>
                  </a:solidFill>
                  <a:latin typeface="Segoe UI Semibold"/>
                </a:rPr>
                <a:t>Copilot Chat</a:t>
              </a:r>
              <a:r>
                <a:rPr kumimoji="0" lang="en-US" sz="1100" b="0" i="0" u="none" strike="noStrike" kern="0" cap="none" spc="0" normalizeH="0" baseline="30000" noProof="0" dirty="0">
                  <a:ln>
                    <a:noFill/>
                  </a:ln>
                  <a:solidFill>
                    <a:srgbClr val="1A1A1A"/>
                  </a:solidFill>
                  <a:effectLst/>
                  <a:uLnTx/>
                  <a:uFillTx/>
                  <a:cs typeface="Segoe UI" pitchFamily="34" charset="0"/>
                </a:rPr>
                <a:t>1</a:t>
              </a:r>
              <a:endParaRPr lang="en-US" sz="1100" noProof="0" dirty="0">
                <a:solidFill>
                  <a:prstClr val="black"/>
                </a:solidFill>
                <a:latin typeface="Segoe UI Semibold"/>
              </a:endParaRPr>
            </a:p>
          </p:txBody>
        </p:sp>
      </p:grpSp>
      <p:sp>
        <p:nvSpPr>
          <p:cNvPr id="73" name="Item 4 bottom">
            <a:extLst>
              <a:ext uri="{FF2B5EF4-FFF2-40B4-BE49-F238E27FC236}">
                <a16:creationId xmlns:a16="http://schemas.microsoft.com/office/drawing/2014/main" id="{EA021578-86FB-7D32-62D0-2F0D3D5AD6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7476327" y="5500258"/>
            <a:ext cx="2705513" cy="582726"/>
          </a:xfrm>
          <a:prstGeom prst="roundRect">
            <a:avLst>
              <a:gd name="adj" fmla="val 8425"/>
            </a:avLst>
          </a:prstGeom>
          <a:solidFill>
            <a:srgbClr val="FFFFFF">
              <a:alpha val="62000"/>
            </a:srgbClr>
          </a:solidFill>
          <a:ln w="9525" cap="flat" cmpd="sng" algn="ctr">
            <a:solidFill>
              <a:schemeClr val="bg1"/>
            </a:solidFill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900" kern="0" noProof="0" dirty="0">
                <a:solidFill>
                  <a:srgbClr val="1A1A1A"/>
                </a:solidFill>
                <a:latin typeface="Segoe UI"/>
              </a:rPr>
              <a:t>Example prompt: 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+mn-cs"/>
              </a:rPr>
              <a:t>I</a:t>
            </a:r>
            <a:r>
              <a:rPr lang="en-US" sz="900" b="1" dirty="0"/>
              <a:t>dentify potential donors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+mn-cs"/>
              </a:rPr>
              <a:t> 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who have shown a propensity to fund programs or causes similar to those of our nonprofit organization. Provide insights into their giving patterns, preferences, and any relevant demographic information. 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  <a:p>
            <a:endParaRPr lang="en-US" sz="900" dirty="0"/>
          </a:p>
          <a:p>
            <a:endParaRPr lang="en-US" sz="900" dirty="0"/>
          </a:p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endParaRPr lang="en-US" sz="900" kern="0" noProof="0" dirty="0">
              <a:solidFill>
                <a:srgbClr val="1A1A1A"/>
              </a:solidFill>
              <a:latin typeface="Segoe UI"/>
            </a:endParaRPr>
          </a:p>
        </p:txBody>
      </p:sp>
      <p:sp>
        <p:nvSpPr>
          <p:cNvPr id="87" name="Item 5">
            <a:extLst>
              <a:ext uri="{FF2B5EF4-FFF2-40B4-BE49-F238E27FC236}">
                <a16:creationId xmlns:a16="http://schemas.microsoft.com/office/drawing/2014/main" id="{13C46C00-4579-2C59-FC7D-7B53FB6EFBED}"/>
              </a:ext>
            </a:extLst>
          </p:cNvPr>
          <p:cNvSpPr/>
          <p:nvPr/>
        </p:nvSpPr>
        <p:spPr bwMode="auto">
          <a:xfrm>
            <a:off x="4023022" y="4051018"/>
            <a:ext cx="2705513" cy="343994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  <a:headEnd type="none" w="med" len="med"/>
            <a:tailEnd type="none" w="med" len="med"/>
          </a:ln>
          <a:effectLst>
            <a:outerShdw blurRad="63500" dist="127000" dir="2700000" algn="tl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32742" fontAlgn="base">
              <a:spcBef>
                <a:spcPct val="20000"/>
              </a:spcBef>
              <a:spcAft>
                <a:spcPct val="0"/>
              </a:spcAft>
              <a:buSzPct val="90000"/>
            </a:pPr>
            <a:r>
              <a:rPr lang="en-US" sz="1200" b="1" dirty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rPr>
              <a:t>5. Develop a social media campaign</a:t>
            </a:r>
          </a:p>
        </p:txBody>
      </p:sp>
      <p:sp>
        <p:nvSpPr>
          <p:cNvPr id="88" name="Item 5 top">
            <a:extLst>
              <a:ext uri="{FF2B5EF4-FFF2-40B4-BE49-F238E27FC236}">
                <a16:creationId xmlns:a16="http://schemas.microsoft.com/office/drawing/2014/main" id="{DF68243C-E64A-2296-2F2B-FD3624B64C45}"/>
              </a:ext>
            </a:extLst>
          </p:cNvPr>
          <p:cNvSpPr txBox="1"/>
          <p:nvPr/>
        </p:nvSpPr>
        <p:spPr>
          <a:xfrm>
            <a:off x="4023021" y="4500890"/>
            <a:ext cx="2878944" cy="445122"/>
          </a:xfrm>
          <a:prstGeom prst="rect">
            <a:avLst/>
          </a:prstGeom>
          <a:noFill/>
        </p:spPr>
        <p:txBody>
          <a:bodyPr wrap="square" lIns="91440" tIns="0" rIns="91440" bIns="0" rtlCol="0" anchor="t">
            <a:spAutoFit/>
          </a:bodyPr>
          <a:lstStyle>
            <a:defPPr>
              <a:defRPr lang="en-US"/>
            </a:defPPr>
            <a:lvl1pPr>
              <a:lnSpc>
                <a:spcPct val="110000"/>
              </a:lnSpc>
              <a:defRPr sz="900">
                <a:ea typeface="Segoe UI" pitchFamily="34" charset="0"/>
                <a:cs typeface="Segoe UI" pitchFamily="34" charset="0"/>
              </a:defRPr>
            </a:lvl1pPr>
          </a:lstStyle>
          <a:p>
            <a:r>
              <a:rPr lang="en-US" dirty="0"/>
              <a:t>Create tailored social posts to publish on each of your communication channels to drive engagement with potential donors. </a:t>
            </a:r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453A026D-F7C2-D99C-9B8B-EFCAE49FAB67}"/>
              </a:ext>
            </a:extLst>
          </p:cNvPr>
          <p:cNvGrpSpPr/>
          <p:nvPr/>
        </p:nvGrpSpPr>
        <p:grpSpPr>
          <a:xfrm>
            <a:off x="4321275" y="5120750"/>
            <a:ext cx="2351135" cy="360000"/>
            <a:chOff x="588263" y="1217924"/>
            <a:chExt cx="2351135" cy="360000"/>
          </a:xfrm>
        </p:grpSpPr>
        <p:pic>
          <p:nvPicPr>
            <p:cNvPr id="41" name="Picture 40" descr="Zip Co logo SVG free download, id: 101874 - Brandlogos.net">
              <a:hlinkClick r:id="rId9"/>
              <a:extLst>
                <a:ext uri="{FF2B5EF4-FFF2-40B4-BE49-F238E27FC236}">
                  <a16:creationId xmlns:a16="http://schemas.microsoft.com/office/drawing/2014/main" id="{1803C79A-7DA7-41E1-7A9F-98876C728277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998D6445-008D-29CC-3C4B-B4ECFEE6DEEC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lang="en-US" sz="1100" noProof="0" dirty="0">
                  <a:solidFill>
                    <a:prstClr val="black"/>
                  </a:solidFill>
                  <a:latin typeface="Segoe UI Semibold"/>
                </a:rPr>
                <a:t>Copilot Chat</a:t>
              </a:r>
              <a:r>
                <a:rPr kumimoji="0" lang="en-US" sz="1100" b="0" i="0" u="none" strike="noStrike" kern="0" cap="none" spc="0" normalizeH="0" baseline="30000" noProof="0" dirty="0">
                  <a:ln>
                    <a:noFill/>
                  </a:ln>
                  <a:solidFill>
                    <a:srgbClr val="1A1A1A"/>
                  </a:solidFill>
                  <a:effectLst/>
                  <a:uLnTx/>
                  <a:uFillTx/>
                  <a:cs typeface="Segoe UI" pitchFamily="34" charset="0"/>
                </a:rPr>
                <a:t>2</a:t>
              </a:r>
              <a:endParaRPr lang="en-US" sz="1100" noProof="0" dirty="0">
                <a:solidFill>
                  <a:prstClr val="black"/>
                </a:solidFill>
                <a:latin typeface="Segoe UI Semibold"/>
              </a:endParaRPr>
            </a:p>
          </p:txBody>
        </p:sp>
      </p:grpSp>
      <p:sp>
        <p:nvSpPr>
          <p:cNvPr id="86" name="Item 5 bottom">
            <a:extLst>
              <a:ext uri="{FF2B5EF4-FFF2-40B4-BE49-F238E27FC236}">
                <a16:creationId xmlns:a16="http://schemas.microsoft.com/office/drawing/2014/main" id="{F19F7B21-EC9A-618D-97B5-CB268C7197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4053824" y="5507345"/>
            <a:ext cx="2848140" cy="978149"/>
          </a:xfrm>
          <a:prstGeom prst="roundRect">
            <a:avLst>
              <a:gd name="adj" fmla="val 8425"/>
            </a:avLst>
          </a:prstGeom>
          <a:solidFill>
            <a:schemeClr val="bg1">
              <a:lumMod val="85000"/>
              <a:lumOff val="15000"/>
              <a:alpha val="62000"/>
            </a:schemeClr>
          </a:solidFill>
          <a:ln w="12700">
            <a:solidFill>
              <a:schemeClr val="bg1"/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64008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932742">
              <a:buSzPct val="90000"/>
              <a:defRPr/>
            </a:pPr>
            <a:r>
              <a:rPr lang="en-US" sz="900" kern="0" noProof="0" dirty="0">
                <a:solidFill>
                  <a:srgbClr val="1A1A1A"/>
                </a:solidFill>
                <a:latin typeface="Segoe UI"/>
              </a:rPr>
              <a:t>Example prompt: </a:t>
            </a:r>
            <a:r>
              <a:rPr lang="en-US" sz="900" b="1" dirty="0">
                <a:solidFill>
                  <a:schemeClr val="tx1"/>
                </a:solidFill>
              </a:rPr>
              <a:t>Create six social media posts 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based on /[market research document]. The posts should highlight key insights and trends relevant to our nonprofit's mission and programs. Each post should be engaging, informative, and tailored to our target audience.​</a:t>
            </a:r>
            <a:endParaRPr lang="en-US" sz="900" dirty="0">
              <a:solidFill>
                <a:schemeClr val="tx1"/>
              </a:solidFill>
            </a:endParaRPr>
          </a:p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sp>
        <p:nvSpPr>
          <p:cNvPr id="71" name="Item 6">
            <a:extLst>
              <a:ext uri="{FF2B5EF4-FFF2-40B4-BE49-F238E27FC236}">
                <a16:creationId xmlns:a16="http://schemas.microsoft.com/office/drawing/2014/main" id="{33BE41E1-DFD2-B0E1-B7C7-829F648A23B9}"/>
              </a:ext>
            </a:extLst>
          </p:cNvPr>
          <p:cNvSpPr/>
          <p:nvPr/>
        </p:nvSpPr>
        <p:spPr bwMode="auto">
          <a:xfrm>
            <a:off x="554602" y="4048426"/>
            <a:ext cx="2705513" cy="343994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  <a:headEnd type="none" w="med" len="med"/>
            <a:tailEnd type="none" w="med" len="med"/>
          </a:ln>
          <a:effectLst>
            <a:outerShdw blurRad="63500" dist="127000" dir="2700000" algn="tl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32742" fontAlgn="base">
              <a:spcBef>
                <a:spcPct val="20000"/>
              </a:spcBef>
              <a:spcAft>
                <a:spcPct val="0"/>
              </a:spcAft>
              <a:buSzPct val="90000"/>
            </a:pPr>
            <a:r>
              <a:rPr lang="en-US" sz="1200" b="1" dirty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rPr>
              <a:t>6. Adapt in real time</a:t>
            </a:r>
          </a:p>
        </p:txBody>
      </p:sp>
      <p:sp>
        <p:nvSpPr>
          <p:cNvPr id="72" name="Item 6 top">
            <a:extLst>
              <a:ext uri="{FF2B5EF4-FFF2-40B4-BE49-F238E27FC236}">
                <a16:creationId xmlns:a16="http://schemas.microsoft.com/office/drawing/2014/main" id="{1BAA8ED0-F65B-B977-8C88-63FA7A29476E}"/>
              </a:ext>
            </a:extLst>
          </p:cNvPr>
          <p:cNvSpPr txBox="1"/>
          <p:nvPr/>
        </p:nvSpPr>
        <p:spPr>
          <a:xfrm>
            <a:off x="554602" y="4500890"/>
            <a:ext cx="2705513" cy="445122"/>
          </a:xfrm>
          <a:prstGeom prst="rect">
            <a:avLst/>
          </a:prstGeom>
          <a:noFill/>
        </p:spPr>
        <p:txBody>
          <a:bodyPr wrap="square" lIns="91440" tIns="0" rIns="91440" bIns="0" rtlCol="0" anchor="t">
            <a:spAutoFit/>
          </a:bodyPr>
          <a:lstStyle>
            <a:defPPr>
              <a:defRPr lang="en-US"/>
            </a:defPPr>
            <a:lvl1pPr>
              <a:lnSpc>
                <a:spcPct val="110000"/>
              </a:lnSpc>
              <a:defRPr sz="900">
                <a:ea typeface="Segoe UI" pitchFamily="34" charset="0"/>
                <a:cs typeface="Segoe UI" pitchFamily="34" charset="0"/>
              </a:defRPr>
            </a:lvl1pPr>
          </a:lstStyle>
          <a:p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Evaluate reception to campaign and prompt Copilot to revise messaging according to relevant developments.</a:t>
            </a:r>
            <a:endParaRPr lang="en-US" dirty="0"/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1873AC01-69A2-D482-4734-4A799E9750F6}"/>
              </a:ext>
            </a:extLst>
          </p:cNvPr>
          <p:cNvGrpSpPr/>
          <p:nvPr/>
        </p:nvGrpSpPr>
        <p:grpSpPr>
          <a:xfrm>
            <a:off x="747642" y="5120750"/>
            <a:ext cx="2351135" cy="360000"/>
            <a:chOff x="588263" y="1217924"/>
            <a:chExt cx="2351135" cy="360000"/>
          </a:xfrm>
        </p:grpSpPr>
        <p:pic>
          <p:nvPicPr>
            <p:cNvPr id="47" name="Picture 46" descr="Zip Co logo SVG free download, id: 101874 - Brandlogos.net">
              <a:hlinkClick r:id="rId9"/>
              <a:extLst>
                <a:ext uri="{FF2B5EF4-FFF2-40B4-BE49-F238E27FC236}">
                  <a16:creationId xmlns:a16="http://schemas.microsoft.com/office/drawing/2014/main" id="{7C872A35-2430-476C-1FD6-DB56A0C1740C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3D9E25A5-5782-6F88-7AAC-FB07F4B6198A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lang="en-US" sz="1100" noProof="0" dirty="0">
                  <a:solidFill>
                    <a:prstClr val="black"/>
                  </a:solidFill>
                  <a:latin typeface="Segoe UI Semibold"/>
                </a:rPr>
                <a:t>Copilot Chat</a:t>
              </a:r>
              <a:r>
                <a:rPr kumimoji="0" lang="en-US" sz="1100" b="0" i="0" u="none" strike="noStrike" kern="0" cap="none" spc="0" normalizeH="0" baseline="30000" noProof="0" dirty="0">
                  <a:ln>
                    <a:noFill/>
                  </a:ln>
                  <a:solidFill>
                    <a:srgbClr val="1A1A1A"/>
                  </a:solidFill>
                  <a:effectLst/>
                  <a:uLnTx/>
                  <a:uFillTx/>
                  <a:cs typeface="Segoe UI" pitchFamily="34" charset="0"/>
                </a:rPr>
                <a:t>2</a:t>
              </a:r>
              <a:endParaRPr lang="en-US" sz="1100" noProof="0" dirty="0">
                <a:solidFill>
                  <a:prstClr val="black"/>
                </a:solidFill>
                <a:latin typeface="Segoe UI Semibold"/>
              </a:endParaRPr>
            </a:p>
          </p:txBody>
        </p:sp>
      </p:grpSp>
      <p:sp>
        <p:nvSpPr>
          <p:cNvPr id="70" name="Item 6 bottom">
            <a:extLst>
              <a:ext uri="{FF2B5EF4-FFF2-40B4-BE49-F238E27FC236}">
                <a16:creationId xmlns:a16="http://schemas.microsoft.com/office/drawing/2014/main" id="{AE2FE310-6E51-8D5A-9E02-9CE62085E0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54602" y="5502040"/>
            <a:ext cx="2705513" cy="582726"/>
          </a:xfrm>
          <a:prstGeom prst="roundRect">
            <a:avLst>
              <a:gd name="adj" fmla="val 8425"/>
            </a:avLst>
          </a:prstGeom>
          <a:solidFill>
            <a:srgbClr val="FFFFFF">
              <a:alpha val="62000"/>
            </a:srgbClr>
          </a:solidFill>
          <a:ln w="9525" cap="flat" cmpd="sng" algn="ctr">
            <a:solidFill>
              <a:schemeClr val="bg1"/>
            </a:solidFill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Tx/>
              <a:buNone/>
              <a:tabLst/>
              <a:defRPr/>
            </a:pPr>
            <a:r>
              <a:rPr lang="en-US" sz="900" kern="0" noProof="0" dirty="0">
                <a:solidFill>
                  <a:srgbClr val="1A1A1A"/>
                </a:solidFill>
                <a:latin typeface="Segoe UI"/>
              </a:rPr>
              <a:t>Example prompt: </a:t>
            </a:r>
            <a:r>
              <a:rPr lang="en-US" sz="900" b="1" dirty="0"/>
              <a:t>Revise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+mn-cs"/>
              </a:rPr>
              <a:t> 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these social media posts to incorporate new developments in the area, including</a:t>
            </a:r>
            <a:r>
              <a:rPr lang="en-US" sz="900" dirty="0">
                <a:solidFill>
                  <a:srgbClr val="000000"/>
                </a:solidFill>
                <a:latin typeface="Segoe UI" panose="020B0502040204020203" pitchFamily="34" charset="0"/>
              </a:rPr>
              <a:t>.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  <a:p>
            <a:pPr marL="0" marR="0" lvl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"/>
              <a:ea typeface="+mn-ea"/>
              <a:cs typeface="Segoe Sans Text" pitchFamily="2" charset="0"/>
            </a:endParaRPr>
          </a:p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endParaRPr lang="en-US" sz="900" kern="0" noProof="0" dirty="0">
              <a:solidFill>
                <a:srgbClr val="1A1A1A"/>
              </a:solidFill>
              <a:latin typeface="Segoe UI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66DC452-9FBC-4D83-83E4-DB308609CB78}"/>
              </a:ext>
            </a:extLst>
          </p:cNvPr>
          <p:cNvPicPr>
            <a:picLocks noChangeAspect="1"/>
          </p:cNvPicPr>
          <p:nvPr/>
        </p:nvPicPr>
        <p:blipFill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942168" y="2593325"/>
            <a:ext cx="2249832" cy="4264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541919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370</Words>
  <Application>Microsoft Office PowerPoint</Application>
  <PresentationFormat>Widescreen</PresentationFormat>
  <Paragraphs>38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Nonprofit | Marketing campaign planning and design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2025-02-11T15:24:26Z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