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8ABA2E-C20A-8AC7-D630-068B08FF76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D407F5-134E-0998-0442-21091C6AE2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0FEEA69-C022-BE4C-48FA-360BDD9A76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F6BDB9-B170-BC5D-81C3-E0BD57058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D4E199-DD77-489E-950B-7193487A64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08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svg"/><Relationship Id="rId11" Type="http://schemas.openxmlformats.org/officeDocument/2006/relationships/image" Target="../media/image14.png"/><Relationship Id="rId5" Type="http://schemas.openxmlformats.org/officeDocument/2006/relationships/image" Target="../media/image9.png"/><Relationship Id="rId10" Type="http://schemas.openxmlformats.org/officeDocument/2006/relationships/image" Target="../media/image13.png"/><Relationship Id="rId4" Type="http://schemas.openxmlformats.org/officeDocument/2006/relationships/image" Target="../media/image8.svg"/><Relationship Id="rId9" Type="http://schemas.openxmlformats.org/officeDocument/2006/relationships/hyperlink" Target="https://support.microsoft.com/en-us/topic/overview-of-microsoft-365-chat-preview-5b00a52d-7296-48ee-b938-b95b7209f73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2D342-9408-3A7E-9B64-60D397E5D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4">
            <a:extLst>
              <a:ext uri="{FF2B5EF4-FFF2-40B4-BE49-F238E27FC236}">
                <a16:creationId xmlns:a16="http://schemas.microsoft.com/office/drawing/2014/main" id="{9D301458-38B4-6B65-B059-C91DCFD24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199" y="387350"/>
            <a:ext cx="6317765" cy="263149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Nonprofit | </a:t>
            </a:r>
            <a:r>
              <a:rPr lang="en-US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Marketing campaign planning and design</a:t>
            </a:r>
            <a:endParaRPr lang="en-US" noProof="0" dirty="0"/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9CF30DDD-BF5C-A3AE-2B8D-88C2A666014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</a:t>
            </a:r>
            <a:endParaRPr lang="en-US" sz="900" i="1" noProof="0" dirty="0"/>
          </a:p>
        </p:txBody>
      </p:sp>
      <p:sp>
        <p:nvSpPr>
          <p:cNvPr id="45" name="Text Placeholder 86">
            <a:extLst>
              <a:ext uri="{FF2B5EF4-FFF2-40B4-BE49-F238E27FC236}">
                <a16:creationId xmlns:a16="http://schemas.microsoft.com/office/drawing/2014/main" id="{D1600E1E-67B4-5519-6209-E007C03B66E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Buy</a:t>
            </a:r>
            <a:endParaRPr lang="en-US" noProof="0"/>
          </a:p>
        </p:txBody>
      </p:sp>
      <p:sp>
        <p:nvSpPr>
          <p:cNvPr id="139" name="Text Placeholder 138">
            <a:extLst>
              <a:ext uri="{FF2B5EF4-FFF2-40B4-BE49-F238E27FC236}">
                <a16:creationId xmlns:a16="http://schemas.microsoft.com/office/drawing/2014/main" id="{93457E1D-0FE6-3F1D-33C9-D56F5B4C561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 dirty="0"/>
          </a:p>
        </p:txBody>
      </p:sp>
      <p:sp>
        <p:nvSpPr>
          <p:cNvPr id="140" name="Text Placeholder 139">
            <a:extLst>
              <a:ext uri="{FF2B5EF4-FFF2-40B4-BE49-F238E27FC236}">
                <a16:creationId xmlns:a16="http://schemas.microsoft.com/office/drawing/2014/main" id="{DBBEAD4F-0828-46C5-69E5-DFF33765274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141" name="Text Placeholder 140">
            <a:extLst>
              <a:ext uri="{FF2B5EF4-FFF2-40B4-BE49-F238E27FC236}">
                <a16:creationId xmlns:a16="http://schemas.microsoft.com/office/drawing/2014/main" id="{EB8E58B1-05B3-0EF7-A80F-7B5FD385B88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8" name="Rectangle: Rounded Corners 6">
            <a:extLst>
              <a:ext uri="{FF2B5EF4-FFF2-40B4-BE49-F238E27FC236}">
                <a16:creationId xmlns:a16="http://schemas.microsoft.com/office/drawing/2014/main" id="{F34B5554-DB42-9327-963E-20D868BBAC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6D77D00-DB98-3B80-71D9-CDDA97109559}"/>
              </a:ext>
            </a:extLst>
          </p:cNvPr>
          <p:cNvGrpSpPr/>
          <p:nvPr/>
        </p:nvGrpSpPr>
        <p:grpSpPr>
          <a:xfrm>
            <a:off x="1624328" y="1132756"/>
            <a:ext cx="1463040" cy="216000"/>
            <a:chOff x="1198144" y="862657"/>
            <a:chExt cx="1463040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1BEEEF64-9A93-32E1-C687-BA6CD91659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Program impact</a:t>
              </a: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88E81D27-EC9D-72AA-A4B5-858867A1977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362C876-0A7A-721B-2E82-013E5EBD325E}"/>
              </a:ext>
            </a:extLst>
          </p:cNvPr>
          <p:cNvGrpSpPr/>
          <p:nvPr/>
        </p:nvGrpSpPr>
        <p:grpSpPr>
          <a:xfrm>
            <a:off x="3205588" y="1133812"/>
            <a:ext cx="1463040" cy="216000"/>
            <a:chOff x="1198144" y="862657"/>
            <a:chExt cx="1463040" cy="216000"/>
          </a:xfrm>
        </p:grpSpPr>
        <p:sp>
          <p:nvSpPr>
            <p:cNvPr id="26" name="Rectangle: Rounded Corners 6">
              <a:extLst>
                <a:ext uri="{FF2B5EF4-FFF2-40B4-BE49-F238E27FC236}">
                  <a16:creationId xmlns:a16="http://schemas.microsoft.com/office/drawing/2014/main" id="{726E2D5B-D46D-550A-85A8-CE97025B4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46304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Fundraising ROI</a:t>
              </a:r>
            </a:p>
          </p:txBody>
        </p:sp>
        <p:pic>
          <p:nvPicPr>
            <p:cNvPr id="27" name="Graphic 26">
              <a:extLst>
                <a:ext uri="{FF2B5EF4-FFF2-40B4-BE49-F238E27FC236}">
                  <a16:creationId xmlns:a16="http://schemas.microsoft.com/office/drawing/2014/main" id="{4BC48FF8-C0C1-B6F1-7DE1-C61BB28FA8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79" name="Rectangle: Rounded Corners 6">
            <a:extLst>
              <a:ext uri="{FF2B5EF4-FFF2-40B4-BE49-F238E27FC236}">
                <a16:creationId xmlns:a16="http://schemas.microsoft.com/office/drawing/2014/main" id="{12076E63-862F-90F6-1EBA-0BEA39A433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4700E1-3EF5-39CC-BEDB-F13A905EF0CA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F599C798-7E0F-601B-B776-BAD998A19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6B190355-CAE0-2234-1EFE-26343E8621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1A9D4A8-94D4-52F3-0567-5315286E0947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487E1E12-462D-F029-68E1-35D4A84C58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 dirty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7AC5A515-662C-316C-9AA7-7682802F8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78" name="Item 1">
            <a:extLst>
              <a:ext uri="{FF2B5EF4-FFF2-40B4-BE49-F238E27FC236}">
                <a16:creationId xmlns:a16="http://schemas.microsoft.com/office/drawing/2014/main" id="{4DCE7970-73A9-A1E3-C10A-ACB7C52AC0D4}"/>
              </a:ext>
            </a:extLst>
          </p:cNvPr>
          <p:cNvSpPr/>
          <p:nvPr/>
        </p:nvSpPr>
        <p:spPr bwMode="auto">
          <a:xfrm>
            <a:off x="55460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1. Analyze and forecast trends</a:t>
            </a:r>
          </a:p>
        </p:txBody>
      </p:sp>
      <p:sp>
        <p:nvSpPr>
          <p:cNvPr id="77" name="Item 1 top">
            <a:extLst>
              <a:ext uri="{FF2B5EF4-FFF2-40B4-BE49-F238E27FC236}">
                <a16:creationId xmlns:a16="http://schemas.microsoft.com/office/drawing/2014/main" id="{1F73C36A-013F-84A6-28B0-B70E252AF559}"/>
              </a:ext>
            </a:extLst>
          </p:cNvPr>
          <p:cNvSpPr txBox="1"/>
          <p:nvPr/>
        </p:nvSpPr>
        <p:spPr>
          <a:xfrm>
            <a:off x="554601" y="2033954"/>
            <a:ext cx="3046196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 marL="0" marR="0" lvl="0" indent="0" algn="l" defTabSz="932006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 w="3175"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Analyze donation trends and forecast the best times to approach donors. Segment donors based on their giving history, frequency, and amount.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4C2F770-417E-A605-6860-F6279DFC85BF}"/>
              </a:ext>
            </a:extLst>
          </p:cNvPr>
          <p:cNvGrpSpPr/>
          <p:nvPr/>
        </p:nvGrpSpPr>
        <p:grpSpPr>
          <a:xfrm>
            <a:off x="716809" y="2709312"/>
            <a:ext cx="2324175" cy="360000"/>
            <a:chOff x="883168" y="2751202"/>
            <a:chExt cx="2324175" cy="36000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A2EA08C-DE0D-89F0-E477-30D06414B73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15" name="Picture 14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6AB624F4-20A8-3337-2CCF-131FD9DA83A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76" name="Item 1 bottom">
            <a:extLst>
              <a:ext uri="{FF2B5EF4-FFF2-40B4-BE49-F238E27FC236}">
                <a16:creationId xmlns:a16="http://schemas.microsoft.com/office/drawing/2014/main" id="{BC284F79-AD9C-BC61-838B-18E88E56EF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3201027"/>
            <a:ext cx="2705513" cy="771357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dirty="0"/>
              <a:t>Create a table</a:t>
            </a:r>
            <a:r>
              <a:rPr lang="en-US" sz="900" dirty="0">
                <a:latin typeface="+mj-lt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of donations by month.</a:t>
            </a:r>
          </a:p>
          <a:p>
            <a:pPr defTabSz="932742">
              <a:spcBef>
                <a:spcPct val="20000"/>
              </a:spcBef>
              <a:buSzPct val="90000"/>
              <a:defRPr/>
            </a:pPr>
            <a:endParaRPr lang="en-US" sz="900" dirty="0"/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lang="en-US" sz="900" kern="0" dirty="0">
              <a:solidFill>
                <a:srgbClr val="1A1A1A"/>
              </a:solidFill>
              <a:latin typeface="Segoe UI"/>
            </a:endParaRP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anose="020B0604020202020204" pitchFamily="34" charset="0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anose="020B0502040204020203" pitchFamily="34" charset="0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1" name="Item 2">
            <a:extLst>
              <a:ext uri="{FF2B5EF4-FFF2-40B4-BE49-F238E27FC236}">
                <a16:creationId xmlns:a16="http://schemas.microsoft.com/office/drawing/2014/main" id="{7F07BFCE-10F0-5BAF-DC1F-E5A4D5D4A8C2}"/>
              </a:ext>
            </a:extLst>
          </p:cNvPr>
          <p:cNvSpPr/>
          <p:nvPr/>
        </p:nvSpPr>
        <p:spPr bwMode="auto">
          <a:xfrm>
            <a:off x="4023022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2. Develop visual insights</a:t>
            </a:r>
          </a:p>
        </p:txBody>
      </p:sp>
      <p:sp>
        <p:nvSpPr>
          <p:cNvPr id="82" name="Item 2 top">
            <a:extLst>
              <a:ext uri="{FF2B5EF4-FFF2-40B4-BE49-F238E27FC236}">
                <a16:creationId xmlns:a16="http://schemas.microsoft.com/office/drawing/2014/main" id="{C7D4F56D-6B97-5F5C-0A04-B3F5D050EBB0}"/>
              </a:ext>
            </a:extLst>
          </p:cNvPr>
          <p:cNvSpPr txBox="1"/>
          <p:nvPr/>
        </p:nvSpPr>
        <p:spPr>
          <a:xfrm>
            <a:off x="4023021" y="2033954"/>
            <a:ext cx="2878944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Visualize average funding amounts and suggest the ideal donation request amounts based on past donor behavior and demographic data.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52264C-C1ED-0B40-31A8-80004CDC2930}"/>
              </a:ext>
            </a:extLst>
          </p:cNvPr>
          <p:cNvGrpSpPr/>
          <p:nvPr/>
        </p:nvGrpSpPr>
        <p:grpSpPr>
          <a:xfrm>
            <a:off x="4243791" y="2709312"/>
            <a:ext cx="2324175" cy="360000"/>
            <a:chOff x="883168" y="2751202"/>
            <a:chExt cx="2324175" cy="36000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611907F-CE83-5267-0FF8-593FE8C8F975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315159" y="284656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</a:p>
          </p:txBody>
        </p:sp>
        <p:pic>
          <p:nvPicPr>
            <p:cNvPr id="33" name="Picture 32" descr="A green square with white x in it&#10;&#10;Description automatically generated">
              <a:extLst>
                <a:ext uri="{FF2B5EF4-FFF2-40B4-BE49-F238E27FC236}">
                  <a16:creationId xmlns:a16="http://schemas.microsoft.com/office/drawing/2014/main" id="{97F56113-11CB-6FC7-057C-125370CE1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83168" y="275120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</p:grpSp>
      <p:sp>
        <p:nvSpPr>
          <p:cNvPr id="80" name="Item 2 bottom">
            <a:extLst>
              <a:ext uri="{FF2B5EF4-FFF2-40B4-BE49-F238E27FC236}">
                <a16:creationId xmlns:a16="http://schemas.microsoft.com/office/drawing/2014/main" id="{0F331652-4CE0-F2BD-D4F4-3F82EE1A3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23022" y="3177181"/>
            <a:ext cx="2878942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dirty="0"/>
              <a:t>Use historical donor data to generate a line graph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/>
                <a:ea typeface="+mn-ea"/>
                <a:cs typeface="Segoe UI" pitchFamily="34" charset="0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for donation amounts over time. </a:t>
            </a:r>
          </a:p>
          <a:p>
            <a:pPr defTabSz="932742">
              <a:buSzPct val="90000"/>
              <a:defRPr/>
            </a:pPr>
            <a:endParaRPr lang="en-US" sz="900" dirty="0"/>
          </a:p>
          <a:p>
            <a:pPr defTabSz="932742">
              <a:buSzPct val="90000"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Sans Text" pitchFamily="2" charset="0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3" name="Item 3">
            <a:extLst>
              <a:ext uri="{FF2B5EF4-FFF2-40B4-BE49-F238E27FC236}">
                <a16:creationId xmlns:a16="http://schemas.microsoft.com/office/drawing/2014/main" id="{2D40E8E1-E1EB-AAF5-6DD5-CD11B6D0559C}"/>
              </a:ext>
            </a:extLst>
          </p:cNvPr>
          <p:cNvSpPr/>
          <p:nvPr/>
        </p:nvSpPr>
        <p:spPr bwMode="auto">
          <a:xfrm>
            <a:off x="7476327" y="1591385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3. Create an email nurture campaign</a:t>
            </a:r>
          </a:p>
        </p:txBody>
      </p:sp>
      <p:sp>
        <p:nvSpPr>
          <p:cNvPr id="85" name="Item 3 top">
            <a:extLst>
              <a:ext uri="{FF2B5EF4-FFF2-40B4-BE49-F238E27FC236}">
                <a16:creationId xmlns:a16="http://schemas.microsoft.com/office/drawing/2014/main" id="{025D23F9-6411-4F89-1E0B-1D23108F7857}"/>
              </a:ext>
            </a:extLst>
          </p:cNvPr>
          <p:cNvSpPr txBox="1"/>
          <p:nvPr/>
        </p:nvSpPr>
        <p:spPr>
          <a:xfrm>
            <a:off x="7476327" y="2033954"/>
            <a:ext cx="2705513" cy="4154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Use Copilot in Outlook to draft tailored emails to potential donors that request the identified ideal donation amount. 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948C876C-C05D-6272-35AC-50F1EF722F55}"/>
              </a:ext>
            </a:extLst>
          </p:cNvPr>
          <p:cNvGrpSpPr/>
          <p:nvPr/>
        </p:nvGrpSpPr>
        <p:grpSpPr>
          <a:xfrm>
            <a:off x="7770773" y="2709312"/>
            <a:ext cx="2348155" cy="360000"/>
            <a:chOff x="588263" y="1697756"/>
            <a:chExt cx="2348155" cy="360000"/>
          </a:xfrm>
        </p:grpSpPr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B66B9167-4E50-3C08-D20E-193E90D879D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12C3F29-F434-EADE-944C-FFE80DE317B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4234" y="1782355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</a:p>
          </p:txBody>
        </p:sp>
      </p:grpSp>
      <p:sp>
        <p:nvSpPr>
          <p:cNvPr id="84" name="Item 3 bottom">
            <a:extLst>
              <a:ext uri="{FF2B5EF4-FFF2-40B4-BE49-F238E27FC236}">
                <a16:creationId xmlns:a16="http://schemas.microsoft.com/office/drawing/2014/main" id="{DD3AD6AA-65EC-1E1C-C530-A9200A2C3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515940" y="3177181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dirty="0"/>
              <a:t>Draft an email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that will be sent to [potential donor’s name], outlining the new campaign and including the benefits of the campaign and benefits for the donor</a:t>
            </a:r>
            <a:r>
              <a:rPr lang="en-US" sz="900" dirty="0">
                <a:solidFill>
                  <a:srgbClr val="000000"/>
                </a:solidFill>
                <a:latin typeface="Segoe UI"/>
                <a:cs typeface="Segoe UI" pitchFamily="34" charset="0"/>
              </a:rPr>
              <a:t> using the /[marketing campaign plan.docx].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endParaRPr lang="en-US" sz="900" dirty="0"/>
          </a:p>
          <a:p>
            <a:endParaRPr lang="en-US" sz="900" dirty="0"/>
          </a:p>
        </p:txBody>
      </p:sp>
      <p:sp>
        <p:nvSpPr>
          <p:cNvPr id="74" name="Item 4">
            <a:extLst>
              <a:ext uri="{FF2B5EF4-FFF2-40B4-BE49-F238E27FC236}">
                <a16:creationId xmlns:a16="http://schemas.microsoft.com/office/drawing/2014/main" id="{0D383D1E-CE99-EA44-E81D-769DA5225D80}"/>
              </a:ext>
            </a:extLst>
          </p:cNvPr>
          <p:cNvSpPr/>
          <p:nvPr/>
        </p:nvSpPr>
        <p:spPr bwMode="auto">
          <a:xfrm>
            <a:off x="7476327" y="405058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4. Conduct market research</a:t>
            </a:r>
          </a:p>
        </p:txBody>
      </p:sp>
      <p:sp>
        <p:nvSpPr>
          <p:cNvPr id="75" name="Item 4 top">
            <a:extLst>
              <a:ext uri="{FF2B5EF4-FFF2-40B4-BE49-F238E27FC236}">
                <a16:creationId xmlns:a16="http://schemas.microsoft.com/office/drawing/2014/main" id="{E026B882-46DB-B2D8-CE2D-B582DEE02CD7}"/>
              </a:ext>
            </a:extLst>
          </p:cNvPr>
          <p:cNvSpPr txBox="1"/>
          <p:nvPr/>
        </p:nvSpPr>
        <p:spPr>
          <a:xfrm>
            <a:off x="7476327" y="4500890"/>
            <a:ext cx="2860896" cy="553998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Gather valuable information about potential donors who you may not have a pre-existing relationship with, including their funding preferences and behaviors. 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423AA35-1E14-7979-5D32-EF7E85CB37BE}"/>
              </a:ext>
            </a:extLst>
          </p:cNvPr>
          <p:cNvGrpSpPr/>
          <p:nvPr/>
        </p:nvGrpSpPr>
        <p:grpSpPr>
          <a:xfrm>
            <a:off x="7846643" y="5115551"/>
            <a:ext cx="2351135" cy="360000"/>
            <a:chOff x="588263" y="1217924"/>
            <a:chExt cx="2351135" cy="360000"/>
          </a:xfrm>
        </p:grpSpPr>
        <p:pic>
          <p:nvPicPr>
            <p:cNvPr id="37" name="Picture 36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223493A5-296C-6521-0563-9B14A1D652C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0E50020-F972-5B7B-B917-703E44D73B4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1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3" name="Item 4 bottom">
            <a:extLst>
              <a:ext uri="{FF2B5EF4-FFF2-40B4-BE49-F238E27FC236}">
                <a16:creationId xmlns:a16="http://schemas.microsoft.com/office/drawing/2014/main" id="{EA021578-86FB-7D32-62D0-2F0D3D5AD6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476327" y="5500258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I</a:t>
            </a:r>
            <a:r>
              <a:rPr lang="en-US" sz="900" b="1" dirty="0"/>
              <a:t>dentify potential donors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who have shown a propensity to fund programs or causes similar to those of our nonprofit organization. Provide insights into their giving patterns, preferences, and any relevant demographic information.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endParaRPr lang="en-US" sz="900" dirty="0"/>
          </a:p>
          <a:p>
            <a:endParaRPr lang="en-US" sz="900" dirty="0"/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7" name="Item 5">
            <a:extLst>
              <a:ext uri="{FF2B5EF4-FFF2-40B4-BE49-F238E27FC236}">
                <a16:creationId xmlns:a16="http://schemas.microsoft.com/office/drawing/2014/main" id="{13C46C00-4579-2C59-FC7D-7B53FB6EFBED}"/>
              </a:ext>
            </a:extLst>
          </p:cNvPr>
          <p:cNvSpPr/>
          <p:nvPr/>
        </p:nvSpPr>
        <p:spPr bwMode="auto">
          <a:xfrm>
            <a:off x="4023022" y="4051018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5. Develop a social media campaign</a:t>
            </a:r>
          </a:p>
        </p:txBody>
      </p:sp>
      <p:sp>
        <p:nvSpPr>
          <p:cNvPr id="88" name="Item 5 top">
            <a:extLst>
              <a:ext uri="{FF2B5EF4-FFF2-40B4-BE49-F238E27FC236}">
                <a16:creationId xmlns:a16="http://schemas.microsoft.com/office/drawing/2014/main" id="{DF68243C-E64A-2296-2F2B-FD3624B64C45}"/>
              </a:ext>
            </a:extLst>
          </p:cNvPr>
          <p:cNvSpPr txBox="1"/>
          <p:nvPr/>
        </p:nvSpPr>
        <p:spPr>
          <a:xfrm>
            <a:off x="4023021" y="4500890"/>
            <a:ext cx="2878944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Create tailored social posts to publish on each of your communication channels to drive engagement with potential donors.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53A026D-F7C2-D99C-9B8B-EFCAE49FAB67}"/>
              </a:ext>
            </a:extLst>
          </p:cNvPr>
          <p:cNvGrpSpPr/>
          <p:nvPr/>
        </p:nvGrpSpPr>
        <p:grpSpPr>
          <a:xfrm>
            <a:off x="4321275" y="5120750"/>
            <a:ext cx="2351135" cy="360000"/>
            <a:chOff x="588263" y="1217924"/>
            <a:chExt cx="2351135" cy="360000"/>
          </a:xfrm>
        </p:grpSpPr>
        <p:pic>
          <p:nvPicPr>
            <p:cNvPr id="41" name="Picture 40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1803C79A-7DA7-41E1-7A9F-98876C72827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98D6445-008D-29CC-3C4B-B4ECFEE6DEEC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86" name="Item 5 bottom">
            <a:extLst>
              <a:ext uri="{FF2B5EF4-FFF2-40B4-BE49-F238E27FC236}">
                <a16:creationId xmlns:a16="http://schemas.microsoft.com/office/drawing/2014/main" id="{F19F7B21-EC9A-618D-97B5-CB268C719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4053824" y="5507345"/>
            <a:ext cx="2848140" cy="978149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32742">
              <a:buSzPct val="90000"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dirty="0">
                <a:solidFill>
                  <a:schemeClr val="tx1"/>
                </a:solidFill>
              </a:rPr>
              <a:t>Create six social media posts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based on /[market research document]. The posts should highlight key insights and trends relevant to our nonprofit's mission and programs. Each post should be engaging, informative, and tailored to our target audience.​</a:t>
            </a:r>
            <a:endParaRPr lang="en-US" sz="900" dirty="0">
              <a:solidFill>
                <a:schemeClr val="tx1"/>
              </a:solidFill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71" name="Item 6">
            <a:extLst>
              <a:ext uri="{FF2B5EF4-FFF2-40B4-BE49-F238E27FC236}">
                <a16:creationId xmlns:a16="http://schemas.microsoft.com/office/drawing/2014/main" id="{33BE41E1-DFD2-B0E1-B7C7-829F648A23B9}"/>
              </a:ext>
            </a:extLst>
          </p:cNvPr>
          <p:cNvSpPr/>
          <p:nvPr/>
        </p:nvSpPr>
        <p:spPr bwMode="auto">
          <a:xfrm>
            <a:off x="554602" y="4048426"/>
            <a:ext cx="2705513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742" fontAlgn="base">
              <a:spcBef>
                <a:spcPct val="20000"/>
              </a:spcBef>
              <a:spcAft>
                <a:spcPct val="0"/>
              </a:spcAft>
              <a:buSzPct val="90000"/>
            </a:pPr>
            <a:r>
              <a:rPr lang="en-US" sz="1200" b="1" dirty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rPr>
              <a:t>6. Adapt in real time</a:t>
            </a:r>
          </a:p>
        </p:txBody>
      </p:sp>
      <p:sp>
        <p:nvSpPr>
          <p:cNvPr id="72" name="Item 6 top">
            <a:extLst>
              <a:ext uri="{FF2B5EF4-FFF2-40B4-BE49-F238E27FC236}">
                <a16:creationId xmlns:a16="http://schemas.microsoft.com/office/drawing/2014/main" id="{1BAA8ED0-F65B-B977-8C88-63FA7A29476E}"/>
              </a:ext>
            </a:extLst>
          </p:cNvPr>
          <p:cNvSpPr txBox="1"/>
          <p:nvPr/>
        </p:nvSpPr>
        <p:spPr>
          <a:xfrm>
            <a:off x="554602" y="4500890"/>
            <a:ext cx="2705513" cy="44512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Evaluate reception to campaign and prompt Copilot to revise messaging according to relevant developments.</a:t>
            </a:r>
            <a:endParaRPr lang="en-US" dirty="0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873AC01-69A2-D482-4734-4A799E9750F6}"/>
              </a:ext>
            </a:extLst>
          </p:cNvPr>
          <p:cNvGrpSpPr/>
          <p:nvPr/>
        </p:nvGrpSpPr>
        <p:grpSpPr>
          <a:xfrm>
            <a:off x="747642" y="5120750"/>
            <a:ext cx="2351135" cy="360000"/>
            <a:chOff x="588263" y="1217924"/>
            <a:chExt cx="2351135" cy="360000"/>
          </a:xfrm>
        </p:grpSpPr>
        <p:pic>
          <p:nvPicPr>
            <p:cNvPr id="47" name="Picture 46" descr="Zip Co logo SVG free download, id: 101874 - Brandlogos.net">
              <a:hlinkClick r:id="rId9"/>
              <a:extLst>
                <a:ext uri="{FF2B5EF4-FFF2-40B4-BE49-F238E27FC236}">
                  <a16:creationId xmlns:a16="http://schemas.microsoft.com/office/drawing/2014/main" id="{7C872A35-2430-476C-1FD6-DB56A0C1740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588263" y="1217924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D9E25A5-5782-6F88-7AAC-FB07F4B6198A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313286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1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1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1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sp>
        <p:nvSpPr>
          <p:cNvPr id="70" name="Item 6 bottom">
            <a:extLst>
              <a:ext uri="{FF2B5EF4-FFF2-40B4-BE49-F238E27FC236}">
                <a16:creationId xmlns:a16="http://schemas.microsoft.com/office/drawing/2014/main" id="{AE2FE310-6E51-8D5A-9E02-9CE62085E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54602" y="5502040"/>
            <a:ext cx="2705513" cy="582726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9525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 dirty="0">
                <a:solidFill>
                  <a:srgbClr val="1A1A1A"/>
                </a:solidFill>
                <a:latin typeface="Segoe UI"/>
              </a:rPr>
              <a:t>Example prompt: </a:t>
            </a:r>
            <a:r>
              <a:rPr lang="en-US" sz="900" b="1" dirty="0"/>
              <a:t>Revise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 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these social media posts to incorporate new developments in the area, including</a:t>
            </a:r>
            <a:r>
              <a:rPr lang="en-US" sz="900" dirty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"/>
              <a:ea typeface="+mn-ea"/>
              <a:cs typeface="Segoe Sans Text" pitchFamily="2" charset="0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 dirty="0">
              <a:solidFill>
                <a:srgbClr val="1A1A1A"/>
              </a:solidFill>
              <a:latin typeface="Segoe UI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66DC452-9FBC-4D83-83E4-DB308609CB78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42168" y="2593325"/>
            <a:ext cx="2249832" cy="426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419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370</Words>
  <Application>Microsoft Office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Nonprofit | Marketing campaign planning and design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2025-02-11T15:24:26Z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