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" name="Level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4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4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4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5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5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5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5" name="Circle 1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Circle 2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Circle 3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C40694EA-E93C-CD87-D768-864D7386EFE3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7AB7-6124-9D77-0C3D-FFC77C953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44">
            <a:extLst>
              <a:ext uri="{FF2B5EF4-FFF2-40B4-BE49-F238E27FC236}">
                <a16:creationId xmlns:a16="http://schemas.microsoft.com/office/drawing/2014/main" id="{073C3C04-653C-5D86-F656-FD27A4C4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solidFill>
                  <a:srgbClr val="0078D4"/>
                </a:solidFill>
              </a:rPr>
              <a:t>Nonprofit | </a:t>
            </a:r>
            <a:r>
              <a:rPr lang="en-US" noProof="0" dirty="0"/>
              <a:t>Manage the donor pipeline</a:t>
            </a:r>
          </a:p>
        </p:txBody>
      </p:sp>
      <p:sp>
        <p:nvSpPr>
          <p:cNvPr id="7" name="License">
            <a:extLst>
              <a:ext uri="{FF2B5EF4-FFF2-40B4-BE49-F238E27FC236}">
                <a16:creationId xmlns:a16="http://schemas.microsoft.com/office/drawing/2014/main" id="{A3A3D85C-C861-A1D1-0F7B-F4A72E2F61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dirty="0"/>
              <a:t>Microsoft 365 Copilot</a:t>
            </a:r>
            <a:endParaRPr lang="en-US" sz="800" i="1" dirty="0"/>
          </a:p>
        </p:txBody>
      </p:sp>
      <p:sp>
        <p:nvSpPr>
          <p:cNvPr id="140" name="Level">
            <a:extLst>
              <a:ext uri="{FF2B5EF4-FFF2-40B4-BE49-F238E27FC236}">
                <a16:creationId xmlns:a16="http://schemas.microsoft.com/office/drawing/2014/main" id="{0D83FB91-3BD1-82D2-6AAA-8B30244111D5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 Semibold"/>
                <a:cs typeface="Segoe UI Semibold"/>
              </a:rPr>
              <a:t>Buy</a:t>
            </a:r>
            <a:endParaRPr lang="en-US" dirty="0"/>
          </a:p>
        </p:txBody>
      </p:sp>
      <p:sp>
        <p:nvSpPr>
          <p:cNvPr id="141" name="KPI Title">
            <a:extLst>
              <a:ext uri="{FF2B5EF4-FFF2-40B4-BE49-F238E27FC236}">
                <a16:creationId xmlns:a16="http://schemas.microsoft.com/office/drawing/2014/main" id="{25749369-A1CC-65F5-E45D-6731419B4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50" name="KPI 1">
            <a:extLst>
              <a:ext uri="{FF2B5EF4-FFF2-40B4-BE49-F238E27FC236}">
                <a16:creationId xmlns:a16="http://schemas.microsoft.com/office/drawing/2014/main" id="{D993785F-F4D2-0949-2BF8-9E5637572B47}"/>
              </a:ext>
            </a:extLst>
          </p:cNvPr>
          <p:cNvGrpSpPr/>
          <p:nvPr/>
        </p:nvGrpSpPr>
        <p:grpSpPr>
          <a:xfrm>
            <a:off x="1624328" y="1132756"/>
            <a:ext cx="1463040" cy="216000"/>
            <a:chOff x="1198144" y="862657"/>
            <a:chExt cx="1463040" cy="216000"/>
          </a:xfrm>
        </p:grpSpPr>
        <p:sp>
          <p:nvSpPr>
            <p:cNvPr id="151" name="Rectangle: Rounded Corners 6">
              <a:extLst>
                <a:ext uri="{FF2B5EF4-FFF2-40B4-BE49-F238E27FC236}">
                  <a16:creationId xmlns:a16="http://schemas.microsoft.com/office/drawing/2014/main" id="{6C404C87-FE65-5163-368C-7266AD940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Fundraising ROI</a:t>
              </a:r>
            </a:p>
          </p:txBody>
        </p:sp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B38E0721-0A64-D261-AAE5-D452DCEC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3" name="Value TItle">
            <a:extLst>
              <a:ext uri="{FF2B5EF4-FFF2-40B4-BE49-F238E27FC236}">
                <a16:creationId xmlns:a16="http://schemas.microsoft.com/office/drawing/2014/main" id="{43A5C4D5-A53A-A7E4-7E75-B8D1F22AB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44" name="Value 1">
            <a:extLst>
              <a:ext uri="{FF2B5EF4-FFF2-40B4-BE49-F238E27FC236}">
                <a16:creationId xmlns:a16="http://schemas.microsoft.com/office/drawing/2014/main" id="{2A2C5C76-9A8D-9206-D2CB-A7842CE95B4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45" name="Rectangle: Rounded Corners 6">
              <a:extLst>
                <a:ext uri="{FF2B5EF4-FFF2-40B4-BE49-F238E27FC236}">
                  <a16:creationId xmlns:a16="http://schemas.microsoft.com/office/drawing/2014/main" id="{BA62EAB0-AC46-9870-79A0-D7368782C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A4601C5B-F732-F179-38ED-B08FD26A3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47" name="Value 2">
            <a:extLst>
              <a:ext uri="{FF2B5EF4-FFF2-40B4-BE49-F238E27FC236}">
                <a16:creationId xmlns:a16="http://schemas.microsoft.com/office/drawing/2014/main" id="{2448C8AF-AC41-AB7C-6409-7318723BBD2E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B9078C28-4AA5-7C3F-3F03-6A0DAE1CF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F2AB7EB2-C8F6-C6DD-B92A-B13E8FAE1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58" name="Step 1 title">
            <a:extLst>
              <a:ext uri="{FF2B5EF4-FFF2-40B4-BE49-F238E27FC236}">
                <a16:creationId xmlns:a16="http://schemas.microsoft.com/office/drawing/2014/main" id="{F16CA425-841E-5EAB-959A-CA331C17FA7C}"/>
              </a:ext>
            </a:extLst>
          </p:cNvPr>
          <p:cNvSpPr/>
          <p:nvPr/>
        </p:nvSpPr>
        <p:spPr bwMode="auto">
          <a:xfrm>
            <a:off x="55460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>
              <a:spcBef>
                <a:spcPct val="20000"/>
              </a:spcBef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Identify trends and patterns</a:t>
            </a:r>
          </a:p>
        </p:txBody>
      </p:sp>
      <p:sp>
        <p:nvSpPr>
          <p:cNvPr id="157" name="Step 1 top">
            <a:extLst>
              <a:ext uri="{FF2B5EF4-FFF2-40B4-BE49-F238E27FC236}">
                <a16:creationId xmlns:a16="http://schemas.microsoft.com/office/drawing/2014/main" id="{B4F0ECE6-4877-F22E-4DDF-2FBCE3BA7F6B}"/>
              </a:ext>
            </a:extLst>
          </p:cNvPr>
          <p:cNvSpPr txBox="1"/>
          <p:nvPr/>
        </p:nvSpPr>
        <p:spPr>
          <a:xfrm>
            <a:off x="554601" y="2033954"/>
            <a:ext cx="3046196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 noProof="0" dirty="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Leverage Copilot in Excel to analyze data. Import data from various sources to identify trends and patterns in donor behavior, helping to pinpoint potential prospects.</a:t>
            </a:r>
          </a:p>
        </p:txBody>
      </p:sp>
      <p:grpSp>
        <p:nvGrpSpPr>
          <p:cNvPr id="168" name="Step 1 logo">
            <a:extLst>
              <a:ext uri="{FF2B5EF4-FFF2-40B4-BE49-F238E27FC236}">
                <a16:creationId xmlns:a16="http://schemas.microsoft.com/office/drawing/2014/main" id="{62613CE3-69F4-9E25-D607-B6969A41F78B}"/>
              </a:ext>
            </a:extLst>
          </p:cNvPr>
          <p:cNvGrpSpPr/>
          <p:nvPr/>
        </p:nvGrpSpPr>
        <p:grpSpPr>
          <a:xfrm>
            <a:off x="808987" y="2748971"/>
            <a:ext cx="2324175" cy="360000"/>
            <a:chOff x="883168" y="2751202"/>
            <a:chExt cx="2324175" cy="360000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39FD0F2-8DC2-592A-A933-0130B835853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170" name="Picture 169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BCA28641-A003-06D3-EEEF-9449D905A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156" name="Step 1 bottom">
            <a:extLst>
              <a:ext uri="{FF2B5EF4-FFF2-40B4-BE49-F238E27FC236}">
                <a16:creationId xmlns:a16="http://schemas.microsoft.com/office/drawing/2014/main" id="{B8EB8CD2-6A23-02A9-4590-F9D2A506F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4602" y="3167836"/>
            <a:ext cx="2705513" cy="581663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Create a summary table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showing total donations by donor for the past year. </a:t>
            </a: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60" name="Step 2 title">
            <a:extLst>
              <a:ext uri="{FF2B5EF4-FFF2-40B4-BE49-F238E27FC236}">
                <a16:creationId xmlns:a16="http://schemas.microsoft.com/office/drawing/2014/main" id="{E499E573-8CE4-6E46-031A-AC35B2E277BF}"/>
              </a:ext>
            </a:extLst>
          </p:cNvPr>
          <p:cNvSpPr/>
          <p:nvPr/>
        </p:nvSpPr>
        <p:spPr bwMode="auto">
          <a:xfrm>
            <a:off x="4023022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Segment and score prospects</a:t>
            </a:r>
          </a:p>
        </p:txBody>
      </p:sp>
      <p:sp>
        <p:nvSpPr>
          <p:cNvPr id="161" name="Step 2 top">
            <a:extLst>
              <a:ext uri="{FF2B5EF4-FFF2-40B4-BE49-F238E27FC236}">
                <a16:creationId xmlns:a16="http://schemas.microsoft.com/office/drawing/2014/main" id="{4F4FDD58-BF77-9C82-64E0-2EE9A51BDAF4}"/>
              </a:ext>
            </a:extLst>
          </p:cNvPr>
          <p:cNvSpPr txBox="1"/>
          <p:nvPr/>
        </p:nvSpPr>
        <p:spPr>
          <a:xfrm>
            <a:off x="4023021" y="2033954"/>
            <a:ext cx="2878944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Categorize prospects based on specific criteria and assign scores to prioritize them. </a:t>
            </a:r>
          </a:p>
        </p:txBody>
      </p:sp>
      <p:grpSp>
        <p:nvGrpSpPr>
          <p:cNvPr id="165" name="Step 2 logo">
            <a:extLst>
              <a:ext uri="{FF2B5EF4-FFF2-40B4-BE49-F238E27FC236}">
                <a16:creationId xmlns:a16="http://schemas.microsoft.com/office/drawing/2014/main" id="{C5B590DE-4868-B02A-D149-7BDB9F6ACE53}"/>
              </a:ext>
            </a:extLst>
          </p:cNvPr>
          <p:cNvGrpSpPr/>
          <p:nvPr/>
        </p:nvGrpSpPr>
        <p:grpSpPr>
          <a:xfrm>
            <a:off x="4467185" y="2730641"/>
            <a:ext cx="2324175" cy="360000"/>
            <a:chOff x="883168" y="2751202"/>
            <a:chExt cx="2324175" cy="360000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38C2C88-DB98-AA7B-6370-0FCB7B62FB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167" name="Picture 166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7F5A4922-CEC1-E565-6749-7F2A6F92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159" name="Step 2 bottom">
            <a:extLst>
              <a:ext uri="{FF2B5EF4-FFF2-40B4-BE49-F238E27FC236}">
                <a16:creationId xmlns:a16="http://schemas.microsoft.com/office/drawing/2014/main" id="{ABF22148-1C02-6FE9-304E-634BC61D2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23022" y="317718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US" sz="900" b="1" kern="0" dirty="0">
                <a:solidFill>
                  <a:srgbClr val="1A1A1A"/>
                </a:solidFill>
                <a:latin typeface="Segoe UI"/>
              </a:rPr>
              <a:t>Assign a score to each prospect </a:t>
            </a:r>
            <a:r>
              <a:rPr lang="en-US" sz="900" kern="0" dirty="0">
                <a:solidFill>
                  <a:srgbClr val="1A1A1A"/>
                </a:solidFill>
                <a:latin typeface="Segoe UI"/>
              </a:rPr>
              <a:t>based on their donation frequency and average donation amount.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 noProof="0" dirty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62" name="Step 3 title">
            <a:extLst>
              <a:ext uri="{FF2B5EF4-FFF2-40B4-BE49-F238E27FC236}">
                <a16:creationId xmlns:a16="http://schemas.microsoft.com/office/drawing/2014/main" id="{60D0EF51-4F46-5A7B-928B-C776D914063B}"/>
              </a:ext>
            </a:extLst>
          </p:cNvPr>
          <p:cNvSpPr/>
          <p:nvPr/>
        </p:nvSpPr>
        <p:spPr bwMode="auto">
          <a:xfrm>
            <a:off x="7476327" y="1591385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742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sz="1200" b="1" dirty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Personalize messaging</a:t>
            </a:r>
          </a:p>
        </p:txBody>
      </p:sp>
      <p:sp>
        <p:nvSpPr>
          <p:cNvPr id="164" name="Step 3 top">
            <a:extLst>
              <a:ext uri="{FF2B5EF4-FFF2-40B4-BE49-F238E27FC236}">
                <a16:creationId xmlns:a16="http://schemas.microsoft.com/office/drawing/2014/main" id="{7C070BFF-10C3-B588-3677-425FB5790B9D}"/>
              </a:ext>
            </a:extLst>
          </p:cNvPr>
          <p:cNvSpPr txBox="1"/>
          <p:nvPr/>
        </p:nvSpPr>
        <p:spPr>
          <a:xfrm>
            <a:off x="7476327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Based on the insights gained from data analysis, draft personalized messages for each donor segment.</a:t>
            </a:r>
          </a:p>
        </p:txBody>
      </p:sp>
      <p:grpSp>
        <p:nvGrpSpPr>
          <p:cNvPr id="171" name="Step 3 logo">
            <a:extLst>
              <a:ext uri="{FF2B5EF4-FFF2-40B4-BE49-F238E27FC236}">
                <a16:creationId xmlns:a16="http://schemas.microsoft.com/office/drawing/2014/main" id="{5B4EFCAA-0CDD-352B-A956-2F4C473A1D4C}"/>
              </a:ext>
            </a:extLst>
          </p:cNvPr>
          <p:cNvGrpSpPr/>
          <p:nvPr/>
        </p:nvGrpSpPr>
        <p:grpSpPr>
          <a:xfrm>
            <a:off x="7770773" y="2709312"/>
            <a:ext cx="2348155" cy="360000"/>
            <a:chOff x="588263" y="1697756"/>
            <a:chExt cx="2348155" cy="360000"/>
          </a:xfrm>
        </p:grpSpPr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FDE5DC41-D2F4-BDF0-1BB4-39778562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AC83F9B-A5E5-160A-B10A-5366970C1F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4234" y="1782355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</p:txBody>
        </p:sp>
      </p:grpSp>
      <p:sp>
        <p:nvSpPr>
          <p:cNvPr id="163" name="Step 3 bottom">
            <a:extLst>
              <a:ext uri="{FF2B5EF4-FFF2-40B4-BE49-F238E27FC236}">
                <a16:creationId xmlns:a16="http://schemas.microsoft.com/office/drawing/2014/main" id="{F653E819-6E42-E1DB-2181-DC256EE7B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98490" y="3052629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9525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noProof="0" dirty="0">
                <a:solidFill>
                  <a:srgbClr val="1A1A1A"/>
                </a:solidFill>
                <a:latin typeface="Segoe UI"/>
              </a:rPr>
              <a:t>Example prompt: </a:t>
            </a:r>
            <a:r>
              <a:rPr lang="en-GB" sz="900" b="1" kern="0" dirty="0">
                <a:solidFill>
                  <a:srgbClr val="1A1A1A"/>
                </a:solidFill>
                <a:latin typeface="Segoe UI"/>
              </a:rPr>
              <a:t>Write an email message using a warm tone </a:t>
            </a:r>
            <a:r>
              <a:rPr lang="en-GB" sz="900" kern="0" dirty="0">
                <a:solidFill>
                  <a:srgbClr val="1A1A1A"/>
                </a:solidFill>
                <a:latin typeface="Segoe UI"/>
              </a:rPr>
              <a:t>thanking the donor for making more than $1,000 in donations last year.</a:t>
            </a: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0" name="Step 4 title">
            <a:extLst>
              <a:ext uri="{FF2B5EF4-FFF2-40B4-BE49-F238E27FC236}">
                <a16:creationId xmlns:a16="http://schemas.microsoft.com/office/drawing/2014/main" id="{448E91C2-E2A4-97DB-1EB5-D5F569FD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4. Manage pipeline</a:t>
            </a:r>
          </a:p>
        </p:txBody>
      </p:sp>
      <p:sp>
        <p:nvSpPr>
          <p:cNvPr id="15" name="Step 4 top">
            <a:extLst>
              <a:ext uri="{FF2B5EF4-FFF2-40B4-BE49-F238E27FC236}">
                <a16:creationId xmlns:a16="http://schemas.microsoft.com/office/drawing/2014/main" id="{C0F7183E-4A53-7F6A-8CD1-43E48E3D27DA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Track interactions with potential donors and partners, providing insights into the best times to reach out and the most effective communication strategies.</a:t>
            </a:r>
          </a:p>
        </p:txBody>
      </p:sp>
      <p:grpSp>
        <p:nvGrpSpPr>
          <p:cNvPr id="174" name="Step 4 logo">
            <a:extLst>
              <a:ext uri="{FF2B5EF4-FFF2-40B4-BE49-F238E27FC236}">
                <a16:creationId xmlns:a16="http://schemas.microsoft.com/office/drawing/2014/main" id="{3BAD3E90-4CB4-4F6F-C1FF-4D4EC82B85C1}"/>
              </a:ext>
            </a:extLst>
          </p:cNvPr>
          <p:cNvGrpSpPr/>
          <p:nvPr/>
        </p:nvGrpSpPr>
        <p:grpSpPr>
          <a:xfrm>
            <a:off x="6322922" y="5175196"/>
            <a:ext cx="2351135" cy="360000"/>
            <a:chOff x="588263" y="1217924"/>
            <a:chExt cx="2351135" cy="360000"/>
          </a:xfrm>
        </p:grpSpPr>
        <p:pic>
          <p:nvPicPr>
            <p:cNvPr id="175" name="Picture 174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78E50E68-8203-BD6B-AE4C-0C47C0994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5A8A413-EBDD-E649-B534-03BEF15827F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100" noProof="0" dirty="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43" name="Step 4 bottom">
            <a:extLst>
              <a:ext uri="{FF2B5EF4-FFF2-40B4-BE49-F238E27FC236}">
                <a16:creationId xmlns:a16="http://schemas.microsoft.com/office/drawing/2014/main" id="{E3AF0375-3352-FCBE-9AF1-61789AA8ECA0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prstGeom prst="roundRect">
            <a:avLst>
              <a:gd name="adj" fmla="val 7982"/>
            </a:avLst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14400">
              <a:spcBef>
                <a:spcPts val="0"/>
              </a:spcBef>
              <a:spcAft>
                <a:spcPts val="200"/>
              </a:spcAft>
              <a:buSzTx/>
              <a:defRPr/>
            </a:pPr>
            <a:r>
              <a:rPr lang="en-US" sz="900" spc="0" dirty="0">
                <a:ln>
                  <a:noFill/>
                </a:ln>
                <a:solidFill>
                  <a:srgbClr val="242424"/>
                </a:solidFill>
                <a:latin typeface="Segoe UI" panose="020B0502040204020203" pitchFamily="34" charset="0"/>
                <a:cs typeface="+mn-cs"/>
              </a:rPr>
              <a:t>Example prompt: Summarize recent interactions with [donor name] and suggest follow-up actions.</a:t>
            </a:r>
          </a:p>
        </p:txBody>
      </p:sp>
      <p:sp>
        <p:nvSpPr>
          <p:cNvPr id="9" name="Step 5 tItle">
            <a:extLst>
              <a:ext uri="{FF2B5EF4-FFF2-40B4-BE49-F238E27FC236}">
                <a16:creationId xmlns:a16="http://schemas.microsoft.com/office/drawing/2014/main" id="{E1574749-AE4B-A4E9-C999-083AAC200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5. Optimize campaigns</a:t>
            </a:r>
          </a:p>
        </p:txBody>
      </p:sp>
      <p:sp>
        <p:nvSpPr>
          <p:cNvPr id="13" name="Step 5 top">
            <a:extLst>
              <a:ext uri="{FF2B5EF4-FFF2-40B4-BE49-F238E27FC236}">
                <a16:creationId xmlns:a16="http://schemas.microsoft.com/office/drawing/2014/main" id="{F14629C3-2135-DCBC-1441-9E02A4000016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noProof="0" dirty="0"/>
              <a:t>Query donor-related information using natural language chat by creating an agent for your SharePoint site.</a:t>
            </a:r>
          </a:p>
        </p:txBody>
      </p:sp>
      <p:grpSp>
        <p:nvGrpSpPr>
          <p:cNvPr id="177" name="Step 5 logo">
            <a:extLst>
              <a:ext uri="{FF2B5EF4-FFF2-40B4-BE49-F238E27FC236}">
                <a16:creationId xmlns:a16="http://schemas.microsoft.com/office/drawing/2014/main" id="{4CCA7E7E-6654-4045-C47C-F208D78FCC58}"/>
              </a:ext>
            </a:extLst>
          </p:cNvPr>
          <p:cNvGrpSpPr/>
          <p:nvPr/>
        </p:nvGrpSpPr>
        <p:grpSpPr>
          <a:xfrm>
            <a:off x="2594995" y="5127479"/>
            <a:ext cx="2250050" cy="411140"/>
            <a:chOff x="767112" y="2825909"/>
            <a:chExt cx="2250050" cy="411140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B6651B0-0D6D-F52C-4874-75B56A97359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SharePoint site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7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7387F838-9CC5-304F-F149-7BAD8FB2B5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tep 5 bottom">
            <a:extLst>
              <a:ext uri="{FF2B5EF4-FFF2-40B4-BE49-F238E27FC236}">
                <a16:creationId xmlns:a16="http://schemas.microsoft.com/office/drawing/2014/main" id="{6A45E673-1589-878F-F7AF-E055E94BEE9A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prstGeom prst="roundRect">
            <a:avLst>
              <a:gd name="adj" fmla="val 9719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Which of our donors live in Spain and like dogs.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2E10B9D-8BA4-7E0D-A6C6-3D46DD062D2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8CF338-8299-F611-8712-2ED6FC11215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F4871C-95EA-6BDF-DBBA-9343D53FBB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6FB2CC1E-BAAA-D68B-5243-7A82913F5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17373"/>
          <a:stretch/>
        </p:blipFill>
        <p:spPr>
          <a:xfrm>
            <a:off x="10014525" y="2748971"/>
            <a:ext cx="2261764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88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251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Nonprofit | Manage the donor pipeline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