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164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nprofit" id="{715CF7B5-4E20-443F-8E77-3184C845A9C6}">
          <p14:sldIdLst>
            <p14:sldId id="1645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1547A404-4EFE-1C94-147C-06ABAFF81F9F}" name="Demos, Harmonie" initials="HD" userId="S::Harmonie.Demos@bcforward.com::100f5e4b-6791-4567-8789-b824d8b48bb7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  <p188:author id="{59307B66-3453-40D6-1930-E5C40BB631DB}" name="Ha Cole" initials="HC" userId="S::hacole@microsoft.com::33907b92-9043-4b10-9c90-4469ce511cd9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  <p188:author id="{14321BB2-54C5-A1F7-9F60-91A03AE0E452}" name="Brooke Morris" initials="BM" userId="S::bmorris@troy-consulting.com::81f728db-748d-40e8-9850-db0349fb6ff7" providerId="AD"/>
  <p188:author id="{0C03CFE1-848B-2B4C-EC4C-A30628562AA5}" name="Brooke Morris" initials="BM" userId="S::bmorris_troy-consulting.com#ext#@microsoft.onmicrosoft.com::b21b0ec1-26f4-44df-887e-730011119c3b" providerId="AD"/>
  <p188:author id="{518AF3E8-F593-5ED9-FE10-3F9718176F6D}" name="CHRISTINA MACCHIAROLA" initials="CM" userId="S::cmacchiarola@microsoft.com::d64b963e-ef67-418a-9c48-6f30a932d3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B"/>
    <a:srgbClr val="B1B3B3"/>
    <a:srgbClr val="FFFFFF"/>
    <a:srgbClr val="DDEEF8"/>
    <a:srgbClr val="B63EC5"/>
    <a:srgbClr val="0078D4"/>
    <a:srgbClr val="49C5B1"/>
    <a:srgbClr val="F5EBE9"/>
    <a:srgbClr val="593794"/>
    <a:srgbClr val="E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4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204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1DD75-9C1E-D062-5F2F-DE277EB4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1">
            <a:extLst>
              <a:ext uri="{FF2B5EF4-FFF2-40B4-BE49-F238E27FC236}">
                <a16:creationId xmlns:a16="http://schemas.microsoft.com/office/drawing/2014/main" id="{188B97BC-9CE0-FB94-4E56-D967BFC343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/>
              <a:t>With Microsoft 365 Copilot, nonprofit organizations can streamline every stage of volunteer engagement and feedback through an integrated workflow—empowering organizations to make data-driven decisions, continuously improve volunteer experiences, and keep teams focused on their mission.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6" name="Text Placeholder 32">
            <a:extLst>
              <a:ext uri="{FF2B5EF4-FFF2-40B4-BE49-F238E27FC236}">
                <a16:creationId xmlns:a16="http://schemas.microsoft.com/office/drawing/2014/main" id="{D46B1BEB-4948-32CB-D492-C6FED28070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/>
              <a:t>Nonprofit</a:t>
            </a:r>
          </a:p>
        </p:txBody>
      </p:sp>
      <p:sp>
        <p:nvSpPr>
          <p:cNvPr id="97" name="Text Placeholder 30">
            <a:extLst>
              <a:ext uri="{FF2B5EF4-FFF2-40B4-BE49-F238E27FC236}">
                <a16:creationId xmlns:a16="http://schemas.microsoft.com/office/drawing/2014/main" id="{40D791B8-D935-7B68-18B8-5DDBC7CD41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98" name="Text Placeholder 28">
            <a:extLst>
              <a:ext uri="{FF2B5EF4-FFF2-40B4-BE49-F238E27FC236}">
                <a16:creationId xmlns:a16="http://schemas.microsoft.com/office/drawing/2014/main" id="{969959C1-1E2C-0D7B-9426-84E14A879F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/>
              <a:t>Microsoft 365 Copilot and Copilot Studio</a:t>
            </a:r>
          </a:p>
        </p:txBody>
      </p:sp>
      <p:sp>
        <p:nvSpPr>
          <p:cNvPr id="99" name="Title 26">
            <a:extLst>
              <a:ext uri="{FF2B5EF4-FFF2-40B4-BE49-F238E27FC236}">
                <a16:creationId xmlns:a16="http://schemas.microsoft.com/office/drawing/2014/main" id="{3ACEF7EC-3978-D3FA-1BE8-7A452B53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/>
          <a:p>
            <a:r>
              <a:rPr lang="en-US"/>
              <a:t>Improve volunteer experiences</a:t>
            </a:r>
          </a:p>
        </p:txBody>
      </p:sp>
      <p:sp>
        <p:nvSpPr>
          <p:cNvPr id="100" name="Text Placeholder 14">
            <a:extLst>
              <a:ext uri="{FF2B5EF4-FFF2-40B4-BE49-F238E27FC236}">
                <a16:creationId xmlns:a16="http://schemas.microsoft.com/office/drawing/2014/main" id="{BAFD9066-FB34-C78B-4133-9A981287337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Help ensure volunteer preparedness </a:t>
            </a:r>
            <a:r>
              <a:rPr lang="en-US"/>
              <a:t>and engagement with efficient onboarding, including personalized briefing emails.</a:t>
            </a:r>
          </a:p>
          <a:p>
            <a:endParaRPr lang="en-US"/>
          </a:p>
        </p:txBody>
      </p:sp>
      <p:sp>
        <p:nvSpPr>
          <p:cNvPr id="101" name="Text Placeholder 27">
            <a:extLst>
              <a:ext uri="{FF2B5EF4-FFF2-40B4-BE49-F238E27FC236}">
                <a16:creationId xmlns:a16="http://schemas.microsoft.com/office/drawing/2014/main" id="{D6DB950C-C175-560B-C2DD-AEC9D3609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/>
              <a:t>Onboard volunteers before an event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3EF04694-9029-835A-2BDD-072A1DF451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/>
              <a:t>A volunteer coordinator is ready to onboard the volunteers who are registered for an upcoming event. A Copilot agent delivers an event briefing email with event-specific details and training materials.</a:t>
            </a:r>
          </a:p>
        </p:txBody>
      </p:sp>
      <p:sp>
        <p:nvSpPr>
          <p:cNvPr id="103" name="Text Placeholder 33">
            <a:extLst>
              <a:ext uri="{FF2B5EF4-FFF2-40B4-BE49-F238E27FC236}">
                <a16:creationId xmlns:a16="http://schemas.microsoft.com/office/drawing/2014/main" id="{3A9E242C-C1A1-93F0-3341-56BC3EB0BCF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/>
              <a:t>Quickly draft form for event feedback</a:t>
            </a:r>
          </a:p>
        </p:txBody>
      </p:sp>
      <p:sp>
        <p:nvSpPr>
          <p:cNvPr id="104" name="Text Placeholder 34">
            <a:extLst>
              <a:ext uri="{FF2B5EF4-FFF2-40B4-BE49-F238E27FC236}">
                <a16:creationId xmlns:a16="http://schemas.microsoft.com/office/drawing/2014/main" id="{8613B0E1-60D4-7B24-749E-A6391D06BFF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/>
              <a:t>To collect volunteer input about their experience supporting a recent event, the coordinator uses Copilot in Forms to quickly draft a survey. </a:t>
            </a:r>
          </a:p>
        </p:txBody>
      </p:sp>
      <p:sp>
        <p:nvSpPr>
          <p:cNvPr id="105" name="Text Placeholder 8">
            <a:extLst>
              <a:ext uri="{FF2B5EF4-FFF2-40B4-BE49-F238E27FC236}">
                <a16:creationId xmlns:a16="http://schemas.microsoft.com/office/drawing/2014/main" id="{F9A74357-4453-0F7E-EA2E-3F95D56CE76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Streamlined feedback collection </a:t>
            </a:r>
            <a:r>
              <a:rPr lang="en-US"/>
              <a:t>enables continuous improvement and keeps volunteers engaged through regular, automated touchpoints. </a:t>
            </a:r>
          </a:p>
        </p:txBody>
      </p:sp>
      <p:sp>
        <p:nvSpPr>
          <p:cNvPr id="106" name="Text Placeholder 35">
            <a:extLst>
              <a:ext uri="{FF2B5EF4-FFF2-40B4-BE49-F238E27FC236}">
                <a16:creationId xmlns:a16="http://schemas.microsoft.com/office/drawing/2014/main" id="{722C21B4-3BCC-7464-481D-8C018847FEB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4" y="1114443"/>
            <a:ext cx="2807071" cy="153888"/>
          </a:xfrm>
        </p:spPr>
        <p:txBody>
          <a:bodyPr/>
          <a:lstStyle/>
          <a:p>
            <a:r>
              <a:rPr lang="en-US"/>
              <a:t>Automatically request </a:t>
            </a:r>
          </a:p>
        </p:txBody>
      </p:sp>
      <p:sp>
        <p:nvSpPr>
          <p:cNvPr id="107" name="Text Placeholder 36">
            <a:extLst>
              <a:ext uri="{FF2B5EF4-FFF2-40B4-BE49-F238E27FC236}">
                <a16:creationId xmlns:a16="http://schemas.microsoft.com/office/drawing/2014/main" id="{95C5C2B6-8915-19AD-516C-9CC957A3C02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/>
              <a:t>Then, once the event ends, a Copilot agent uses the volunteer scheduling system to email everyone from the event sign-up list a link to the recently created survey to collect feedback, eliminating manual follow-ups. </a:t>
            </a:r>
          </a:p>
        </p:txBody>
      </p:sp>
      <p:sp>
        <p:nvSpPr>
          <p:cNvPr id="108" name="Text Placeholder 15">
            <a:extLst>
              <a:ext uri="{FF2B5EF4-FFF2-40B4-BE49-F238E27FC236}">
                <a16:creationId xmlns:a16="http://schemas.microsoft.com/office/drawing/2014/main" id="{9B3517D7-90EA-EBD6-8450-6096E6B8350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Rapidly create and distribute custom surveys </a:t>
            </a:r>
            <a:r>
              <a:rPr lang="en-US"/>
              <a:t>after each event to accelerate gathering actionable insights from volunteers, supporting continuous improvement and enhancing future volunteer experiences.</a:t>
            </a:r>
          </a:p>
        </p:txBody>
      </p:sp>
      <p:sp>
        <p:nvSpPr>
          <p:cNvPr id="109" name="Text Placeholder 37">
            <a:extLst>
              <a:ext uri="{FF2B5EF4-FFF2-40B4-BE49-F238E27FC236}">
                <a16:creationId xmlns:a16="http://schemas.microsoft.com/office/drawing/2014/main" id="{83DB72EF-03D6-B83D-F5FE-4A993A327D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srgbClr val="000000"/>
                </a:solidFill>
              </a:rPr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Support strategic overviews </a:t>
            </a:r>
            <a:r>
              <a:rPr lang="en-US">
                <a:solidFill>
                  <a:srgbClr val="000000"/>
                </a:solidFill>
              </a:rPr>
              <a:t>so the team can create and test proactive engagement strategies.</a:t>
            </a:r>
            <a:endParaRPr lang="en-US"/>
          </a:p>
        </p:txBody>
      </p:sp>
      <p:sp>
        <p:nvSpPr>
          <p:cNvPr id="110" name="Text Placeholder 38">
            <a:extLst>
              <a:ext uri="{FF2B5EF4-FFF2-40B4-BE49-F238E27FC236}">
                <a16:creationId xmlns:a16="http://schemas.microsoft.com/office/drawing/2014/main" id="{112E5E65-7198-F11F-C8FA-95F9B3CD9C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/>
              <a:t>Analyze trends in volunteer feedback</a:t>
            </a: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4B5C381D-4541-D6C5-E511-6FE09527F4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/>
              <a:t>Copilot in Power BI helps generate a weekly summary of the survey results. This enables the volunteer management team to see engagement trends and retention risks before they become problems.</a:t>
            </a:r>
          </a:p>
        </p:txBody>
      </p:sp>
      <p:sp>
        <p:nvSpPr>
          <p:cNvPr id="112" name="Text Placeholder 40">
            <a:extLst>
              <a:ext uri="{FF2B5EF4-FFF2-40B4-BE49-F238E27FC236}">
                <a16:creationId xmlns:a16="http://schemas.microsoft.com/office/drawing/2014/main" id="{2440AA90-CCF0-15E0-80F1-CD26C7FE6B4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/>
              <a:t>Categorize feedback</a:t>
            </a:r>
          </a:p>
        </p:txBody>
      </p:sp>
      <p:sp>
        <p:nvSpPr>
          <p:cNvPr id="113" name="Text Placeholder 41">
            <a:extLst>
              <a:ext uri="{FF2B5EF4-FFF2-40B4-BE49-F238E27FC236}">
                <a16:creationId xmlns:a16="http://schemas.microsoft.com/office/drawing/2014/main" id="{06F21637-5A53-2A43-2251-2D8EDD77739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>
                <a:cs typeface="Segoe UI"/>
              </a:rPr>
              <a:t>The agent helps analyze volunteer survey results, including categorizing open-ended response as positive or negative. It recognizes highly negative sentiments and notifies the coordinator for faster resolution.</a:t>
            </a:r>
          </a:p>
        </p:txBody>
      </p:sp>
      <p:sp>
        <p:nvSpPr>
          <p:cNvPr id="114" name="Text Placeholder 47">
            <a:extLst>
              <a:ext uri="{FF2B5EF4-FFF2-40B4-BE49-F238E27FC236}">
                <a16:creationId xmlns:a16="http://schemas.microsoft.com/office/drawing/2014/main" id="{63F86AD1-5075-259D-CC73-D3D65BD8F9B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Automatically recording survey responses </a:t>
            </a:r>
            <a:r>
              <a:rPr lang="en-US"/>
              <a:t>frees up employee time to focus on strategic efforts and helps ensures critical feedback improves the next volunteer experience.</a:t>
            </a:r>
          </a:p>
        </p:txBody>
      </p:sp>
      <p:sp>
        <p:nvSpPr>
          <p:cNvPr id="115" name="Text Placeholder 65">
            <a:extLst>
              <a:ext uri="{FF2B5EF4-FFF2-40B4-BE49-F238E27FC236}">
                <a16:creationId xmlns:a16="http://schemas.microsoft.com/office/drawing/2014/main" id="{2BBC175B-F8E6-73C5-98C9-84569303E20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/>
              <a:t>Log feedback in the correct locations</a:t>
            </a:r>
          </a:p>
        </p:txBody>
      </p:sp>
      <p:sp>
        <p:nvSpPr>
          <p:cNvPr id="116" name="Text Placeholder 44">
            <a:extLst>
              <a:ext uri="{FF2B5EF4-FFF2-40B4-BE49-F238E27FC236}">
                <a16:creationId xmlns:a16="http://schemas.microsoft.com/office/drawing/2014/main" id="{3946CA8E-3AD0-39DF-1580-F113D0619B1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The agent recognizes when survey responses are completed by volunteers, and automatically records feedback to the appropriate database.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704B60FC-B65A-30A2-CF3D-D89DDE2B271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srgbClr val="000000"/>
                </a:solidFill>
              </a:rPr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Proactively monitor volunteer engagement, </a:t>
            </a:r>
            <a:r>
              <a:rPr lang="en-US">
                <a:solidFill>
                  <a:srgbClr val="000000"/>
                </a:solidFill>
              </a:rPr>
              <a:t>interpreting open-ended survey data to quickly identify emerging trends and ensure a more responsive volunteer experience.</a:t>
            </a:r>
            <a:endParaRPr lang="en-US"/>
          </a:p>
        </p:txBody>
      </p:sp>
      <p:sp>
        <p:nvSpPr>
          <p:cNvPr id="118" name="Text Placeholder 45">
            <a:extLst>
              <a:ext uri="{FF2B5EF4-FFF2-40B4-BE49-F238E27FC236}">
                <a16:creationId xmlns:a16="http://schemas.microsoft.com/office/drawing/2014/main" id="{1432DC7E-0A1B-06F8-5D97-F947044B722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endParaRPr lang="en-US"/>
          </a:p>
        </p:txBody>
      </p:sp>
      <p:sp>
        <p:nvSpPr>
          <p:cNvPr id="119" name="Text Placeholder 46">
            <a:extLst>
              <a:ext uri="{FF2B5EF4-FFF2-40B4-BE49-F238E27FC236}">
                <a16:creationId xmlns:a16="http://schemas.microsoft.com/office/drawing/2014/main" id="{740C8EC3-40D0-484F-D29F-5445CD33801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pPr lvl="0">
              <a:defRPr/>
            </a:pPr>
            <a:r>
              <a:rPr lang="en-US"/>
              <a:t>KPIs impacted</a:t>
            </a:r>
          </a:p>
        </p:txBody>
      </p:sp>
      <p:sp>
        <p:nvSpPr>
          <p:cNvPr id="120" name="Text Placeholder 64">
            <a:extLst>
              <a:ext uri="{FF2B5EF4-FFF2-40B4-BE49-F238E27FC236}">
                <a16:creationId xmlns:a16="http://schemas.microsoft.com/office/drawing/2014/main" id="{BBB60326-0DA6-D70D-48FB-8EF54DA87C03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Value benefit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325A493-0399-CD03-40E1-35AA4760F1BF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122" name="Rectangle: Rounded Corners 6">
              <a:extLst>
                <a:ext uri="{FF2B5EF4-FFF2-40B4-BE49-F238E27FC236}">
                  <a16:creationId xmlns:a16="http://schemas.microsoft.com/office/drawing/2014/main" id="{23F46434-20BC-DD36-342E-6CC40A68F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Better </a:t>
              </a:r>
              <a:r>
                <a:rPr lang="en-US" sz="900">
                  <a:solidFill>
                    <a:srgbClr val="C03BC4"/>
                  </a:solidFill>
                  <a:latin typeface="Segoe UI Semibold"/>
                  <a:cs typeface="Segoe UI Semibold" panose="020B0702040204020203" pitchFamily="34" charset="0"/>
                </a:rPr>
                <a:t>budget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 adherence</a:t>
              </a:r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6436DB96-7DEC-A7B3-21F8-A8FF35587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4FD3B1F-168D-3151-37E6-EE13BA53055F}"/>
              </a:ext>
            </a:extLst>
          </p:cNvPr>
          <p:cNvGrpSpPr/>
          <p:nvPr/>
        </p:nvGrpSpPr>
        <p:grpSpPr>
          <a:xfrm>
            <a:off x="320721" y="5309272"/>
            <a:ext cx="1771605" cy="216000"/>
            <a:chOff x="320721" y="4517211"/>
            <a:chExt cx="1771605" cy="216000"/>
          </a:xfrm>
        </p:grpSpPr>
        <p:sp>
          <p:nvSpPr>
            <p:cNvPr id="125" name="Rectangle: Rounded Corners 6">
              <a:extLst>
                <a:ext uri="{FF2B5EF4-FFF2-40B4-BE49-F238E27FC236}">
                  <a16:creationId xmlns:a16="http://schemas.microsoft.com/office/drawing/2014/main" id="{9207A0E1-0559-2B37-301F-EF1C2E88C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742">
                <a:defRPr/>
              </a:pPr>
              <a:r>
                <a:rPr lang="en-US" sz="900">
                  <a:solidFill>
                    <a:srgbClr val="C03BC4"/>
                  </a:solidFill>
                  <a:latin typeface="Segoe UI Semibold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003BECDC-F074-549C-817F-7EF554923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593C758-0E67-2021-3874-C489FEE397D8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128" name="Rectangle: Rounded Corners 6">
              <a:extLst>
                <a:ext uri="{FF2B5EF4-FFF2-40B4-BE49-F238E27FC236}">
                  <a16:creationId xmlns:a16="http://schemas.microsoft.com/office/drawing/2014/main" id="{072B9B66-9AF8-C25A-7D03-298A7B667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reduction</a:t>
              </a:r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1737A97F-FDE8-9B75-C7F2-5DD01E75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F436095-F0CE-667F-B8B9-86194D18F58E}"/>
              </a:ext>
            </a:extLst>
          </p:cNvPr>
          <p:cNvGrpSpPr/>
          <p:nvPr/>
        </p:nvGrpSpPr>
        <p:grpSpPr>
          <a:xfrm>
            <a:off x="320721" y="4067450"/>
            <a:ext cx="1771605" cy="216000"/>
            <a:chOff x="320721" y="4517211"/>
            <a:chExt cx="1771605" cy="216000"/>
          </a:xfrm>
        </p:grpSpPr>
        <p:sp>
          <p:nvSpPr>
            <p:cNvPr id="131" name="Rectangle: Rounded Corners 6">
              <a:extLst>
                <a:ext uri="{FF2B5EF4-FFF2-40B4-BE49-F238E27FC236}">
                  <a16:creationId xmlns:a16="http://schemas.microsoft.com/office/drawing/2014/main" id="{83AA31A8-1551-F2EE-D125-39802863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Risk management</a:t>
              </a:r>
            </a:p>
          </p:txBody>
        </p: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A3D03C60-C6A4-3B85-249A-14C9DEC80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253BF90-0CAD-391F-778C-4EB1A880A6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36" y="2358271"/>
            <a:ext cx="2194560" cy="897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4DF55D9-7D9E-1190-EAE0-B3E7D6DC45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4392" y="232622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07CDC-4E98-7D4F-E8B8-C1CBAE0A15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0639" y="4919893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 BI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Picture 2" descr="Retail and E-Commerce - Foresight Edge">
            <a:extLst>
              <a:ext uri="{FF2B5EF4-FFF2-40B4-BE49-F238E27FC236}">
                <a16:creationId xmlns:a16="http://schemas.microsoft.com/office/drawing/2014/main" id="{9872D71B-85FB-597F-509E-C457F67D0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540" r="28691" b="2222"/>
          <a:stretch/>
        </p:blipFill>
        <p:spPr bwMode="auto">
          <a:xfrm>
            <a:off x="3181052" y="4860026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49B320-9354-4724-BE34-2B36D7A9A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6448" y="4951942"/>
            <a:ext cx="2194560" cy="897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FBAD04-328F-1965-8B6C-723DDBAA8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6682" y="2270578"/>
            <a:ext cx="265176" cy="2651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1D33B2-46EF-D7F8-D34A-C9B0557E56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7677" y="2346613"/>
            <a:ext cx="2310248" cy="1131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lvl="0" defTabSz="914367">
              <a:defRPr/>
            </a:pPr>
            <a:r>
              <a:rPr lang="en-US" sz="800">
                <a:solidFill>
                  <a:srgbClr val="0078D4"/>
                </a:solidFill>
                <a:latin typeface="Segoe UI Semibold"/>
              </a:rPr>
              <a:t>+ Connection to volunteer management system</a:t>
            </a:r>
          </a:p>
          <a:p>
            <a:pPr lvl="0" defTabSz="914367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C30E8-688B-EFDB-3FDB-CD9509D294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9631" y="4951942"/>
            <a:ext cx="2194560" cy="897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Outlook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01066-FB24-B215-741A-E27517343079}"/>
              </a:ext>
            </a:extLst>
          </p:cNvPr>
          <p:cNvSpPr txBox="1"/>
          <p:nvPr/>
        </p:nvSpPr>
        <p:spPr>
          <a:xfrm>
            <a:off x="5879830" y="-2363565"/>
            <a:ext cx="68532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>
                <a:effectLst/>
                <a:latin typeface="Segoe UI" panose="020B0502040204020203" pitchFamily="34" charset="0"/>
              </a:rPr>
              <a:t>Created a new step 2, to cover drafting a survey (and got rid of old step 6 since that got too close to Azure AI Foundry).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In step 5 (old step 4); wasn’t sure how to incorporate the “requests for meetings” - felt like two things. Kept to just sentiment analysis. </a:t>
            </a:r>
            <a:endParaRPr lang="en-US" sz="2000">
              <a:effectLst/>
              <a:latin typeface="Arial" panose="020B0604020202020204" pitchFamily="34" charset="0"/>
            </a:endParaRPr>
          </a:p>
        </p:txBody>
      </p:sp>
      <p:pic>
        <p:nvPicPr>
          <p:cNvPr id="19" name="Graphic 18" descr="Copilot for Sales logo">
            <a:extLst>
              <a:ext uri="{FF2B5EF4-FFF2-40B4-BE49-F238E27FC236}">
                <a16:creationId xmlns:a16="http://schemas.microsoft.com/office/drawing/2014/main" id="{6C905AB2-4ABC-6365-7894-56208E99D8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0475" y="4864275"/>
            <a:ext cx="265126" cy="265124"/>
          </a:xfrm>
          <a:prstGeom prst="rect">
            <a:avLst/>
          </a:prstGeom>
        </p:spPr>
      </p:pic>
      <p:pic>
        <p:nvPicPr>
          <p:cNvPr id="3" name="Graphic 5">
            <a:extLst>
              <a:ext uri="{FF2B5EF4-FFF2-40B4-BE49-F238E27FC236}">
                <a16:creationId xmlns:a16="http://schemas.microsoft.com/office/drawing/2014/main" id="{FF03C821-E233-4775-93E0-C6F281DDA5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4879004"/>
            <a:ext cx="265126" cy="235667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E5939F4B-337C-9481-90B1-15A365381A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890" y="2285333"/>
            <a:ext cx="265126" cy="235667"/>
          </a:xfrm>
          <a:prstGeom prst="rect">
            <a:avLst/>
          </a:prstGeom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id="{1FBE3139-37C9-E0F9-FB90-26725E794D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285333"/>
            <a:ext cx="265126" cy="235667"/>
          </a:xfrm>
          <a:prstGeom prst="rect">
            <a:avLst/>
          </a:prstGeom>
        </p:spPr>
      </p:pic>
      <p:pic>
        <p:nvPicPr>
          <p:cNvPr id="13" name="Graphic 5">
            <a:extLst>
              <a:ext uri="{FF2B5EF4-FFF2-40B4-BE49-F238E27FC236}">
                <a16:creationId xmlns:a16="http://schemas.microsoft.com/office/drawing/2014/main" id="{49F1F6C9-E06B-A58E-6954-9D7258517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682" y="4879004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894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c12c9beb-9115-4dd4-b4b0-98592a7680e2"/>
    <ds:schemaRef ds:uri="http://schemas.openxmlformats.org/package/2006/metadata/core-properties"/>
    <ds:schemaRef ds:uri="http://schemas.microsoft.com/office/infopath/2007/PartnerControls"/>
    <ds:schemaRef ds:uri="9b9b331a-5640-4f50-a010-6cc4266aa39c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852CF4-760D-4C86-B3E5-0A4850814475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volunteer experiences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15</cp:revision>
  <dcterms:created xsi:type="dcterms:W3CDTF">2024-09-25T15:39:48Z</dcterms:created>
  <dcterms:modified xsi:type="dcterms:W3CDTF">2025-12-18T22:41:20Z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