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5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7E090-2898-4C5B-8636-B01C91BC2635}" v="2539" dt="2025-02-10T22:01:53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4AEA7-0F65-63EE-6686-C7CD47400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09CF46-156B-3A1F-7D39-E0D263F499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BF4250-FB95-AF10-0FC7-D5D1667120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B2D85-7635-A6C9-907A-DEA470DB46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4E199-DD77-489E-950B-7193487A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16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7" name="Step 2 Title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Step 2 Top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Step 2 Bottom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9" name="Step 3 Title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Step 3 Top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Step 3 Bottom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00" name="Step 4 Title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Step 4 Top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Step 4 Bottom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8" name="Step 5 Title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Step 5 Top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Step 5 Bottom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6" name="Step 6 Title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Step 6 Top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6 Bottom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" name="Circle 1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2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Circle 3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3" name="Footnote">
            <a:extLst>
              <a:ext uri="{FF2B5EF4-FFF2-40B4-BE49-F238E27FC236}">
                <a16:creationId xmlns:a16="http://schemas.microsoft.com/office/drawing/2014/main" id="{06DCEE78-A961-202E-B0EE-36041A6708D1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Circle 1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Circle 2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3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topic/overview-of-microsoft-365-chat-preview-5b00a52d-7296-48ee-b938-b95b7209f737" TargetMode="External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sv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DB273-D54B-B342-A53C-95979B449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4">
            <a:extLst>
              <a:ext uri="{FF2B5EF4-FFF2-40B4-BE49-F238E27FC236}">
                <a16:creationId xmlns:a16="http://schemas.microsoft.com/office/drawing/2014/main" id="{A2BF46FF-F0D9-A52C-387A-AAC543B53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387350"/>
            <a:ext cx="6317765" cy="263149"/>
          </a:xfrm>
        </p:spPr>
        <p:txBody>
          <a:bodyPr/>
          <a:lstStyle/>
          <a:p>
            <a:r>
              <a:rPr lang="en-US" noProof="0" dirty="0">
                <a:solidFill>
                  <a:srgbClr val="0078D4"/>
                </a:solidFill>
              </a:rPr>
              <a:t>Nonprofit | 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Improve onboarding and development processes</a:t>
            </a:r>
            <a:endParaRPr lang="en-US" noProof="0" dirty="0"/>
          </a:p>
        </p:txBody>
      </p:sp>
      <p:sp>
        <p:nvSpPr>
          <p:cNvPr id="44" name="Text Placeholder 52">
            <a:extLst>
              <a:ext uri="{FF2B5EF4-FFF2-40B4-BE49-F238E27FC236}">
                <a16:creationId xmlns:a16="http://schemas.microsoft.com/office/drawing/2014/main" id="{2DB855BF-CD42-7012-D054-A8654828CD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 dirty="0"/>
              <a:t>Microsoft 365 Copilot</a:t>
            </a:r>
            <a:endParaRPr lang="en-US" sz="900" i="1" noProof="0" dirty="0"/>
          </a:p>
        </p:txBody>
      </p:sp>
      <p:sp>
        <p:nvSpPr>
          <p:cNvPr id="45" name="Text Placeholder 86">
            <a:extLst>
              <a:ext uri="{FF2B5EF4-FFF2-40B4-BE49-F238E27FC236}">
                <a16:creationId xmlns:a16="http://schemas.microsoft.com/office/drawing/2014/main" id="{A287CCDE-99F4-C6F1-0280-90AEF1AB0D0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>
                <a:latin typeface="Segoe UI Semibold"/>
                <a:cs typeface="Segoe UI Semibold"/>
              </a:rPr>
              <a:t>Buy</a:t>
            </a:r>
            <a:endParaRPr lang="en-US" noProof="0"/>
          </a:p>
        </p:txBody>
      </p:sp>
      <p:sp>
        <p:nvSpPr>
          <p:cNvPr id="139" name="Text Placeholder 138">
            <a:extLst>
              <a:ext uri="{FF2B5EF4-FFF2-40B4-BE49-F238E27FC236}">
                <a16:creationId xmlns:a16="http://schemas.microsoft.com/office/drawing/2014/main" id="{7C83AAA3-B881-6E8C-EE1D-E3DECA06D1C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noProof="0" dirty="0"/>
          </a:p>
        </p:txBody>
      </p:sp>
      <p:sp>
        <p:nvSpPr>
          <p:cNvPr id="140" name="Text Placeholder 139">
            <a:extLst>
              <a:ext uri="{FF2B5EF4-FFF2-40B4-BE49-F238E27FC236}">
                <a16:creationId xmlns:a16="http://schemas.microsoft.com/office/drawing/2014/main" id="{3AC59F1E-EE96-F820-E0B4-26AC721A0D8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41" name="Text Placeholder 140">
            <a:extLst>
              <a:ext uri="{FF2B5EF4-FFF2-40B4-BE49-F238E27FC236}">
                <a16:creationId xmlns:a16="http://schemas.microsoft.com/office/drawing/2014/main" id="{A2589FB6-B681-BB1F-AEED-B724DB20618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8" name="Rectangle: Rounded Corners 6">
            <a:extLst>
              <a:ext uri="{FF2B5EF4-FFF2-40B4-BE49-F238E27FC236}">
                <a16:creationId xmlns:a16="http://schemas.microsoft.com/office/drawing/2014/main" id="{1FCB5038-164B-9DD1-C9A0-EF23C08F6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2870303-3943-B22F-213E-650C975375FC}"/>
              </a:ext>
            </a:extLst>
          </p:cNvPr>
          <p:cNvGrpSpPr/>
          <p:nvPr/>
        </p:nvGrpSpPr>
        <p:grpSpPr>
          <a:xfrm>
            <a:off x="1624328" y="1132756"/>
            <a:ext cx="1463040" cy="216000"/>
            <a:chOff x="1198144" y="862657"/>
            <a:chExt cx="1463040" cy="216000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3CA44AE6-996B-4E6C-BB7E-B0E12D502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4630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Program impact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1975E37A-1707-6669-7376-1716436E1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BA198B0-5DA9-2A09-180D-D2EF7FC58429}"/>
              </a:ext>
            </a:extLst>
          </p:cNvPr>
          <p:cNvGrpSpPr/>
          <p:nvPr/>
        </p:nvGrpSpPr>
        <p:grpSpPr>
          <a:xfrm>
            <a:off x="3205588" y="1133812"/>
            <a:ext cx="1463040" cy="216000"/>
            <a:chOff x="1198144" y="862657"/>
            <a:chExt cx="1463040" cy="216000"/>
          </a:xfrm>
        </p:grpSpPr>
        <p:sp>
          <p:nvSpPr>
            <p:cNvPr id="26" name="Rectangle: Rounded Corners 6">
              <a:extLst>
                <a:ext uri="{FF2B5EF4-FFF2-40B4-BE49-F238E27FC236}">
                  <a16:creationId xmlns:a16="http://schemas.microsoft.com/office/drawing/2014/main" id="{73B2A5EB-AFA0-E663-3496-73847E388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4630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Volunteer retention</a:t>
              </a: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9DA1EF88-E5B1-E293-1C1C-92A1A5B36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79" name="Rectangle: Rounded Corners 6">
            <a:extLst>
              <a:ext uri="{FF2B5EF4-FFF2-40B4-BE49-F238E27FC236}">
                <a16:creationId xmlns:a16="http://schemas.microsoft.com/office/drawing/2014/main" id="{97BD0BB2-1462-A2A8-1DE8-FDFB5BFE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B07A25-11A3-2522-0172-EC3520EF736D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4" name="Rectangle: Rounded Corners 6">
              <a:extLst>
                <a:ext uri="{FF2B5EF4-FFF2-40B4-BE49-F238E27FC236}">
                  <a16:creationId xmlns:a16="http://schemas.microsoft.com/office/drawing/2014/main" id="{92E08E58-BEE9-1A32-1396-851FF6E28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A6856607-5988-CE77-7371-B3C64311C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31174C2-6DF1-39FC-5C53-2FFAF7ECFE80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237F48E-18BC-B0EC-26F2-67F6C8EA0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 dirty="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Employee experience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A9C9F54-2788-89A0-A0D6-9398C63E4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78" name="Item 1">
            <a:extLst>
              <a:ext uri="{FF2B5EF4-FFF2-40B4-BE49-F238E27FC236}">
                <a16:creationId xmlns:a16="http://schemas.microsoft.com/office/drawing/2014/main" id="{487BA136-9222-186E-F0ED-CB24A9CB970A}"/>
              </a:ext>
            </a:extLst>
          </p:cNvPr>
          <p:cNvSpPr/>
          <p:nvPr/>
        </p:nvSpPr>
        <p:spPr bwMode="auto">
          <a:xfrm>
            <a:off x="554602" y="1591385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1. Assess current processes</a:t>
            </a:r>
          </a:p>
        </p:txBody>
      </p:sp>
      <p:sp>
        <p:nvSpPr>
          <p:cNvPr id="77" name="Item 1 top">
            <a:extLst>
              <a:ext uri="{FF2B5EF4-FFF2-40B4-BE49-F238E27FC236}">
                <a16:creationId xmlns:a16="http://schemas.microsoft.com/office/drawing/2014/main" id="{6DE38C4A-E2AE-AF43-221E-2B8B0A9D6020}"/>
              </a:ext>
            </a:extLst>
          </p:cNvPr>
          <p:cNvSpPr txBox="1"/>
          <p:nvPr/>
        </p:nvSpPr>
        <p:spPr>
          <a:xfrm>
            <a:off x="554601" y="2033954"/>
            <a:ext cx="3046196" cy="4154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Sans Text" pitchFamily="2" charset="0"/>
              </a:rPr>
              <a:t>Evaluate the existing onboarding and development processes to identify strengths and areas for improvement.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8FA4215-A3EA-CD0B-B806-1F4F8D326DFA}"/>
              </a:ext>
            </a:extLst>
          </p:cNvPr>
          <p:cNvGrpSpPr/>
          <p:nvPr/>
        </p:nvGrpSpPr>
        <p:grpSpPr>
          <a:xfrm>
            <a:off x="795908" y="2765531"/>
            <a:ext cx="2351135" cy="360000"/>
            <a:chOff x="588263" y="2657420"/>
            <a:chExt cx="2351135" cy="360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8879DE8-7F61-C8F1-8BD6-6CCBE68E8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DCDC57-353D-4142-CE53-83B75A7BB85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76" name="Item 1 bottom">
            <a:extLst>
              <a:ext uri="{FF2B5EF4-FFF2-40B4-BE49-F238E27FC236}">
                <a16:creationId xmlns:a16="http://schemas.microsoft.com/office/drawing/2014/main" id="{7E940533-2682-BA1B-4F17-C1BC656EF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3201027"/>
            <a:ext cx="2705513" cy="771357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742">
              <a:spcBef>
                <a:spcPct val="20000"/>
              </a:spcBef>
              <a:buSzPct val="90000"/>
              <a:defRPr/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US" sz="900" b="1" dirty="0"/>
              <a:t>Create an assessment document</a:t>
            </a:r>
            <a:r>
              <a:rPr lang="en-US" sz="900" dirty="0">
                <a:latin typeface="+mj-lt"/>
              </a:rPr>
              <a:t> </a:t>
            </a:r>
            <a:r>
              <a:rPr lang="en-US" sz="900" dirty="0"/>
              <a:t>of our current onboarding and development processes using feedback from recent hires and volunteers in [feedback document.ppt]</a:t>
            </a:r>
          </a:p>
          <a:p>
            <a:pPr defTabSz="932742">
              <a:spcBef>
                <a:spcPct val="20000"/>
              </a:spcBef>
              <a:buSzPct val="90000"/>
              <a:defRPr/>
            </a:pPr>
            <a:endParaRPr lang="en-US" sz="900" dirty="0"/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endParaRPr lang="en-US" sz="900" kern="0" dirty="0">
              <a:solidFill>
                <a:srgbClr val="1A1A1A"/>
              </a:solidFill>
              <a:latin typeface="Segoe UI"/>
            </a:endParaRP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 noProof="0" dirty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1" name="Item 2">
            <a:extLst>
              <a:ext uri="{FF2B5EF4-FFF2-40B4-BE49-F238E27FC236}">
                <a16:creationId xmlns:a16="http://schemas.microsoft.com/office/drawing/2014/main" id="{8EE22700-BBE3-41E2-B545-AFFC8DDF6922}"/>
              </a:ext>
            </a:extLst>
          </p:cNvPr>
          <p:cNvSpPr/>
          <p:nvPr/>
        </p:nvSpPr>
        <p:spPr bwMode="auto">
          <a:xfrm>
            <a:off x="4023022" y="1591385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2. Develop an onboarding plan</a:t>
            </a:r>
          </a:p>
        </p:txBody>
      </p:sp>
      <p:sp>
        <p:nvSpPr>
          <p:cNvPr id="82" name="Item 2 top">
            <a:extLst>
              <a:ext uri="{FF2B5EF4-FFF2-40B4-BE49-F238E27FC236}">
                <a16:creationId xmlns:a16="http://schemas.microsoft.com/office/drawing/2014/main" id="{BB0F3D83-AA27-41B0-C466-E1AF7574D692}"/>
              </a:ext>
            </a:extLst>
          </p:cNvPr>
          <p:cNvSpPr txBox="1"/>
          <p:nvPr/>
        </p:nvSpPr>
        <p:spPr>
          <a:xfrm>
            <a:off x="4023021" y="2033954"/>
            <a:ext cx="2878944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Create a detailed onboarding plan that outlines the steps new employees need to take to get up to speed.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CC1553-E886-BFF6-87AB-8342158FDA91}"/>
              </a:ext>
            </a:extLst>
          </p:cNvPr>
          <p:cNvGrpSpPr/>
          <p:nvPr/>
        </p:nvGrpSpPr>
        <p:grpSpPr>
          <a:xfrm>
            <a:off x="4306839" y="2765531"/>
            <a:ext cx="2351135" cy="360000"/>
            <a:chOff x="588263" y="1217924"/>
            <a:chExt cx="2351135" cy="360000"/>
          </a:xfrm>
        </p:grpSpPr>
        <p:pic>
          <p:nvPicPr>
            <p:cNvPr id="16" name="Picture 15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C3ED5389-6919-C489-35C6-12A1C8A9DA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369064D-18FA-C9AF-2A47-30D7B1C388F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 noProof="0" dirty="0">
                  <a:solidFill>
                    <a:prstClr val="black"/>
                  </a:solidFill>
                  <a:latin typeface="Segoe UI Semibold"/>
                </a:rPr>
                <a:t>Copilot Chat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lang="en-US" sz="1100" noProof="0" dirty="0">
                <a:solidFill>
                  <a:prstClr val="black"/>
                </a:solidFill>
                <a:latin typeface="Segoe UI Semibold"/>
              </a:endParaRPr>
            </a:p>
          </p:txBody>
        </p:sp>
      </p:grpSp>
      <p:sp>
        <p:nvSpPr>
          <p:cNvPr id="80" name="Item 2 bottom">
            <a:extLst>
              <a:ext uri="{FF2B5EF4-FFF2-40B4-BE49-F238E27FC236}">
                <a16:creationId xmlns:a16="http://schemas.microsoft.com/office/drawing/2014/main" id="{E464FB62-3C64-F6DA-5DB6-EFD8F7EF0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023022" y="3177181"/>
            <a:ext cx="2878942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742">
              <a:buSzPct val="90000"/>
              <a:defRPr/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US" sz="900" b="1" dirty="0"/>
              <a:t>Outline a structured onboarding plan </a:t>
            </a:r>
            <a:r>
              <a:rPr lang="en-US" sz="900" dirty="0"/>
              <a:t>for new hires, including timelines, key milestones, and required training sessions using /[past onboarding presentations.ppt] and the /[assessment document.docx]</a:t>
            </a:r>
          </a:p>
          <a:p>
            <a:pPr defTabSz="932742">
              <a:buSzPct val="90000"/>
              <a:defRPr/>
            </a:pPr>
            <a:endParaRPr lang="en-US" sz="900" dirty="0"/>
          </a:p>
          <a:p>
            <a:pPr defTabSz="932742">
              <a:buSzPct val="90000"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Sans Text" pitchFamily="2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 noProof="0" dirty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3" name="Item 3">
            <a:extLst>
              <a:ext uri="{FF2B5EF4-FFF2-40B4-BE49-F238E27FC236}">
                <a16:creationId xmlns:a16="http://schemas.microsoft.com/office/drawing/2014/main" id="{26612289-4F7F-269A-81B7-0988EC605758}"/>
              </a:ext>
            </a:extLst>
          </p:cNvPr>
          <p:cNvSpPr/>
          <p:nvPr/>
        </p:nvSpPr>
        <p:spPr bwMode="auto">
          <a:xfrm>
            <a:off x="7476327" y="1591385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3. Create training materials</a:t>
            </a:r>
          </a:p>
        </p:txBody>
      </p:sp>
      <p:sp>
        <p:nvSpPr>
          <p:cNvPr id="85" name="Item 3 top">
            <a:extLst>
              <a:ext uri="{FF2B5EF4-FFF2-40B4-BE49-F238E27FC236}">
                <a16:creationId xmlns:a16="http://schemas.microsoft.com/office/drawing/2014/main" id="{D0843517-17E9-1B43-537B-F7C9B5B67D89}"/>
              </a:ext>
            </a:extLst>
          </p:cNvPr>
          <p:cNvSpPr txBox="1"/>
          <p:nvPr/>
        </p:nvSpPr>
        <p:spPr>
          <a:xfrm>
            <a:off x="7476327" y="2033954"/>
            <a:ext cx="2705513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Develop training materials and resources to support the onboarding process.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DDA6AA9-3F90-1851-003E-EFF92B6C7C7A}"/>
              </a:ext>
            </a:extLst>
          </p:cNvPr>
          <p:cNvGrpSpPr/>
          <p:nvPr/>
        </p:nvGrpSpPr>
        <p:grpSpPr>
          <a:xfrm>
            <a:off x="7767793" y="2736830"/>
            <a:ext cx="2351135" cy="360000"/>
            <a:chOff x="588263" y="2177588"/>
            <a:chExt cx="2351135" cy="360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E5A8E7D-378A-E69B-1B24-66525ED98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8D8500-78AD-9107-3252-8BBAEA633F8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84" name="Item 3 bottom">
            <a:extLst>
              <a:ext uri="{FF2B5EF4-FFF2-40B4-BE49-F238E27FC236}">
                <a16:creationId xmlns:a16="http://schemas.microsoft.com/office/drawing/2014/main" id="{BF9BA90E-2289-9EC5-6CBE-C0A815C25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15940" y="3177181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US" sz="900" b="1" dirty="0"/>
              <a:t>Create a training presentation </a:t>
            </a:r>
            <a:r>
              <a:rPr lang="en-US" sz="900" dirty="0"/>
              <a:t>for new hires, covering our organization’s mission, values, policies, and procedures referencing the [Mission document.docx] and the [HR policy.ppt]</a:t>
            </a:r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74" name="Item 4">
            <a:extLst>
              <a:ext uri="{FF2B5EF4-FFF2-40B4-BE49-F238E27FC236}">
                <a16:creationId xmlns:a16="http://schemas.microsoft.com/office/drawing/2014/main" id="{D080D508-F3DB-F6CD-5758-5B53FA5892B0}"/>
              </a:ext>
            </a:extLst>
          </p:cNvPr>
          <p:cNvSpPr/>
          <p:nvPr/>
        </p:nvSpPr>
        <p:spPr bwMode="auto">
          <a:xfrm>
            <a:off x="7476327" y="4050588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4. Facilitate knowledge sharing</a:t>
            </a:r>
          </a:p>
        </p:txBody>
      </p:sp>
      <p:sp>
        <p:nvSpPr>
          <p:cNvPr id="75" name="Item 4 top">
            <a:extLst>
              <a:ext uri="{FF2B5EF4-FFF2-40B4-BE49-F238E27FC236}">
                <a16:creationId xmlns:a16="http://schemas.microsoft.com/office/drawing/2014/main" id="{B9E72036-1434-EE2A-E0F0-F13291726A35}"/>
              </a:ext>
            </a:extLst>
          </p:cNvPr>
          <p:cNvSpPr txBox="1"/>
          <p:nvPr/>
        </p:nvSpPr>
        <p:spPr>
          <a:xfrm>
            <a:off x="7476327" y="4500890"/>
            <a:ext cx="2860896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Capture insights from mentorship meetings to compile key learnings from experienced team members.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5B911E2-B3C3-F760-17B7-F592603FD2B6}"/>
              </a:ext>
            </a:extLst>
          </p:cNvPr>
          <p:cNvGrpSpPr/>
          <p:nvPr/>
        </p:nvGrpSpPr>
        <p:grpSpPr>
          <a:xfrm>
            <a:off x="7846643" y="5067979"/>
            <a:ext cx="2351135" cy="360000"/>
            <a:chOff x="588263" y="1217924"/>
            <a:chExt cx="2351135" cy="360000"/>
          </a:xfrm>
        </p:grpSpPr>
        <p:pic>
          <p:nvPicPr>
            <p:cNvPr id="37" name="Picture 36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F03DB109-9419-6785-ABEA-C74AFA7C0A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EA5D485-3EC1-6211-90BB-3F22B3499AA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 noProof="0" dirty="0">
                  <a:solidFill>
                    <a:prstClr val="black"/>
                  </a:solidFill>
                  <a:latin typeface="Segoe UI Semibold"/>
                </a:rPr>
                <a:t>Copilot Chat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lang="en-US" sz="1100" noProof="0" dirty="0">
                <a:solidFill>
                  <a:prstClr val="black"/>
                </a:solidFill>
                <a:latin typeface="Segoe UI Semibold"/>
              </a:endParaRPr>
            </a:p>
          </p:txBody>
        </p:sp>
      </p:grpSp>
      <p:sp>
        <p:nvSpPr>
          <p:cNvPr id="73" name="Item 4 bottom">
            <a:extLst>
              <a:ext uri="{FF2B5EF4-FFF2-40B4-BE49-F238E27FC236}">
                <a16:creationId xmlns:a16="http://schemas.microsoft.com/office/drawing/2014/main" id="{B6642252-5F24-458C-6E5D-632F2E9B4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476327" y="5500258"/>
            <a:ext cx="2266749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US" sz="900" b="1" dirty="0"/>
              <a:t>Document new hire key learnings and resources</a:t>
            </a:r>
            <a:r>
              <a:rPr lang="en-US" sz="900" dirty="0"/>
              <a:t> discussed across various mentor sessions. </a:t>
            </a:r>
          </a:p>
          <a:p>
            <a:endParaRPr lang="en-US" sz="900" dirty="0"/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 noProof="0" dirty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7" name="Item 5">
            <a:extLst>
              <a:ext uri="{FF2B5EF4-FFF2-40B4-BE49-F238E27FC236}">
                <a16:creationId xmlns:a16="http://schemas.microsoft.com/office/drawing/2014/main" id="{95FAFF1B-8513-9F50-DB87-EC652950A02F}"/>
              </a:ext>
            </a:extLst>
          </p:cNvPr>
          <p:cNvSpPr/>
          <p:nvPr/>
        </p:nvSpPr>
        <p:spPr bwMode="auto">
          <a:xfrm>
            <a:off x="4023022" y="4051018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5. Track progress</a:t>
            </a:r>
          </a:p>
        </p:txBody>
      </p:sp>
      <p:sp>
        <p:nvSpPr>
          <p:cNvPr id="88" name="Item 5 top">
            <a:extLst>
              <a:ext uri="{FF2B5EF4-FFF2-40B4-BE49-F238E27FC236}">
                <a16:creationId xmlns:a16="http://schemas.microsoft.com/office/drawing/2014/main" id="{BB782B71-C0BD-2923-CA7A-1F3CB9C51609}"/>
              </a:ext>
            </a:extLst>
          </p:cNvPr>
          <p:cNvSpPr txBox="1"/>
          <p:nvPr/>
        </p:nvSpPr>
        <p:spPr>
          <a:xfrm>
            <a:off x="4023021" y="4500890"/>
            <a:ext cx="2878944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Use Copilot in Loop to collaborate in real-time to track progress as new hires move through the onboarding process.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E412B6-FF73-9E13-0F9F-E1E8B457899F}"/>
              </a:ext>
            </a:extLst>
          </p:cNvPr>
          <p:cNvGrpSpPr/>
          <p:nvPr/>
        </p:nvGrpSpPr>
        <p:grpSpPr>
          <a:xfrm>
            <a:off x="4444294" y="5206966"/>
            <a:ext cx="2284653" cy="209090"/>
            <a:chOff x="3361061" y="2717041"/>
            <a:chExt cx="2284653" cy="209090"/>
          </a:xfrm>
        </p:grpSpPr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513C3030-00AD-D33D-0DA1-F826DB27D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361061" y="2717041"/>
              <a:ext cx="209090" cy="209090"/>
            </a:xfrm>
            <a:prstGeom prst="rect">
              <a:avLst/>
            </a:prstGeom>
            <a:effectLst/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F5AB8F-1A7B-FB1D-C44A-2D350AA8D5C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Loop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86" name="Item 5 bottom">
            <a:extLst>
              <a:ext uri="{FF2B5EF4-FFF2-40B4-BE49-F238E27FC236}">
                <a16:creationId xmlns:a16="http://schemas.microsoft.com/office/drawing/2014/main" id="{B0394DA0-FC68-B611-BA9F-CE27F36DE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053824" y="5634684"/>
            <a:ext cx="2848140" cy="582726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US" sz="900" b="1" dirty="0">
                <a:solidFill>
                  <a:schemeClr val="tx1"/>
                </a:solidFill>
              </a:rPr>
              <a:t>Create a checklist of onboarding tasks</a:t>
            </a:r>
            <a:r>
              <a:rPr lang="en-US" sz="900" dirty="0">
                <a:solidFill>
                  <a:schemeClr val="tx1"/>
                </a:solidFill>
              </a:rPr>
              <a:t> including links to training materials that new hires need to complete over the next 90 days. </a:t>
            </a: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1" name="Item 6">
            <a:extLst>
              <a:ext uri="{FF2B5EF4-FFF2-40B4-BE49-F238E27FC236}">
                <a16:creationId xmlns:a16="http://schemas.microsoft.com/office/drawing/2014/main" id="{B9556ADC-6F88-ECF0-B0D8-365A23098EC6}"/>
              </a:ext>
            </a:extLst>
          </p:cNvPr>
          <p:cNvSpPr/>
          <p:nvPr/>
        </p:nvSpPr>
        <p:spPr bwMode="auto">
          <a:xfrm>
            <a:off x="554602" y="4048426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6. Evaluate and refine</a:t>
            </a:r>
          </a:p>
        </p:txBody>
      </p:sp>
      <p:sp>
        <p:nvSpPr>
          <p:cNvPr id="72" name="Item 6 top">
            <a:extLst>
              <a:ext uri="{FF2B5EF4-FFF2-40B4-BE49-F238E27FC236}">
                <a16:creationId xmlns:a16="http://schemas.microsoft.com/office/drawing/2014/main" id="{94B95A14-85B4-2B79-4C57-98E2E134BD38}"/>
              </a:ext>
            </a:extLst>
          </p:cNvPr>
          <p:cNvSpPr txBox="1"/>
          <p:nvPr/>
        </p:nvSpPr>
        <p:spPr>
          <a:xfrm>
            <a:off x="554602" y="4500890"/>
            <a:ext cx="2705513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Continuously evaluate the effectiveness of the onboarding and development processes and make necessary adjustments.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CDAC65C-F009-F402-6E11-E50E88DDA1BD}"/>
              </a:ext>
            </a:extLst>
          </p:cNvPr>
          <p:cNvGrpSpPr/>
          <p:nvPr/>
        </p:nvGrpSpPr>
        <p:grpSpPr>
          <a:xfrm>
            <a:off x="795908" y="5147345"/>
            <a:ext cx="2351135" cy="360000"/>
            <a:chOff x="588263" y="2657420"/>
            <a:chExt cx="2351135" cy="36000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B8F774E-F45B-CFBE-CFA5-FC76B39BF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4E9B330-A844-1022-9DBB-BA41FAD282D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70" name="Item 6 bottom">
            <a:extLst>
              <a:ext uri="{FF2B5EF4-FFF2-40B4-BE49-F238E27FC236}">
                <a16:creationId xmlns:a16="http://schemas.microsoft.com/office/drawing/2014/main" id="{20CA9D5C-0E41-9D82-22A5-395F5B2A6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4602" y="5502040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US" sz="900" b="1" dirty="0"/>
              <a:t>Draft a quarterly evaluation report </a:t>
            </a:r>
            <a:r>
              <a:rPr lang="en-US" sz="900" dirty="0"/>
              <a:t>that suggests improvements based on feedback from new hires, volunteers, and mentors.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Sans Text" pitchFamily="2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 noProof="0" dirty="0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FC8C03-5F8D-B618-903E-9729E6FE262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8928" y="3017746"/>
            <a:ext cx="2595614" cy="385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3055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schemas.microsoft.com/office/2006/documentManagement/types"/>
    <ds:schemaRef ds:uri="http://purl.org/dc/elements/1.1/"/>
    <ds:schemaRef ds:uri="c12c9beb-9115-4dd4-b4b0-98592a7680e2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334</Words>
  <Application>Microsoft Office PowerPoint</Application>
  <PresentationFormat>Widescreen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Nonprofit | Improve onboarding and development processes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4</cp:revision>
  <dcterms:created xsi:type="dcterms:W3CDTF">2024-09-25T15:39:48Z</dcterms:created>
  <dcterms:modified xsi:type="dcterms:W3CDTF">2025-02-11T15:23:56Z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