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55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715" dt="2025-03-09T20:13:40.6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0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36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1E749C-53C0-0C83-1186-3799DDD39A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C837BD0-D617-83A6-7FF2-771EB2FC697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95FA590-E39B-C98B-C11B-7B75CC69B98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B8354C-6EA3-7BC2-E7FA-F5793539816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D4E199-DD77-489E-950B-7193487A647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9795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85751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78065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78065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23899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23899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22079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76908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895070" y="358721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69013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12843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30451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69013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12843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30451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69013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12843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30451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14846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58461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73818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14846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58461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73818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14846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58461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73818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955436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85751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79309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79309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24834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24834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23351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95451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69013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12843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30451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69013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12843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30451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69013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12843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30451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15007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58461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73818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15007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58461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73818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15007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58461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73818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support.microsoft.com/en-us/topic/overview-of-microsoft-365-chat-preview-5b00a52d-7296-48ee-b938-b95b7209f737" TargetMode="External"/><Relationship Id="rId13" Type="http://schemas.openxmlformats.org/officeDocument/2006/relationships/image" Target="../media/image16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svg"/><Relationship Id="rId11" Type="http://schemas.openxmlformats.org/officeDocument/2006/relationships/image" Target="../media/image14.png"/><Relationship Id="rId5" Type="http://schemas.openxmlformats.org/officeDocument/2006/relationships/image" Target="../media/image9.png"/><Relationship Id="rId10" Type="http://schemas.openxmlformats.org/officeDocument/2006/relationships/image" Target="../media/image13.png"/><Relationship Id="rId4" Type="http://schemas.openxmlformats.org/officeDocument/2006/relationships/image" Target="../media/image8.sv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EC7618-D6A7-8CA6-79DD-576B8A445A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le 44">
            <a:extLst>
              <a:ext uri="{FF2B5EF4-FFF2-40B4-BE49-F238E27FC236}">
                <a16:creationId xmlns:a16="http://schemas.microsoft.com/office/drawing/2014/main" id="{EF982ADE-40DD-32AA-FAC1-B89E61A44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199" y="387350"/>
            <a:ext cx="6317765" cy="263149"/>
          </a:xfrm>
        </p:spPr>
        <p:txBody>
          <a:bodyPr/>
          <a:lstStyle/>
          <a:p>
            <a:r>
              <a:rPr lang="en-US" noProof="0" dirty="0">
                <a:solidFill>
                  <a:srgbClr val="0078D4"/>
                </a:solidFill>
              </a:rPr>
              <a:t>Nonprofit | </a:t>
            </a:r>
            <a:r>
              <a:rPr lang="en-US" noProof="0" dirty="0"/>
              <a:t>Grant tracking and reporting</a:t>
            </a:r>
          </a:p>
        </p:txBody>
      </p:sp>
      <p:sp>
        <p:nvSpPr>
          <p:cNvPr id="44" name="Text Placeholder 52">
            <a:extLst>
              <a:ext uri="{FF2B5EF4-FFF2-40B4-BE49-F238E27FC236}">
                <a16:creationId xmlns:a16="http://schemas.microsoft.com/office/drawing/2014/main" id="{D256489B-A123-D3C9-6416-6FF93F7476C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519107" y="521099"/>
            <a:ext cx="3599821" cy="169277"/>
          </a:xfrm>
        </p:spPr>
        <p:txBody>
          <a:bodyPr/>
          <a:lstStyle/>
          <a:p>
            <a:r>
              <a:rPr lang="en-US" noProof="0"/>
              <a:t>Microsoft 365 Copilot</a:t>
            </a:r>
            <a:endParaRPr lang="en-US" sz="900" i="1" noProof="0"/>
          </a:p>
        </p:txBody>
      </p:sp>
      <p:sp>
        <p:nvSpPr>
          <p:cNvPr id="45" name="Text Placeholder 86">
            <a:extLst>
              <a:ext uri="{FF2B5EF4-FFF2-40B4-BE49-F238E27FC236}">
                <a16:creationId xmlns:a16="http://schemas.microsoft.com/office/drawing/2014/main" id="{EAF6964F-87C8-69D6-F68D-B31B550C9AD3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10430234" y="521099"/>
            <a:ext cx="1456966" cy="175614"/>
          </a:xfrm>
        </p:spPr>
        <p:txBody>
          <a:bodyPr/>
          <a:lstStyle/>
          <a:p>
            <a:r>
              <a:rPr lang="en-US" noProof="0">
                <a:latin typeface="Segoe UI Semibold"/>
                <a:cs typeface="Segoe UI Semibold"/>
              </a:rPr>
              <a:t>Buy</a:t>
            </a:r>
            <a:endParaRPr lang="en-US" noProof="0"/>
          </a:p>
        </p:txBody>
      </p:sp>
      <p:sp>
        <p:nvSpPr>
          <p:cNvPr id="68" name="Rectangle: Rounded Corners 6">
            <a:extLst>
              <a:ext uri="{FF2B5EF4-FFF2-40B4-BE49-F238E27FC236}">
                <a16:creationId xmlns:a16="http://schemas.microsoft.com/office/drawing/2014/main" id="{76E497F7-D894-EA9D-CD8C-0019804F44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sp>
        <p:nvSpPr>
          <p:cNvPr id="79" name="Rectangle: Rounded Corners 6">
            <a:extLst>
              <a:ext uri="{FF2B5EF4-FFF2-40B4-BE49-F238E27FC236}">
                <a16:creationId xmlns:a16="http://schemas.microsoft.com/office/drawing/2014/main" id="{C0D08B5F-5B18-5C7D-25F6-E7621AF259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DF1AAC8-BDEA-2187-FACF-E3B36408C7E7}"/>
              </a:ext>
            </a:extLst>
          </p:cNvPr>
          <p:cNvGrpSpPr/>
          <p:nvPr/>
        </p:nvGrpSpPr>
        <p:grpSpPr>
          <a:xfrm>
            <a:off x="7523373" y="1127774"/>
            <a:ext cx="1260000" cy="216000"/>
            <a:chOff x="1194743" y="1140160"/>
            <a:chExt cx="1260000" cy="216000"/>
          </a:xfrm>
        </p:grpSpPr>
        <p:sp>
          <p:nvSpPr>
            <p:cNvPr id="4" name="Rectangle: Rounded Corners 6">
              <a:extLst>
                <a:ext uri="{FF2B5EF4-FFF2-40B4-BE49-F238E27FC236}">
                  <a16:creationId xmlns:a16="http://schemas.microsoft.com/office/drawing/2014/main" id="{DE80349F-AFAA-239C-C7D4-722FD19239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Cost savings</a:t>
              </a:r>
            </a:p>
          </p:txBody>
        </p:sp>
        <p:pic>
          <p:nvPicPr>
            <p:cNvPr id="5" name="Graphic 4">
              <a:extLst>
                <a:ext uri="{FF2B5EF4-FFF2-40B4-BE49-F238E27FC236}">
                  <a16:creationId xmlns:a16="http://schemas.microsoft.com/office/drawing/2014/main" id="{1E64088C-E08F-A26B-9223-17DFF14BF38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C63A7487-9649-4183-467C-BD2B79176861}"/>
              </a:ext>
            </a:extLst>
          </p:cNvPr>
          <p:cNvGrpSpPr/>
          <p:nvPr/>
        </p:nvGrpSpPr>
        <p:grpSpPr>
          <a:xfrm>
            <a:off x="8868697" y="1127774"/>
            <a:ext cx="1450784" cy="216000"/>
            <a:chOff x="1194743" y="1140160"/>
            <a:chExt cx="1450784" cy="216000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502090A6-5F27-7CCD-4BA8-3DE1B63FA9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450784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noProof="0" dirty="0">
                  <a:solidFill>
                    <a:srgbClr val="8661C5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Employee experience</a:t>
              </a:r>
              <a:endPara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8661C5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8" name="Graphic 7">
              <a:extLst>
                <a:ext uri="{FF2B5EF4-FFF2-40B4-BE49-F238E27FC236}">
                  <a16:creationId xmlns:a16="http://schemas.microsoft.com/office/drawing/2014/main" id="{F2470735-8DAB-D7AD-8B92-6EE84AFA934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B8F16756-45BC-EC31-7936-532D12E8CC24}"/>
              </a:ext>
            </a:extLst>
          </p:cNvPr>
          <p:cNvGrpSpPr/>
          <p:nvPr/>
        </p:nvGrpSpPr>
        <p:grpSpPr>
          <a:xfrm>
            <a:off x="1624328" y="1132756"/>
            <a:ext cx="1463040" cy="216000"/>
            <a:chOff x="1198144" y="862657"/>
            <a:chExt cx="1463040" cy="216000"/>
          </a:xfrm>
        </p:grpSpPr>
        <p:sp>
          <p:nvSpPr>
            <p:cNvPr id="10" name="Rectangle: Rounded Corners 6">
              <a:extLst>
                <a:ext uri="{FF2B5EF4-FFF2-40B4-BE49-F238E27FC236}">
                  <a16:creationId xmlns:a16="http://schemas.microsoft.com/office/drawing/2014/main" id="{847AC9E6-28A1-F710-32E9-AC62953AC2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46304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Fundraising ROI</a:t>
              </a:r>
            </a:p>
          </p:txBody>
        </p:sp>
        <p:pic>
          <p:nvPicPr>
            <p:cNvPr id="11" name="Graphic 10">
              <a:extLst>
                <a:ext uri="{FF2B5EF4-FFF2-40B4-BE49-F238E27FC236}">
                  <a16:creationId xmlns:a16="http://schemas.microsoft.com/office/drawing/2014/main" id="{016B91EE-CF48-E2BD-FA87-B43B51B07D7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63" name="Oval 62">
            <a:extLst>
              <a:ext uri="{FF2B5EF4-FFF2-40B4-BE49-F238E27FC236}">
                <a16:creationId xmlns:a16="http://schemas.microsoft.com/office/drawing/2014/main" id="{F851BED3-749C-7914-0A87-10ED891FE2AF}"/>
              </a:ext>
            </a:extLst>
          </p:cNvPr>
          <p:cNvSpPr>
            <a:spLocks/>
          </p:cNvSpPr>
          <p:nvPr/>
        </p:nvSpPr>
        <p:spPr bwMode="auto">
          <a:xfrm>
            <a:off x="939821" y="2782311"/>
            <a:ext cx="411480" cy="411480"/>
          </a:xfrm>
          <a:prstGeom prst="ellipse">
            <a:avLst/>
          </a:prstGeom>
          <a:solidFill>
            <a:srgbClr val="FFFFFF"/>
          </a:solidFill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b="1" kern="0" noProof="0">
              <a:solidFill>
                <a:srgbClr val="1A1A1A"/>
              </a:solidFill>
              <a:latin typeface="Segoe UI"/>
            </a:endParaRP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7942493C-67D6-00AA-A0E8-3387A2E40ABD}"/>
              </a:ext>
            </a:extLst>
          </p:cNvPr>
          <p:cNvSpPr>
            <a:spLocks/>
          </p:cNvSpPr>
          <p:nvPr/>
        </p:nvSpPr>
        <p:spPr bwMode="auto">
          <a:xfrm>
            <a:off x="4584389" y="2782311"/>
            <a:ext cx="411480" cy="411480"/>
          </a:xfrm>
          <a:prstGeom prst="ellipse">
            <a:avLst/>
          </a:prstGeom>
          <a:solidFill>
            <a:srgbClr val="FFFFFF"/>
          </a:solidFill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b="1" kern="0" noProof="0">
              <a:solidFill>
                <a:srgbClr val="1A1A1A"/>
              </a:solidFill>
              <a:latin typeface="Segoe UI"/>
            </a:endParaRP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C6BC3092-5F00-709A-4D90-148CED61A7DE}"/>
              </a:ext>
            </a:extLst>
          </p:cNvPr>
          <p:cNvSpPr>
            <a:spLocks/>
          </p:cNvSpPr>
          <p:nvPr/>
        </p:nvSpPr>
        <p:spPr bwMode="auto">
          <a:xfrm>
            <a:off x="8002923" y="2782311"/>
            <a:ext cx="411480" cy="411480"/>
          </a:xfrm>
          <a:prstGeom prst="ellipse">
            <a:avLst/>
          </a:prstGeom>
          <a:solidFill>
            <a:srgbClr val="FFFFFF"/>
          </a:solidFill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b="1" kern="0" noProof="0">
              <a:solidFill>
                <a:srgbClr val="1A1A1A"/>
              </a:solidFill>
              <a:latin typeface="Segoe UI"/>
            </a:endParaRP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DFE6962D-42FC-B9C2-3BF1-605F38BF8208}"/>
              </a:ext>
            </a:extLst>
          </p:cNvPr>
          <p:cNvSpPr>
            <a:spLocks/>
          </p:cNvSpPr>
          <p:nvPr/>
        </p:nvSpPr>
        <p:spPr bwMode="auto">
          <a:xfrm>
            <a:off x="944435" y="5104725"/>
            <a:ext cx="411480" cy="411480"/>
          </a:xfrm>
          <a:prstGeom prst="ellipse">
            <a:avLst/>
          </a:prstGeom>
          <a:solidFill>
            <a:srgbClr val="FFFFFF"/>
          </a:solidFill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b="1" kern="0" noProof="0">
              <a:solidFill>
                <a:srgbClr val="1A1A1A"/>
              </a:solidFill>
              <a:latin typeface="Segoe UI"/>
            </a:endParaRP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AE1C94FA-A5A1-1E98-144A-399B84DFBB64}"/>
              </a:ext>
            </a:extLst>
          </p:cNvPr>
          <p:cNvSpPr>
            <a:spLocks/>
          </p:cNvSpPr>
          <p:nvPr/>
        </p:nvSpPr>
        <p:spPr bwMode="auto">
          <a:xfrm>
            <a:off x="4584389" y="5104725"/>
            <a:ext cx="411480" cy="411480"/>
          </a:xfrm>
          <a:prstGeom prst="ellipse">
            <a:avLst/>
          </a:prstGeom>
          <a:solidFill>
            <a:srgbClr val="FFFFFF"/>
          </a:solidFill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b="1" kern="0" noProof="0">
              <a:solidFill>
                <a:srgbClr val="1A1A1A"/>
              </a:solidFill>
              <a:latin typeface="Segoe UI"/>
            </a:endParaRP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5A9D2AFD-7AE4-4889-2D49-F8F4FCC82D74}"/>
              </a:ext>
            </a:extLst>
          </p:cNvPr>
          <p:cNvSpPr>
            <a:spLocks/>
          </p:cNvSpPr>
          <p:nvPr/>
        </p:nvSpPr>
        <p:spPr bwMode="auto">
          <a:xfrm>
            <a:off x="7807967" y="5104725"/>
            <a:ext cx="411480" cy="411480"/>
          </a:xfrm>
          <a:prstGeom prst="ellipse">
            <a:avLst/>
          </a:prstGeom>
          <a:solidFill>
            <a:srgbClr val="FFFFFF"/>
          </a:solidFill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b="1" kern="0" noProof="0">
              <a:solidFill>
                <a:srgbClr val="1A1A1A"/>
              </a:solidFill>
              <a:latin typeface="Segoe UI"/>
            </a:endParaRPr>
          </a:p>
        </p:txBody>
      </p:sp>
      <p:sp>
        <p:nvSpPr>
          <p:cNvPr id="70" name="Rectangle: Rounded Corners 6">
            <a:extLst>
              <a:ext uri="{FF2B5EF4-FFF2-40B4-BE49-F238E27FC236}">
                <a16:creationId xmlns:a16="http://schemas.microsoft.com/office/drawing/2014/main" id="{041FAD74-C8BB-D305-9179-B79960C5B1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54602" y="5597737"/>
            <a:ext cx="2705513" cy="582726"/>
          </a:xfrm>
          <a:prstGeom prst="roundRect">
            <a:avLst>
              <a:gd name="adj" fmla="val 8425"/>
            </a:avLst>
          </a:prstGeom>
          <a:solidFill>
            <a:srgbClr val="FFFFFF">
              <a:alpha val="62000"/>
            </a:srgbClr>
          </a:solidFill>
          <a:ln w="9525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r>
              <a:rPr lang="en-US" sz="900" kern="0" noProof="0" dirty="0">
                <a:solidFill>
                  <a:srgbClr val="1A1A1A"/>
                </a:solidFill>
                <a:latin typeface="Segoe UI"/>
              </a:rPr>
              <a:t>Example prompt: </a:t>
            </a:r>
            <a:r>
              <a:rPr lang="en-US" sz="900" b="1" kern="0" noProof="0" dirty="0">
                <a:solidFill>
                  <a:srgbClr val="1A1A1A"/>
                </a:solidFill>
                <a:latin typeface="Segoe UI"/>
              </a:rPr>
              <a:t>Create a slide</a:t>
            </a:r>
            <a:r>
              <a:rPr lang="en-US" sz="900" kern="0" noProof="0" dirty="0">
                <a:solidFill>
                  <a:srgbClr val="1A1A1A"/>
                </a:solidFill>
                <a:latin typeface="Segoe UI"/>
              </a:rPr>
              <a:t> that helps visualize the data in /[reporting template.docx]</a:t>
            </a:r>
          </a:p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kern="0" noProof="0" dirty="0">
              <a:solidFill>
                <a:srgbClr val="1A1A1A"/>
              </a:solidFill>
              <a:latin typeface="Segoe UI"/>
            </a:endParaRPr>
          </a:p>
        </p:txBody>
      </p:sp>
      <p:sp>
        <p:nvSpPr>
          <p:cNvPr id="71" name="Rectangle: Rounded Corners 4">
            <a:extLst>
              <a:ext uri="{FF2B5EF4-FFF2-40B4-BE49-F238E27FC236}">
                <a16:creationId xmlns:a16="http://schemas.microsoft.com/office/drawing/2014/main" id="{38F4E3F7-BE42-BE64-8761-FCCFF90FCE56}"/>
              </a:ext>
            </a:extLst>
          </p:cNvPr>
          <p:cNvSpPr/>
          <p:nvPr/>
        </p:nvSpPr>
        <p:spPr bwMode="auto">
          <a:xfrm>
            <a:off x="554602" y="4144123"/>
            <a:ext cx="2705513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742" fontAlgn="base">
              <a:spcBef>
                <a:spcPct val="20000"/>
              </a:spcBef>
              <a:spcAft>
                <a:spcPct val="0"/>
              </a:spcAft>
              <a:buSzPct val="90000"/>
            </a:pPr>
            <a:r>
              <a:rPr lang="en-US" sz="1200" b="1" dirty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rPr>
              <a:t>6. Create visual dashboards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070E2EA4-4F3D-9011-D0A1-67B47903523C}"/>
              </a:ext>
            </a:extLst>
          </p:cNvPr>
          <p:cNvSpPr txBox="1"/>
          <p:nvPr/>
        </p:nvSpPr>
        <p:spPr>
          <a:xfrm>
            <a:off x="554602" y="4596587"/>
            <a:ext cx="2705513" cy="445122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ea typeface="Segoe UI" pitchFamily="34" charset="0"/>
                <a:cs typeface="Segoe UI" pitchFamily="34" charset="0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 w="3175"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Use Copilot in PowerPoint to create visual that summarize grant performance and key metrics for stakeholders. </a:t>
            </a:r>
          </a:p>
        </p:txBody>
      </p:sp>
      <p:sp>
        <p:nvSpPr>
          <p:cNvPr id="73" name="Rectangle: Rounded Corners 6">
            <a:extLst>
              <a:ext uri="{FF2B5EF4-FFF2-40B4-BE49-F238E27FC236}">
                <a16:creationId xmlns:a16="http://schemas.microsoft.com/office/drawing/2014/main" id="{859F9E49-B6F0-EC90-C6A5-03DF9A715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7476327" y="5595955"/>
            <a:ext cx="2705513" cy="582726"/>
          </a:xfrm>
          <a:prstGeom prst="roundRect">
            <a:avLst>
              <a:gd name="adj" fmla="val 8425"/>
            </a:avLst>
          </a:prstGeom>
          <a:solidFill>
            <a:srgbClr val="FFFFFF">
              <a:alpha val="62000"/>
            </a:srgbClr>
          </a:solidFill>
          <a:ln w="9525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r>
              <a:rPr lang="en-US" sz="900" kern="0" noProof="0" dirty="0">
                <a:solidFill>
                  <a:srgbClr val="1A1A1A"/>
                </a:solidFill>
                <a:latin typeface="Segoe UI"/>
              </a:rPr>
              <a:t>Example prompt: </a:t>
            </a:r>
            <a:r>
              <a:rPr lang="en-US" sz="900" b="1" kern="0" noProof="0" dirty="0">
                <a:solidFill>
                  <a:srgbClr val="1A1A1A"/>
                </a:solidFill>
                <a:latin typeface="Segoe UI"/>
              </a:rPr>
              <a:t>Summarize monthly grant meeting</a:t>
            </a:r>
            <a:r>
              <a:rPr lang="en-US" sz="900" kern="0" noProof="0" dirty="0">
                <a:solidFill>
                  <a:srgbClr val="1A1A1A"/>
                </a:solidFill>
                <a:latin typeface="Segoe UI"/>
              </a:rPr>
              <a:t> and highlight key action items. </a:t>
            </a:r>
          </a:p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kern="0" noProof="0" dirty="0">
              <a:solidFill>
                <a:srgbClr val="1A1A1A"/>
              </a:solidFill>
              <a:latin typeface="Segoe UI"/>
            </a:endParaRPr>
          </a:p>
        </p:txBody>
      </p:sp>
      <p:sp>
        <p:nvSpPr>
          <p:cNvPr id="74" name="Rectangle: Rounded Corners 7">
            <a:extLst>
              <a:ext uri="{FF2B5EF4-FFF2-40B4-BE49-F238E27FC236}">
                <a16:creationId xmlns:a16="http://schemas.microsoft.com/office/drawing/2014/main" id="{3A03A01D-0C15-4D98-2E3E-0EC508A61ACF}"/>
              </a:ext>
            </a:extLst>
          </p:cNvPr>
          <p:cNvSpPr/>
          <p:nvPr/>
        </p:nvSpPr>
        <p:spPr bwMode="auto">
          <a:xfrm>
            <a:off x="7476327" y="4146285"/>
            <a:ext cx="2705513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742" fontAlgn="base">
              <a:spcBef>
                <a:spcPct val="20000"/>
              </a:spcBef>
              <a:spcAft>
                <a:spcPct val="0"/>
              </a:spcAft>
              <a:buSzPct val="90000"/>
            </a:pPr>
            <a:r>
              <a:rPr lang="en-US" sz="1200" b="1" dirty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rPr>
              <a:t>4. Track grant milestones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91E57FB9-3083-1DCC-C909-0EF6F6FC0AB2}"/>
              </a:ext>
            </a:extLst>
          </p:cNvPr>
          <p:cNvSpPr txBox="1"/>
          <p:nvPr/>
        </p:nvSpPr>
        <p:spPr>
          <a:xfrm>
            <a:off x="7476327" y="4596587"/>
            <a:ext cx="2860896" cy="415498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ea typeface="Segoe UI" pitchFamily="34" charset="0"/>
                <a:cs typeface="Segoe UI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42424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Use Copilot in Microsoft Teams to help summarize grant related meetings and capture progress on key milestones and document next steps. </a:t>
            </a:r>
          </a:p>
        </p:txBody>
      </p:sp>
      <p:sp>
        <p:nvSpPr>
          <p:cNvPr id="76" name="Rectangle: Rounded Corners 6">
            <a:extLst>
              <a:ext uri="{FF2B5EF4-FFF2-40B4-BE49-F238E27FC236}">
                <a16:creationId xmlns:a16="http://schemas.microsoft.com/office/drawing/2014/main" id="{9DCDC886-D272-609C-29D7-60BC9CECF8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54602" y="3263533"/>
            <a:ext cx="2705513" cy="581663"/>
          </a:xfrm>
          <a:prstGeom prst="roundRect">
            <a:avLst>
              <a:gd name="adj" fmla="val 10001"/>
            </a:avLst>
          </a:prstGeom>
          <a:solidFill>
            <a:srgbClr val="FFFFFF">
              <a:alpha val="62000"/>
            </a:srgbClr>
          </a:solidFill>
          <a:ln w="9525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r>
              <a:rPr lang="en-US" sz="900" kern="0" noProof="0" dirty="0">
                <a:solidFill>
                  <a:srgbClr val="1A1A1A"/>
                </a:solidFill>
                <a:latin typeface="Segoe UI"/>
              </a:rPr>
              <a:t>Example prompt: </a:t>
            </a:r>
            <a:r>
              <a:rPr lang="en-US" sz="900" b="1" kern="0" noProof="0" dirty="0">
                <a:solidFill>
                  <a:srgbClr val="1A1A1A"/>
                </a:solidFill>
                <a:latin typeface="Segoe UI"/>
              </a:rPr>
              <a:t>Create an Excel macro </a:t>
            </a:r>
            <a:r>
              <a:rPr lang="en-US" sz="900" kern="0" noProof="0" dirty="0">
                <a:solidFill>
                  <a:srgbClr val="1A1A1A"/>
                </a:solidFill>
                <a:latin typeface="Segoe UI"/>
              </a:rPr>
              <a:t>to copy data from CSV files in [location] into [Excel file] based on the column names. Then highlight any anomalies or outliers in the data. 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4FB50E5F-735C-8663-7D00-DB087C53B1B9}"/>
              </a:ext>
            </a:extLst>
          </p:cNvPr>
          <p:cNvSpPr txBox="1"/>
          <p:nvPr/>
        </p:nvSpPr>
        <p:spPr>
          <a:xfrm>
            <a:off x="554601" y="2129651"/>
            <a:ext cx="3046196" cy="292772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 w="3175"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Ask Copilot to write a macro that auto-populates Excel with grant data from CSV files.</a:t>
            </a: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rgbClr val="1A1A1A"/>
              </a:solidFill>
              <a:effectLst/>
              <a:uLnTx/>
              <a:uFillTx/>
              <a:cs typeface="Segoe UI" pitchFamily="34" charset="0"/>
            </a:endParaRPr>
          </a:p>
        </p:txBody>
      </p:sp>
      <p:sp>
        <p:nvSpPr>
          <p:cNvPr id="78" name="Rectangle: Rounded Corners 11">
            <a:extLst>
              <a:ext uri="{FF2B5EF4-FFF2-40B4-BE49-F238E27FC236}">
                <a16:creationId xmlns:a16="http://schemas.microsoft.com/office/drawing/2014/main" id="{3F383746-2013-E107-19EA-6DB441C41F53}"/>
              </a:ext>
            </a:extLst>
          </p:cNvPr>
          <p:cNvSpPr/>
          <p:nvPr/>
        </p:nvSpPr>
        <p:spPr bwMode="auto">
          <a:xfrm>
            <a:off x="554602" y="1687082"/>
            <a:ext cx="2705513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742" fontAlgn="base">
              <a:spcBef>
                <a:spcPct val="20000"/>
              </a:spcBef>
              <a:spcAft>
                <a:spcPct val="0"/>
              </a:spcAft>
              <a:buSzPct val="90000"/>
            </a:pPr>
            <a:r>
              <a:rPr lang="en-US" sz="1200" b="1" dirty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rPr>
              <a:t>1. Automate data entry</a:t>
            </a:r>
          </a:p>
        </p:txBody>
      </p:sp>
      <p:sp>
        <p:nvSpPr>
          <p:cNvPr id="80" name="Rectangle: Rounded Corners 6">
            <a:extLst>
              <a:ext uri="{FF2B5EF4-FFF2-40B4-BE49-F238E27FC236}">
                <a16:creationId xmlns:a16="http://schemas.microsoft.com/office/drawing/2014/main" id="{E679AE92-CAEF-56AE-30F5-8FD62BA35E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4023022" y="3272878"/>
            <a:ext cx="2705513" cy="582726"/>
          </a:xfrm>
          <a:prstGeom prst="roundRect">
            <a:avLst>
              <a:gd name="adj" fmla="val 8425"/>
            </a:avLst>
          </a:prstGeom>
          <a:solidFill>
            <a:srgbClr val="FFFFFF">
              <a:alpha val="62000"/>
            </a:srgbClr>
          </a:solidFill>
          <a:ln w="9525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r>
              <a:rPr lang="en-US" sz="900" kern="0" noProof="0" dirty="0">
                <a:solidFill>
                  <a:srgbClr val="1A1A1A"/>
                </a:solidFill>
                <a:latin typeface="Segoe UI"/>
              </a:rPr>
              <a:t>Example prompt: </a:t>
            </a:r>
            <a:r>
              <a:rPr lang="en-US" sz="900" b="1" kern="0" dirty="0">
                <a:solidFill>
                  <a:srgbClr val="1A1A1A"/>
                </a:solidFill>
                <a:latin typeface="Segoe UI"/>
              </a:rPr>
              <a:t>Generate a Power BI report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that shows the number of successful grant applications, total funding received, and trends over time.</a:t>
            </a:r>
            <a:endParaRPr lang="en-US" sz="900" kern="0" noProof="0" dirty="0">
              <a:solidFill>
                <a:srgbClr val="1A1A1A"/>
              </a:solidFill>
              <a:latin typeface="Segoe UI"/>
            </a:endParaRPr>
          </a:p>
        </p:txBody>
      </p:sp>
      <p:sp>
        <p:nvSpPr>
          <p:cNvPr id="81" name="Rectangle: Rounded Corners 13">
            <a:extLst>
              <a:ext uri="{FF2B5EF4-FFF2-40B4-BE49-F238E27FC236}">
                <a16:creationId xmlns:a16="http://schemas.microsoft.com/office/drawing/2014/main" id="{330DF8E8-A607-34E0-3296-6A12C84AB192}"/>
              </a:ext>
            </a:extLst>
          </p:cNvPr>
          <p:cNvSpPr/>
          <p:nvPr/>
        </p:nvSpPr>
        <p:spPr bwMode="auto">
          <a:xfrm>
            <a:off x="4023022" y="1687082"/>
            <a:ext cx="2705513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742" fontAlgn="base">
              <a:spcBef>
                <a:spcPct val="20000"/>
              </a:spcBef>
              <a:spcAft>
                <a:spcPct val="0"/>
              </a:spcAft>
              <a:buSzPct val="90000"/>
            </a:pPr>
            <a:r>
              <a:rPr lang="en-US" sz="1200" b="1" dirty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rPr>
              <a:t>2. Generate tracking reports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6CD491DC-F0A6-6C56-D16D-7728782F237F}"/>
              </a:ext>
            </a:extLst>
          </p:cNvPr>
          <p:cNvSpPr txBox="1"/>
          <p:nvPr/>
        </p:nvSpPr>
        <p:spPr>
          <a:xfrm>
            <a:off x="4023021" y="2129651"/>
            <a:ext cx="2878944" cy="415498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ea typeface="Segoe UI" pitchFamily="34" charset="0"/>
                <a:cs typeface="Segoe UI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Use Copilot in Power BI to create reports that visualize the number of successful grant applications, funding amounts, and other key metrics.</a:t>
            </a:r>
          </a:p>
        </p:txBody>
      </p:sp>
      <p:sp>
        <p:nvSpPr>
          <p:cNvPr id="83" name="Rectangle: Rounded Corners 15">
            <a:extLst>
              <a:ext uri="{FF2B5EF4-FFF2-40B4-BE49-F238E27FC236}">
                <a16:creationId xmlns:a16="http://schemas.microsoft.com/office/drawing/2014/main" id="{870FD360-6D5F-0728-626D-87A1E132C93D}"/>
              </a:ext>
            </a:extLst>
          </p:cNvPr>
          <p:cNvSpPr/>
          <p:nvPr/>
        </p:nvSpPr>
        <p:spPr bwMode="auto">
          <a:xfrm>
            <a:off x="7476327" y="1687082"/>
            <a:ext cx="2705513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742" fontAlgn="base">
              <a:spcBef>
                <a:spcPct val="20000"/>
              </a:spcBef>
              <a:spcAft>
                <a:spcPct val="0"/>
              </a:spcAft>
              <a:buSzPct val="90000"/>
            </a:pPr>
            <a:r>
              <a:rPr lang="en-US" sz="1200" b="1" dirty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rPr>
              <a:t>3. Standardize reporting templates</a:t>
            </a:r>
          </a:p>
        </p:txBody>
      </p:sp>
      <p:sp>
        <p:nvSpPr>
          <p:cNvPr id="84" name="Rectangle: Rounded Corners 6">
            <a:extLst>
              <a:ext uri="{FF2B5EF4-FFF2-40B4-BE49-F238E27FC236}">
                <a16:creationId xmlns:a16="http://schemas.microsoft.com/office/drawing/2014/main" id="{D363DD76-ED8D-2201-BB17-9CC808A6A3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7498490" y="3148326"/>
            <a:ext cx="2705513" cy="582726"/>
          </a:xfrm>
          <a:prstGeom prst="roundRect">
            <a:avLst>
              <a:gd name="adj" fmla="val 8425"/>
            </a:avLst>
          </a:prstGeom>
          <a:solidFill>
            <a:srgbClr val="FFFFFF">
              <a:alpha val="62000"/>
            </a:srgbClr>
          </a:solidFill>
          <a:ln w="9525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lang="en-US" sz="900" kern="0" noProof="0" dirty="0">
                <a:solidFill>
                  <a:srgbClr val="1A1A1A"/>
                </a:solidFill>
                <a:latin typeface="Segoe UI"/>
              </a:rPr>
              <a:t>Example prompt: </a:t>
            </a:r>
            <a:r>
              <a:rPr lang="en-US" sz="900" b="1" kern="0" dirty="0">
                <a:solidFill>
                  <a:srgbClr val="1A1A1A"/>
                </a:solidFill>
                <a:latin typeface="Segoe UI"/>
              </a:rPr>
              <a:t>Generate a standardized reporting template</a:t>
            </a:r>
            <a:r>
              <a:rPr lang="en-US" sz="900" kern="0" dirty="0">
                <a:solidFill>
                  <a:srgbClr val="1A1A1A"/>
                </a:solidFill>
                <a:latin typeface="Segoe UI"/>
              </a:rPr>
              <a:t> for grantees to provide updates on grant usage. Include sections for grantee information, financials, project progress, outcomes, challenges, future plans, and supporting documentation.</a:t>
            </a:r>
          </a:p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+mn-ea"/>
              <a:cs typeface="Segoe UI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7D65F288-0EE2-0B0C-D00F-B0543CBEC10D}"/>
              </a:ext>
            </a:extLst>
          </p:cNvPr>
          <p:cNvSpPr txBox="1"/>
          <p:nvPr/>
        </p:nvSpPr>
        <p:spPr>
          <a:xfrm>
            <a:off x="7476327" y="2129651"/>
            <a:ext cx="2705513" cy="597471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ea typeface="Segoe UI" pitchFamily="34" charset="0"/>
                <a:cs typeface="Segoe UI" pitchFamily="34" charset="0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cs typeface="Segoe UI" pitchFamily="34" charset="0"/>
              </a:rPr>
              <a:t>Use Copilot in Word to create a standardized template for grantees to supply information such as project progress, milestones achieved, and financial reports. </a:t>
            </a:r>
          </a:p>
        </p:txBody>
      </p:sp>
      <p:sp>
        <p:nvSpPr>
          <p:cNvPr id="86" name="Rectangle: Rounded Corners 6">
            <a:extLst>
              <a:ext uri="{FF2B5EF4-FFF2-40B4-BE49-F238E27FC236}">
                <a16:creationId xmlns:a16="http://schemas.microsoft.com/office/drawing/2014/main" id="{6F44ACB5-C4C1-EF5F-26D7-541DEE2D28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4023022" y="5592621"/>
            <a:ext cx="2705513" cy="582726"/>
          </a:xfrm>
          <a:prstGeom prst="roundRect">
            <a:avLst>
              <a:gd name="adj" fmla="val 8425"/>
            </a:avLst>
          </a:prstGeom>
          <a:solidFill>
            <a:schemeClr val="bg1">
              <a:lumMod val="85000"/>
              <a:lumOff val="15000"/>
              <a:alpha val="62000"/>
            </a:schemeClr>
          </a:solidFill>
          <a:ln w="12700">
            <a:solidFill>
              <a:schemeClr val="bg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64008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lang="en-US" sz="900" kern="0" noProof="0" dirty="0">
                <a:solidFill>
                  <a:srgbClr val="1A1A1A"/>
                </a:solidFill>
                <a:latin typeface="Segoe UI"/>
              </a:rPr>
              <a:t>Example prompt: </a:t>
            </a:r>
            <a:r>
              <a:rPr lang="en-US" sz="900" b="1" kern="0" dirty="0">
                <a:solidFill>
                  <a:srgbClr val="1A1A1A"/>
                </a:solidFill>
                <a:latin typeface="Segoe UI"/>
              </a:rPr>
              <a:t>Create a chart</a:t>
            </a:r>
            <a:r>
              <a:rPr lang="en-US" sz="900" kern="0" dirty="0">
                <a:solidFill>
                  <a:srgbClr val="1A1A1A"/>
                </a:solidFill>
                <a:latin typeface="Segoe UI"/>
              </a:rPr>
              <a:t> showing how grant funds have been utilized given the data in /[utilized grant </a:t>
            </a:r>
            <a:r>
              <a:rPr lang="en-US" sz="900" kern="0" dirty="0" err="1">
                <a:solidFill>
                  <a:srgbClr val="1A1A1A"/>
                </a:solidFill>
                <a:latin typeface="Segoe UI"/>
              </a:rPr>
              <a:t>funds.xlx</a:t>
            </a:r>
            <a:r>
              <a:rPr lang="en-US" sz="900" kern="0" dirty="0">
                <a:solidFill>
                  <a:srgbClr val="1A1A1A"/>
                </a:solidFill>
                <a:latin typeface="Segoe UI"/>
              </a:rPr>
              <a:t>] </a:t>
            </a:r>
            <a:endParaRPr kumimoji="0" lang="en-US" sz="9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sp>
        <p:nvSpPr>
          <p:cNvPr id="87" name="Rectangle: Rounded Corners 19">
            <a:extLst>
              <a:ext uri="{FF2B5EF4-FFF2-40B4-BE49-F238E27FC236}">
                <a16:creationId xmlns:a16="http://schemas.microsoft.com/office/drawing/2014/main" id="{CC719305-4C7D-E59C-8E93-26132F3A92D4}"/>
              </a:ext>
            </a:extLst>
          </p:cNvPr>
          <p:cNvSpPr/>
          <p:nvPr/>
        </p:nvSpPr>
        <p:spPr bwMode="auto">
          <a:xfrm>
            <a:off x="4023022" y="4146715"/>
            <a:ext cx="2705513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742" fontAlgn="base">
              <a:spcBef>
                <a:spcPct val="20000"/>
              </a:spcBef>
              <a:spcAft>
                <a:spcPct val="0"/>
              </a:spcAft>
              <a:buSzPct val="90000"/>
            </a:pPr>
            <a:r>
              <a:rPr lang="en-US" sz="1200" b="1" dirty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rPr>
              <a:t>5. Analyze performance metrics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22A08A05-1288-6C89-9E8D-DD332607359C}"/>
              </a:ext>
            </a:extLst>
          </p:cNvPr>
          <p:cNvSpPr txBox="1"/>
          <p:nvPr/>
        </p:nvSpPr>
        <p:spPr>
          <a:xfrm>
            <a:off x="3911198" y="4596587"/>
            <a:ext cx="2990767" cy="415498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ea typeface="Segoe UI" pitchFamily="34" charset="0"/>
                <a:cs typeface="Segoe UI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Use Copilot in Excel to help optimize reports for analyzing performance metrics, such as funds utilized, project outcomes, and impact. 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E97918CF-B6F6-FC70-7D9D-85D2B09F792A}"/>
              </a:ext>
            </a:extLst>
          </p:cNvPr>
          <p:cNvGrpSpPr/>
          <p:nvPr/>
        </p:nvGrpSpPr>
        <p:grpSpPr>
          <a:xfrm>
            <a:off x="7754349" y="2803429"/>
            <a:ext cx="2351135" cy="360000"/>
            <a:chOff x="588263" y="2657420"/>
            <a:chExt cx="2351135" cy="360000"/>
          </a:xfrm>
        </p:grpSpPr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1BE99E01-5FE1-BC16-5DE8-99E896B39F8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AFEA078F-014F-158E-3DD2-870A05738A27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752782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  <a:endParaRPr kumimoji="0" lang="en-US" sz="11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506CDF61-6D0C-DE10-398D-4E6269EB5AFE}"/>
              </a:ext>
            </a:extLst>
          </p:cNvPr>
          <p:cNvGrpSpPr/>
          <p:nvPr/>
        </p:nvGrpSpPr>
        <p:grpSpPr>
          <a:xfrm>
            <a:off x="854014" y="2828823"/>
            <a:ext cx="2351135" cy="360000"/>
            <a:chOff x="588263" y="1217924"/>
            <a:chExt cx="2351135" cy="360000"/>
          </a:xfrm>
        </p:grpSpPr>
        <p:pic>
          <p:nvPicPr>
            <p:cNvPr id="29" name="Picture 28" descr="Zip Co logo SVG free download, id: 101874 - Brandlogos.net">
              <a:hlinkClick r:id="rId8"/>
              <a:extLst>
                <a:ext uri="{FF2B5EF4-FFF2-40B4-BE49-F238E27FC236}">
                  <a16:creationId xmlns:a16="http://schemas.microsoft.com/office/drawing/2014/main" id="{2F9B4CA1-7B32-55C2-3869-7C4E0D13055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13A2896C-96E9-09B5-7E4B-A1CD879687A6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100" noProof="0" dirty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kumimoji="0" lang="en-US" sz="1100" b="0" i="0" u="none" strike="noStrike" kern="0" cap="none" spc="0" normalizeH="0" baseline="30000" noProof="0" dirty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cs typeface="Segoe UI" pitchFamily="34" charset="0"/>
                </a:rPr>
                <a:t>1</a:t>
              </a:r>
              <a:endParaRPr lang="en-US" sz="1100" noProof="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A333DC4-9A5E-B223-3851-4F33F292FE7B}"/>
              </a:ext>
            </a:extLst>
          </p:cNvPr>
          <p:cNvGrpSpPr/>
          <p:nvPr/>
        </p:nvGrpSpPr>
        <p:grpSpPr>
          <a:xfrm>
            <a:off x="4509827" y="5156203"/>
            <a:ext cx="2324175" cy="360000"/>
            <a:chOff x="883168" y="2751202"/>
            <a:chExt cx="2324175" cy="360000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AC9A7701-8308-D25E-2D10-F7D241384939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315159" y="2846564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Excel</a:t>
              </a:r>
            </a:p>
          </p:txBody>
        </p:sp>
        <p:pic>
          <p:nvPicPr>
            <p:cNvPr id="32" name="Picture 31" descr="A green square with white x in it&#10;&#10;Description automatically generated">
              <a:extLst>
                <a:ext uri="{FF2B5EF4-FFF2-40B4-BE49-F238E27FC236}">
                  <a16:creationId xmlns:a16="http://schemas.microsoft.com/office/drawing/2014/main" id="{E569B49D-4E92-AB35-5C34-568087AF1288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83168" y="2751202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</p:pic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9C3894A4-264E-15B7-8BDD-A8B3B0B500CD}"/>
              </a:ext>
            </a:extLst>
          </p:cNvPr>
          <p:cNvGrpSpPr/>
          <p:nvPr/>
        </p:nvGrpSpPr>
        <p:grpSpPr>
          <a:xfrm>
            <a:off x="4482867" y="2826989"/>
            <a:ext cx="2351135" cy="360000"/>
            <a:chOff x="588263" y="4576748"/>
            <a:chExt cx="2351135" cy="360000"/>
          </a:xfrm>
        </p:grpSpPr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id="{9FA3730B-21A1-C607-FB08-0C71EC31C34A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4576748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</p:pic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B3BBAFF-6C9F-9F64-57FF-6278CE17F410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4672110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Power BI</a:t>
              </a:r>
              <a:endParaRPr kumimoji="0" lang="en-US" sz="11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65E41B7-6583-0B7D-92E4-1C8B9CEBBA85}"/>
              </a:ext>
            </a:extLst>
          </p:cNvPr>
          <p:cNvGrpSpPr/>
          <p:nvPr/>
        </p:nvGrpSpPr>
        <p:grpSpPr>
          <a:xfrm>
            <a:off x="7807967" y="5156203"/>
            <a:ext cx="2336971" cy="360000"/>
            <a:chOff x="588263" y="3617084"/>
            <a:chExt cx="2336971" cy="360000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CB9D2E97-C341-6241-6AEC-F2758FC45DF4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361708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16FD37C-9D8A-231A-C608-74A1128939A0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33050" y="3711593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Teams</a:t>
              </a:r>
              <a:endParaRPr lang="en-US" sz="900" noProof="0" dirty="0">
                <a:solidFill>
                  <a:srgbClr val="0078D4"/>
                </a:solidFill>
                <a:latin typeface="Segoe UI Semibold"/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07136B6-8C43-79A7-F1B4-DED6055BD703}"/>
              </a:ext>
            </a:extLst>
          </p:cNvPr>
          <p:cNvGrpSpPr/>
          <p:nvPr/>
        </p:nvGrpSpPr>
        <p:grpSpPr>
          <a:xfrm>
            <a:off x="854014" y="5164631"/>
            <a:ext cx="2351135" cy="360000"/>
            <a:chOff x="588263" y="2177588"/>
            <a:chExt cx="2351135" cy="360000"/>
          </a:xfrm>
        </p:grpSpPr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C9AA07DF-8B6E-76CB-F130-D80A7FD7CAEF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177588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93F1B46-C2C8-9ECC-D2AD-005AE1296E1D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272950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PowerPoint</a:t>
              </a:r>
              <a:endParaRPr kumimoji="0" lang="en-US" sz="11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pic>
        <p:nvPicPr>
          <p:cNvPr id="15" name="Picture 14" descr="A person looking at a book&#10;&#10;AI-generated content may be incorrect.">
            <a:extLst>
              <a:ext uri="{FF2B5EF4-FFF2-40B4-BE49-F238E27FC236}">
                <a16:creationId xmlns:a16="http://schemas.microsoft.com/office/drawing/2014/main" id="{D89A3D33-3B5A-74DF-4920-61244CF9010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0130439" y="4056559"/>
            <a:ext cx="2072820" cy="2798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861458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http://www.w3.org/XML/1998/namespace"/>
    <ds:schemaRef ds:uri="http://schemas.microsoft.com/sharepoint/v3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9b9b331a-5640-4f50-a010-6cc4266aa39c"/>
    <ds:schemaRef ds:uri="c12c9beb-9115-4dd4-b4b0-98592a7680e2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4420</TotalTime>
  <Words>357</Words>
  <Application>Microsoft Office PowerPoint</Application>
  <PresentationFormat>Widescreen</PresentationFormat>
  <Paragraphs>33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Nonprofit | Grant tracking and reporting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2025-03-10T19:30:34Z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