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1E749C-53C0-0C83-1186-3799DDD39A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C837BD0-D617-83A6-7FF2-771EB2FC69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5FA590-E39B-C98B-C11B-7B75CC69B9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8354C-6EA3-7BC2-E7FA-F579353981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79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C7618-D6A7-8CA6-79DD-576B8A445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EF982ADE-40DD-32AA-FAC1-B89E61A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317765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Nonprofit | </a:t>
            </a:r>
            <a:r>
              <a:rPr lang="en-US" noProof="0" dirty="0"/>
              <a:t>Grant tracking and reporting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D256489B-A123-D3C9-6416-6FF93F747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EAF6964F-87C8-69D6-F68D-B31B550C9AD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76E497F7-D894-EA9D-CD8C-0019804F4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C0D08B5F-5B18-5C7D-25F6-E7621AF25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DF1AAC8-BDEA-2187-FACF-E3B36408C7E7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DE80349F-AFAA-239C-C7D4-722FD1923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E64088C-E08F-A26B-9223-17DFF14BF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63A7487-9649-4183-467C-BD2B79176861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502090A6-5F27-7CCD-4BA8-3DE1B63FA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F2470735-8DAB-D7AD-8B92-6EE84AFA9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8F16756-45BC-EC31-7936-532D12E8CC24}"/>
              </a:ext>
            </a:extLst>
          </p:cNvPr>
          <p:cNvGrpSpPr/>
          <p:nvPr/>
        </p:nvGrpSpPr>
        <p:grpSpPr>
          <a:xfrm>
            <a:off x="1624328" y="1132756"/>
            <a:ext cx="1463040" cy="216000"/>
            <a:chOff x="1198144" y="862657"/>
            <a:chExt cx="146304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847AC9E6-28A1-F710-32E9-AC62953AC2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Fundraising ROI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016B91EE-CF48-E2BD-FA87-B43B51B07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F851BED3-749C-7914-0A87-10ED891FE2AF}"/>
              </a:ext>
            </a:extLst>
          </p:cNvPr>
          <p:cNvSpPr>
            <a:spLocks/>
          </p:cNvSpPr>
          <p:nvPr/>
        </p:nvSpPr>
        <p:spPr bwMode="auto">
          <a:xfrm>
            <a:off x="939821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942493C-67D6-00AA-A0E8-3387A2E40ABD}"/>
              </a:ext>
            </a:extLst>
          </p:cNvPr>
          <p:cNvSpPr>
            <a:spLocks/>
          </p:cNvSpPr>
          <p:nvPr/>
        </p:nvSpPr>
        <p:spPr bwMode="auto">
          <a:xfrm>
            <a:off x="4584389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6BC3092-5F00-709A-4D90-148CED61A7DE}"/>
              </a:ext>
            </a:extLst>
          </p:cNvPr>
          <p:cNvSpPr>
            <a:spLocks/>
          </p:cNvSpPr>
          <p:nvPr/>
        </p:nvSpPr>
        <p:spPr bwMode="auto">
          <a:xfrm>
            <a:off x="8002923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DFE6962D-42FC-B9C2-3BF1-605F38BF8208}"/>
              </a:ext>
            </a:extLst>
          </p:cNvPr>
          <p:cNvSpPr>
            <a:spLocks/>
          </p:cNvSpPr>
          <p:nvPr/>
        </p:nvSpPr>
        <p:spPr bwMode="auto">
          <a:xfrm>
            <a:off x="944435" y="5104725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AE1C94FA-A5A1-1E98-144A-399B84DFBB64}"/>
              </a:ext>
            </a:extLst>
          </p:cNvPr>
          <p:cNvSpPr>
            <a:spLocks/>
          </p:cNvSpPr>
          <p:nvPr/>
        </p:nvSpPr>
        <p:spPr bwMode="auto">
          <a:xfrm>
            <a:off x="4584389" y="5104725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5A9D2AFD-7AE4-4889-2D49-F8F4FCC82D74}"/>
              </a:ext>
            </a:extLst>
          </p:cNvPr>
          <p:cNvSpPr>
            <a:spLocks/>
          </p:cNvSpPr>
          <p:nvPr/>
        </p:nvSpPr>
        <p:spPr bwMode="auto">
          <a:xfrm>
            <a:off x="7807967" y="5104725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0" name="Rectangle: Rounded Corners 6">
            <a:extLst>
              <a:ext uri="{FF2B5EF4-FFF2-40B4-BE49-F238E27FC236}">
                <a16:creationId xmlns:a16="http://schemas.microsoft.com/office/drawing/2014/main" id="{041FAD74-C8BB-D305-9179-B79960C5B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5597737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Create a slide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 that helps visualize the data in /[reporting template.docx]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1" name="Rectangle: Rounded Corners 4">
            <a:extLst>
              <a:ext uri="{FF2B5EF4-FFF2-40B4-BE49-F238E27FC236}">
                <a16:creationId xmlns:a16="http://schemas.microsoft.com/office/drawing/2014/main" id="{38F4E3F7-BE42-BE64-8761-FCCFF90FCE56}"/>
              </a:ext>
            </a:extLst>
          </p:cNvPr>
          <p:cNvSpPr/>
          <p:nvPr/>
        </p:nvSpPr>
        <p:spPr bwMode="auto">
          <a:xfrm>
            <a:off x="554602" y="4144123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6. Create visual dashboards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0E2EA4-4F3D-9011-D0A1-67B47903523C}"/>
              </a:ext>
            </a:extLst>
          </p:cNvPr>
          <p:cNvSpPr txBox="1"/>
          <p:nvPr/>
        </p:nvSpPr>
        <p:spPr>
          <a:xfrm>
            <a:off x="554602" y="4596587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in PowerPoint to create visual that summarize grant performance and key metrics for stakeholders. </a:t>
            </a:r>
          </a:p>
        </p:txBody>
      </p: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859F9E49-B6F0-EC90-C6A5-03DF9A715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76327" y="5595955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Summarize monthly grant meeting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 and highlight key action items.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4" name="Rectangle: Rounded Corners 7">
            <a:extLst>
              <a:ext uri="{FF2B5EF4-FFF2-40B4-BE49-F238E27FC236}">
                <a16:creationId xmlns:a16="http://schemas.microsoft.com/office/drawing/2014/main" id="{3A03A01D-0C15-4D98-2E3E-0EC508A61ACF}"/>
              </a:ext>
            </a:extLst>
          </p:cNvPr>
          <p:cNvSpPr/>
          <p:nvPr/>
        </p:nvSpPr>
        <p:spPr bwMode="auto">
          <a:xfrm>
            <a:off x="7476327" y="41462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4. Track grant milestones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1E57FB9-3083-1DCC-C909-0EF6F6FC0AB2}"/>
              </a:ext>
            </a:extLst>
          </p:cNvPr>
          <p:cNvSpPr txBox="1"/>
          <p:nvPr/>
        </p:nvSpPr>
        <p:spPr>
          <a:xfrm>
            <a:off x="7476327" y="4596587"/>
            <a:ext cx="2860896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Use Copilot in Microsoft Teams to help summarize grant related meetings and capture progress on key milestones and document next steps. </a:t>
            </a:r>
          </a:p>
        </p:txBody>
      </p:sp>
      <p:sp>
        <p:nvSpPr>
          <p:cNvPr id="76" name="Rectangle: Rounded Corners 6">
            <a:extLst>
              <a:ext uri="{FF2B5EF4-FFF2-40B4-BE49-F238E27FC236}">
                <a16:creationId xmlns:a16="http://schemas.microsoft.com/office/drawing/2014/main" id="{9DCDC886-D272-609C-29D7-60BC9CECF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3263533"/>
            <a:ext cx="2705513" cy="581663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noProof="0" dirty="0">
                <a:solidFill>
                  <a:srgbClr val="1A1A1A"/>
                </a:solidFill>
                <a:latin typeface="Segoe UI"/>
              </a:rPr>
              <a:t>Create an Excel macro </a:t>
            </a: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to copy data from CSV files in [location] into [Excel file] based on the column names. Then highlight any anomalies or outliers in the data.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FB50E5F-735C-8663-7D00-DB087C53B1B9}"/>
              </a:ext>
            </a:extLst>
          </p:cNvPr>
          <p:cNvSpPr txBox="1"/>
          <p:nvPr/>
        </p:nvSpPr>
        <p:spPr>
          <a:xfrm>
            <a:off x="554601" y="2129651"/>
            <a:ext cx="3046196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Ask Copilot to write a macro that auto-populates Excel with grant data from CSV files.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 pitchFamily="34" charset="0"/>
            </a:endParaRPr>
          </a:p>
        </p:txBody>
      </p:sp>
      <p:sp>
        <p:nvSpPr>
          <p:cNvPr id="78" name="Rectangle: Rounded Corners 11">
            <a:extLst>
              <a:ext uri="{FF2B5EF4-FFF2-40B4-BE49-F238E27FC236}">
                <a16:creationId xmlns:a16="http://schemas.microsoft.com/office/drawing/2014/main" id="{3F383746-2013-E107-19EA-6DB441C41F53}"/>
              </a:ext>
            </a:extLst>
          </p:cNvPr>
          <p:cNvSpPr/>
          <p:nvPr/>
        </p:nvSpPr>
        <p:spPr bwMode="auto">
          <a:xfrm>
            <a:off x="554602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1. Automate data entry</a:t>
            </a:r>
          </a:p>
        </p:txBody>
      </p:sp>
      <p:sp>
        <p:nvSpPr>
          <p:cNvPr id="80" name="Rectangle: Rounded Corners 6">
            <a:extLst>
              <a:ext uri="{FF2B5EF4-FFF2-40B4-BE49-F238E27FC236}">
                <a16:creationId xmlns:a16="http://schemas.microsoft.com/office/drawing/2014/main" id="{E679AE92-CAEF-56AE-30F5-8FD62BA35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327287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Generate a Power BI report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that shows the number of successful grant applications, total funding received, and trends over time.</a:t>
            </a: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1" name="Rectangle: Rounded Corners 13">
            <a:extLst>
              <a:ext uri="{FF2B5EF4-FFF2-40B4-BE49-F238E27FC236}">
                <a16:creationId xmlns:a16="http://schemas.microsoft.com/office/drawing/2014/main" id="{330DF8E8-A607-34E0-3296-6A12C84AB192}"/>
              </a:ext>
            </a:extLst>
          </p:cNvPr>
          <p:cNvSpPr/>
          <p:nvPr/>
        </p:nvSpPr>
        <p:spPr bwMode="auto">
          <a:xfrm>
            <a:off x="4023022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2. Generate tracking reports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CD491DC-F0A6-6C56-D16D-7728782F237F}"/>
              </a:ext>
            </a:extLst>
          </p:cNvPr>
          <p:cNvSpPr txBox="1"/>
          <p:nvPr/>
        </p:nvSpPr>
        <p:spPr>
          <a:xfrm>
            <a:off x="4023021" y="2129651"/>
            <a:ext cx="2878944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 BI to create reports that visualize the number of successful grant applications, funding amounts, and other key metrics.</a:t>
            </a:r>
          </a:p>
        </p:txBody>
      </p:sp>
      <p:sp>
        <p:nvSpPr>
          <p:cNvPr id="83" name="Rectangle: Rounded Corners 15">
            <a:extLst>
              <a:ext uri="{FF2B5EF4-FFF2-40B4-BE49-F238E27FC236}">
                <a16:creationId xmlns:a16="http://schemas.microsoft.com/office/drawing/2014/main" id="{870FD360-6D5F-0728-626D-87A1E132C93D}"/>
              </a:ext>
            </a:extLst>
          </p:cNvPr>
          <p:cNvSpPr/>
          <p:nvPr/>
        </p:nvSpPr>
        <p:spPr bwMode="auto">
          <a:xfrm>
            <a:off x="7476327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3. Standardize reporting templates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D363DD76-ED8D-2201-BB17-9CC808A6A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98490" y="3148326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Generate a standardized reporting template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 for grantees to provide updates on grant usage. Include sections for grantee information, financials, project progress, outcomes, challenges, future plans, and supporting documentation.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D65F288-0EE2-0B0C-D00F-B0543CBEC10D}"/>
              </a:ext>
            </a:extLst>
          </p:cNvPr>
          <p:cNvSpPr txBox="1"/>
          <p:nvPr/>
        </p:nvSpPr>
        <p:spPr>
          <a:xfrm>
            <a:off x="7476327" y="2129651"/>
            <a:ext cx="2705513" cy="597471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Use Copilot in Word to create a standardized template for grantees to supply information such as project progress, milestones achieved, and financial reports. </a:t>
            </a:r>
          </a:p>
        </p:txBody>
      </p:sp>
      <p:sp>
        <p:nvSpPr>
          <p:cNvPr id="86" name="Rectangle: Rounded Corners 6">
            <a:extLst>
              <a:ext uri="{FF2B5EF4-FFF2-40B4-BE49-F238E27FC236}">
                <a16:creationId xmlns:a16="http://schemas.microsoft.com/office/drawing/2014/main" id="{6F44ACB5-C4C1-EF5F-26D7-541DEE2D2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5592621"/>
            <a:ext cx="2705513" cy="582726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chart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 showing how grant funds have been utilized given the data in /[utilized grant </a:t>
            </a:r>
            <a:r>
              <a:rPr lang="en-US" sz="900" kern="0" dirty="0" err="1">
                <a:solidFill>
                  <a:srgbClr val="1A1A1A"/>
                </a:solidFill>
                <a:latin typeface="Segoe UI"/>
              </a:rPr>
              <a:t>funds.xlx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]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7" name="Rectangle: Rounded Corners 19">
            <a:extLst>
              <a:ext uri="{FF2B5EF4-FFF2-40B4-BE49-F238E27FC236}">
                <a16:creationId xmlns:a16="http://schemas.microsoft.com/office/drawing/2014/main" id="{CC719305-4C7D-E59C-8E93-26132F3A92D4}"/>
              </a:ext>
            </a:extLst>
          </p:cNvPr>
          <p:cNvSpPr/>
          <p:nvPr/>
        </p:nvSpPr>
        <p:spPr bwMode="auto">
          <a:xfrm>
            <a:off x="4023022" y="414671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5. Analyze performance metrics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2A08A05-1288-6C89-9E8D-DD332607359C}"/>
              </a:ext>
            </a:extLst>
          </p:cNvPr>
          <p:cNvSpPr txBox="1"/>
          <p:nvPr/>
        </p:nvSpPr>
        <p:spPr>
          <a:xfrm>
            <a:off x="3911198" y="4596587"/>
            <a:ext cx="2990767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Excel to help optimize reports for analyzing performance metrics, such as funds utilized, project outcomes, and impact.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97918CF-B6F6-FC70-7D9D-85D2B09F792A}"/>
              </a:ext>
            </a:extLst>
          </p:cNvPr>
          <p:cNvGrpSpPr/>
          <p:nvPr/>
        </p:nvGrpSpPr>
        <p:grpSpPr>
          <a:xfrm>
            <a:off x="7754349" y="2803429"/>
            <a:ext cx="2351135" cy="360000"/>
            <a:chOff x="588263" y="2657420"/>
            <a:chExt cx="2351135" cy="3600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1BE99E01-5FE1-BC16-5DE8-99E896B39F8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FEA078F-014F-158E-3DD2-870A05738A2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06CDF61-6D0C-DE10-398D-4E6269EB5AFE}"/>
              </a:ext>
            </a:extLst>
          </p:cNvPr>
          <p:cNvGrpSpPr/>
          <p:nvPr/>
        </p:nvGrpSpPr>
        <p:grpSpPr>
          <a:xfrm>
            <a:off x="854014" y="2828823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2F9B4CA1-7B32-55C2-3869-7C4E0D13055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3A2896C-96E9-09B5-7E4B-A1CD879687A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333DC4-9A5E-B223-3851-4F33F292FE7B}"/>
              </a:ext>
            </a:extLst>
          </p:cNvPr>
          <p:cNvGrpSpPr/>
          <p:nvPr/>
        </p:nvGrpSpPr>
        <p:grpSpPr>
          <a:xfrm>
            <a:off x="4509827" y="5156203"/>
            <a:ext cx="2324175" cy="360000"/>
            <a:chOff x="883168" y="2751202"/>
            <a:chExt cx="2324175" cy="3600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C9A7701-8308-D25E-2D10-F7D24138493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2" name="Picture 31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E569B49D-4E92-AB35-5C34-568087AF12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C3894A4-264E-15B7-8BDD-A8B3B0B500CD}"/>
              </a:ext>
            </a:extLst>
          </p:cNvPr>
          <p:cNvGrpSpPr/>
          <p:nvPr/>
        </p:nvGrpSpPr>
        <p:grpSpPr>
          <a:xfrm>
            <a:off x="4482867" y="2826989"/>
            <a:ext cx="2351135" cy="360000"/>
            <a:chOff x="588263" y="4576748"/>
            <a:chExt cx="2351135" cy="360000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9FA3730B-21A1-C607-FB08-0C71EC31C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4576748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B3BBAFF-6C9F-9F64-57FF-6278CE17F41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467211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 BI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65E41B7-6583-0B7D-92E4-1C8B9CEBBA85}"/>
              </a:ext>
            </a:extLst>
          </p:cNvPr>
          <p:cNvGrpSpPr/>
          <p:nvPr/>
        </p:nvGrpSpPr>
        <p:grpSpPr>
          <a:xfrm>
            <a:off x="7807967" y="5156203"/>
            <a:ext cx="2336971" cy="360000"/>
            <a:chOff x="588263" y="3617084"/>
            <a:chExt cx="2336971" cy="36000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B9D2E97-C341-6241-6AEC-F2758FC45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16FD37C-9D8A-231A-C608-74A1128939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33050" y="371159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 dirty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7136B6-8C43-79A7-F1B4-DED6055BD703}"/>
              </a:ext>
            </a:extLst>
          </p:cNvPr>
          <p:cNvGrpSpPr/>
          <p:nvPr/>
        </p:nvGrpSpPr>
        <p:grpSpPr>
          <a:xfrm>
            <a:off x="854014" y="5164631"/>
            <a:ext cx="2351135" cy="360000"/>
            <a:chOff x="588263" y="2177588"/>
            <a:chExt cx="2351135" cy="360000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C9AA07DF-8B6E-76CB-F130-D80A7FD7C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3F1B46-C2C8-9ECC-D2AD-005AE1296E1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5" name="Picture 14" descr="A person looking at a book&#10;&#10;AI-generated content may be incorrect.">
            <a:extLst>
              <a:ext uri="{FF2B5EF4-FFF2-40B4-BE49-F238E27FC236}">
                <a16:creationId xmlns:a16="http://schemas.microsoft.com/office/drawing/2014/main" id="{D89A3D33-3B5A-74DF-4920-61244CF9010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130439" y="4056559"/>
            <a:ext cx="2072820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614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4420</TotalTime>
  <Words>357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Nonprofit | Grant tracking and reporting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2025-03-10T19:30:34Z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