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5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E749C-53C0-0C83-1186-3799DDD39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37BD0-D617-83A6-7FF2-771EB2FC6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FA590-E39B-C98B-C11B-7B75CC69B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8354C-6EA3-7BC2-E7FA-F57935398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7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7618-D6A7-8CA6-79DD-576B8A445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4">
            <a:extLst>
              <a:ext uri="{FF2B5EF4-FFF2-40B4-BE49-F238E27FC236}">
                <a16:creationId xmlns:a16="http://schemas.microsoft.com/office/drawing/2014/main" id="{EF982ADE-40DD-32AA-FAC1-B89E61A4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317765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Nonprofit | </a:t>
            </a:r>
            <a:r>
              <a:rPr lang="en-US" noProof="0" dirty="0"/>
              <a:t>Grant management</a:t>
            </a:r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D256489B-A123-D3C9-6416-6FF93F747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  <a:endParaRPr lang="en-US" sz="900" i="1" noProof="0"/>
          </a:p>
        </p:txBody>
      </p:sp>
      <p:sp>
        <p:nvSpPr>
          <p:cNvPr id="45" name="Text Placeholder 86">
            <a:extLst>
              <a:ext uri="{FF2B5EF4-FFF2-40B4-BE49-F238E27FC236}">
                <a16:creationId xmlns:a16="http://schemas.microsoft.com/office/drawing/2014/main" id="{EAF6964F-87C8-69D6-F68D-B31B550C9AD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7A114BFB-CF5C-2966-FEF2-67E657D341F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2D546294-3348-F1D1-6CE4-56CBD20FF47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9D840884-43C7-B196-6EBD-FD43B571FC0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76E497F7-D894-EA9D-CD8C-0019804F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C0D08B5F-5B18-5C7D-25F6-E7621AF25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4641321A-6548-D567-C90F-AAD4BD19D0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778" y="4384332"/>
            <a:ext cx="2506795" cy="24901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DF1AAC8-BDEA-2187-FACF-E3B36408C7E7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DE80349F-AFAA-239C-C7D4-722FD192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E64088C-E08F-A26B-9223-17DFF14BF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3A7487-9649-4183-467C-BD2B79176861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2090A6-5F27-7CCD-4BA8-3DE1B63FA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2470735-8DAB-D7AD-8B92-6EE84AFA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8F16756-45BC-EC31-7936-532D12E8CC24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847AC9E6-28A1-F710-32E9-AC62953AC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Fundraising efficiency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16B91EE-CF48-E2BD-FA87-B43B51B0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851BED3-749C-7914-0A87-10ED891FE2AF}"/>
              </a:ext>
            </a:extLst>
          </p:cNvPr>
          <p:cNvSpPr>
            <a:spLocks/>
          </p:cNvSpPr>
          <p:nvPr/>
        </p:nvSpPr>
        <p:spPr bwMode="auto">
          <a:xfrm>
            <a:off x="939821" y="2686614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b="1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942493C-67D6-00AA-A0E8-3387A2E40ABD}"/>
              </a:ext>
            </a:extLst>
          </p:cNvPr>
          <p:cNvSpPr>
            <a:spLocks/>
          </p:cNvSpPr>
          <p:nvPr/>
        </p:nvSpPr>
        <p:spPr bwMode="auto">
          <a:xfrm>
            <a:off x="4584389" y="2686614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b="1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BC3092-5F00-709A-4D90-148CED61A7DE}"/>
              </a:ext>
            </a:extLst>
          </p:cNvPr>
          <p:cNvSpPr>
            <a:spLocks/>
          </p:cNvSpPr>
          <p:nvPr/>
        </p:nvSpPr>
        <p:spPr bwMode="auto">
          <a:xfrm>
            <a:off x="8002923" y="2686614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b="1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FE6962D-42FC-B9C2-3BF1-605F38BF8208}"/>
              </a:ext>
            </a:extLst>
          </p:cNvPr>
          <p:cNvSpPr>
            <a:spLocks/>
          </p:cNvSpPr>
          <p:nvPr/>
        </p:nvSpPr>
        <p:spPr bwMode="auto">
          <a:xfrm>
            <a:off x="944435" y="500902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b="1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E1C94FA-A5A1-1E98-144A-399B84DFBB64}"/>
              </a:ext>
            </a:extLst>
          </p:cNvPr>
          <p:cNvSpPr>
            <a:spLocks/>
          </p:cNvSpPr>
          <p:nvPr/>
        </p:nvSpPr>
        <p:spPr bwMode="auto">
          <a:xfrm>
            <a:off x="4584389" y="500902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b="1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9D2AFD-7AE4-4889-2D49-F8F4FCC82D74}"/>
              </a:ext>
            </a:extLst>
          </p:cNvPr>
          <p:cNvSpPr>
            <a:spLocks/>
          </p:cNvSpPr>
          <p:nvPr/>
        </p:nvSpPr>
        <p:spPr bwMode="auto">
          <a:xfrm>
            <a:off x="7807967" y="500902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b="1" kern="0" noProof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0" name="Rectangle: Rounded Corners 6">
            <a:extLst>
              <a:ext uri="{FF2B5EF4-FFF2-40B4-BE49-F238E27FC236}">
                <a16:creationId xmlns:a16="http://schemas.microsoft.com/office/drawing/2014/main" id="{041FAD74-C8BB-D305-9179-B79960C5B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550204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kern="0" noProof="0" dirty="0">
                <a:solidFill>
                  <a:srgbClr val="1A1A1A"/>
                </a:solidFill>
                <a:latin typeface="Segoe UI"/>
              </a:rPr>
              <a:t>Create an Excel macro </a:t>
            </a: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to copy data from CSV files in [location] into [Excel file] based on the column names. Then highlight any anomalies or outliers in the data. </a:t>
            </a:r>
          </a:p>
        </p:txBody>
      </p:sp>
      <p:sp>
        <p:nvSpPr>
          <p:cNvPr id="71" name="Rectangle: Rounded Corners 4">
            <a:extLst>
              <a:ext uri="{FF2B5EF4-FFF2-40B4-BE49-F238E27FC236}">
                <a16:creationId xmlns:a16="http://schemas.microsoft.com/office/drawing/2014/main" id="{38F4E3F7-BE42-BE64-8761-FCCFF90FCE56}"/>
              </a:ext>
            </a:extLst>
          </p:cNvPr>
          <p:cNvSpPr/>
          <p:nvPr/>
        </p:nvSpPr>
        <p:spPr bwMode="auto">
          <a:xfrm>
            <a:off x="554602" y="4048426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6. Automate data entry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0E2EA4-4F3D-9011-D0A1-67B47903523C}"/>
              </a:ext>
            </a:extLst>
          </p:cNvPr>
          <p:cNvSpPr txBox="1"/>
          <p:nvPr/>
        </p:nvSpPr>
        <p:spPr>
          <a:xfrm>
            <a:off x="554602" y="4500890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Ask Copilot to write a macro that auto-populates Excel with grant data from CSV files.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859F9E49-B6F0-EC90-C6A5-03DF9A71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76327" y="5500258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kern="0" noProof="0" dirty="0">
                <a:solidFill>
                  <a:srgbClr val="1A1A1A"/>
                </a:solidFill>
                <a:latin typeface="Segoe UI"/>
              </a:rPr>
              <a:t>Generate a standardized reporting template</a:t>
            </a: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 for grantees to provide updates on grant usage. Include sections for grantee information, financials, project progress, outcomes, challenges, future plans, and supporting documentation.</a:t>
            </a:r>
          </a:p>
        </p:txBody>
      </p:sp>
      <p:sp>
        <p:nvSpPr>
          <p:cNvPr id="74" name="Rectangle: Rounded Corners 7">
            <a:extLst>
              <a:ext uri="{FF2B5EF4-FFF2-40B4-BE49-F238E27FC236}">
                <a16:creationId xmlns:a16="http://schemas.microsoft.com/office/drawing/2014/main" id="{3A03A01D-0C15-4D98-2E3E-0EC508A61ACF}"/>
              </a:ext>
            </a:extLst>
          </p:cNvPr>
          <p:cNvSpPr/>
          <p:nvPr/>
        </p:nvSpPr>
        <p:spPr bwMode="auto">
          <a:xfrm>
            <a:off x="7476327" y="405058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Track grant milestones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1E57FB9-3083-1DCC-C909-0EF6F6FC0AB2}"/>
              </a:ext>
            </a:extLst>
          </p:cNvPr>
          <p:cNvSpPr txBox="1"/>
          <p:nvPr/>
        </p:nvSpPr>
        <p:spPr>
          <a:xfrm>
            <a:off x="7476327" y="4500890"/>
            <a:ext cx="2860896" cy="5539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Use Copilot in Word to create a standardized template for grantees to supply information such as project progress, milestones achieved, and financial reports. 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76" name="Rectangle: Rounded Corners 6">
            <a:extLst>
              <a:ext uri="{FF2B5EF4-FFF2-40B4-BE49-F238E27FC236}">
                <a16:creationId xmlns:a16="http://schemas.microsoft.com/office/drawing/2014/main" id="{9DCDC886-D272-609C-29D7-60BC9CECF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3167836"/>
            <a:ext cx="2705513" cy="581663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kern="0" noProof="0" dirty="0">
                <a:solidFill>
                  <a:srgbClr val="1A1A1A"/>
                </a:solidFill>
                <a:latin typeface="Segoe UI"/>
              </a:rPr>
              <a:t>Find and summarize recent reports</a:t>
            </a: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 on funding trends and donor preferences [in your area] and summarize findings.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B50E5F-735C-8663-7D00-DB087C53B1B9}"/>
              </a:ext>
            </a:extLst>
          </p:cNvPr>
          <p:cNvSpPr txBox="1"/>
          <p:nvPr/>
        </p:nvSpPr>
        <p:spPr>
          <a:xfrm>
            <a:off x="554601" y="2033954"/>
            <a:ext cx="3046196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 noProof="0" dirty="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Search for relevant data sources such as industry reports, government statistics, and market analysis articles.</a:t>
            </a:r>
          </a:p>
        </p:txBody>
      </p:sp>
      <p:sp>
        <p:nvSpPr>
          <p:cNvPr id="78" name="Rectangle: Rounded Corners 11">
            <a:extLst>
              <a:ext uri="{FF2B5EF4-FFF2-40B4-BE49-F238E27FC236}">
                <a16:creationId xmlns:a16="http://schemas.microsoft.com/office/drawing/2014/main" id="{3F383746-2013-E107-19EA-6DB441C41F53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Conduct market research</a:t>
            </a:r>
          </a:p>
        </p:txBody>
      </p:sp>
      <p:sp>
        <p:nvSpPr>
          <p:cNvPr id="80" name="Rectangle: Rounded Corners 6">
            <a:extLst>
              <a:ext uri="{FF2B5EF4-FFF2-40B4-BE49-F238E27FC236}">
                <a16:creationId xmlns:a16="http://schemas.microsoft.com/office/drawing/2014/main" id="{E679AE92-CAEF-56AE-30F5-8FD62BA35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kern="0" dirty="0">
                <a:solidFill>
                  <a:srgbClr val="1A1A1A"/>
                </a:solidFill>
                <a:latin typeface="Segoe UI"/>
              </a:rPr>
              <a:t>Create a PivotTable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 summarize donor preferences by cause and average donation amount. </a:t>
            </a: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1" name="Rectangle: Rounded Corners 13">
            <a:extLst>
              <a:ext uri="{FF2B5EF4-FFF2-40B4-BE49-F238E27FC236}">
                <a16:creationId xmlns:a16="http://schemas.microsoft.com/office/drawing/2014/main" id="{330DF8E8-A607-34E0-3296-6A12C84AB192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Analyze data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CD491DC-F0A6-6C56-D16D-7728782F237F}"/>
              </a:ext>
            </a:extLst>
          </p:cNvPr>
          <p:cNvSpPr txBox="1"/>
          <p:nvPr/>
        </p:nvSpPr>
        <p:spPr>
          <a:xfrm>
            <a:off x="4023021" y="2033954"/>
            <a:ext cx="2878944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in Excel to analyze donor preferences and generate insights. </a:t>
            </a:r>
          </a:p>
        </p:txBody>
      </p:sp>
      <p:sp>
        <p:nvSpPr>
          <p:cNvPr id="83" name="Rectangle: Rounded Corners 15">
            <a:extLst>
              <a:ext uri="{FF2B5EF4-FFF2-40B4-BE49-F238E27FC236}">
                <a16:creationId xmlns:a16="http://schemas.microsoft.com/office/drawing/2014/main" id="{870FD360-6D5F-0728-626D-87A1E132C93D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Draft proposal</a:t>
            </a: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D363DD76-ED8D-2201-BB17-9CC808A6A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98490" y="3052629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GB" sz="900" b="1" kern="0" dirty="0">
                <a:solidFill>
                  <a:srgbClr val="1A1A1A"/>
                </a:solidFill>
                <a:latin typeface="Segoe UI"/>
              </a:rPr>
              <a:t>Create a three-page grant proposal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for [your nonprofit’s project], including an executive summary, needs statement that references insights from /[PowerPoint presentation], project description, budget, and organization information.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D65F288-0EE2-0B0C-D00F-B0543CBEC10D}"/>
              </a:ext>
            </a:extLst>
          </p:cNvPr>
          <p:cNvSpPr txBox="1"/>
          <p:nvPr/>
        </p:nvSpPr>
        <p:spPr>
          <a:xfrm>
            <a:off x="7476327" y="2033954"/>
            <a:ext cx="2705513" cy="450185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Prompt Copilot in Word to create a grant proposal, incorporating key insights and data visualizations. </a:t>
            </a:r>
          </a:p>
        </p:txBody>
      </p:sp>
      <p:sp>
        <p:nvSpPr>
          <p:cNvPr id="86" name="Rectangle: Rounded Corners 6">
            <a:extLst>
              <a:ext uri="{FF2B5EF4-FFF2-40B4-BE49-F238E27FC236}">
                <a16:creationId xmlns:a16="http://schemas.microsoft.com/office/drawing/2014/main" id="{6F44ACB5-C4C1-EF5F-26D7-541DEE2D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5496924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kern="0" dirty="0">
                <a:solidFill>
                  <a:srgbClr val="1A1A1A"/>
                </a:solidFill>
                <a:latin typeface="Segoe UI"/>
              </a:rPr>
              <a:t>Generate a Power BI report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that shows the number of successful grant applications, total funding received, and trends over time.</a:t>
            </a:r>
          </a:p>
        </p:txBody>
      </p:sp>
      <p:sp>
        <p:nvSpPr>
          <p:cNvPr id="87" name="Rectangle: Rounded Corners 19">
            <a:extLst>
              <a:ext uri="{FF2B5EF4-FFF2-40B4-BE49-F238E27FC236}">
                <a16:creationId xmlns:a16="http://schemas.microsoft.com/office/drawing/2014/main" id="{CC719305-4C7D-E59C-8E93-26132F3A92D4}"/>
              </a:ext>
            </a:extLst>
          </p:cNvPr>
          <p:cNvSpPr/>
          <p:nvPr/>
        </p:nvSpPr>
        <p:spPr bwMode="auto">
          <a:xfrm>
            <a:off x="4023022" y="405101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 Generate tracking reports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A08A05-1288-6C89-9E8D-DD332607359C}"/>
              </a:ext>
            </a:extLst>
          </p:cNvPr>
          <p:cNvSpPr txBox="1"/>
          <p:nvPr/>
        </p:nvSpPr>
        <p:spPr>
          <a:xfrm>
            <a:off x="3911198" y="4500890"/>
            <a:ext cx="2990767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 BI to create reports that visualize the number of successful grant applications, funding amounts, and other key metrics.</a:t>
            </a: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511F7354-A51E-C299-EADA-348D58A8C258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8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8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107CE5-AFDD-DEDF-60C0-A0B898851759}"/>
              </a:ext>
            </a:extLst>
          </p:cNvPr>
          <p:cNvGrpSpPr/>
          <p:nvPr/>
        </p:nvGrpSpPr>
        <p:grpSpPr>
          <a:xfrm>
            <a:off x="854014" y="5060506"/>
            <a:ext cx="2351135" cy="360000"/>
            <a:chOff x="588263" y="1217924"/>
            <a:chExt cx="2351135" cy="360000"/>
          </a:xfrm>
        </p:grpSpPr>
        <p:pic>
          <p:nvPicPr>
            <p:cNvPr id="14" name="Picture 13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0C8F34BC-9001-8913-C6FD-4FBFAA4269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B6891E-AA4B-68E1-28FC-5AF762995C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1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918CF-B6F6-FC70-7D9D-85D2B09F792A}"/>
              </a:ext>
            </a:extLst>
          </p:cNvPr>
          <p:cNvGrpSpPr/>
          <p:nvPr/>
        </p:nvGrpSpPr>
        <p:grpSpPr>
          <a:xfrm>
            <a:off x="7754349" y="2707732"/>
            <a:ext cx="2351135" cy="360000"/>
            <a:chOff x="588263" y="2657420"/>
            <a:chExt cx="2351135" cy="360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BE99E01-5FE1-BC16-5DE8-99E896B3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EA078F-014F-158E-3DD2-870A05738A2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CDF61-6D0C-DE10-398D-4E6269EB5AFE}"/>
              </a:ext>
            </a:extLst>
          </p:cNvPr>
          <p:cNvGrpSpPr/>
          <p:nvPr/>
        </p:nvGrpSpPr>
        <p:grpSpPr>
          <a:xfrm>
            <a:off x="854014" y="2733126"/>
            <a:ext cx="2351135" cy="360000"/>
            <a:chOff x="588263" y="1217924"/>
            <a:chExt cx="2351135" cy="360000"/>
          </a:xfrm>
        </p:grpSpPr>
        <p:pic>
          <p:nvPicPr>
            <p:cNvPr id="29" name="Picture 28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2F9B4CA1-7B32-55C2-3869-7C4E0D1305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A2896C-96E9-09B5-7E4B-A1CD879687A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1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333DC4-9A5E-B223-3851-4F33F292FE7B}"/>
              </a:ext>
            </a:extLst>
          </p:cNvPr>
          <p:cNvGrpSpPr/>
          <p:nvPr/>
        </p:nvGrpSpPr>
        <p:grpSpPr>
          <a:xfrm>
            <a:off x="4467185" y="2730641"/>
            <a:ext cx="2324175" cy="360000"/>
            <a:chOff x="883168" y="2751202"/>
            <a:chExt cx="2324175" cy="3600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9A7701-8308-D25E-2D10-F7D24138493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32" name="Picture 31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E569B49D-4E92-AB35-5C34-568087AF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1368D4-DC87-D953-DED2-72196362B126}"/>
              </a:ext>
            </a:extLst>
          </p:cNvPr>
          <p:cNvGrpSpPr/>
          <p:nvPr/>
        </p:nvGrpSpPr>
        <p:grpSpPr>
          <a:xfrm>
            <a:off x="7731207" y="5111244"/>
            <a:ext cx="2351135" cy="360000"/>
            <a:chOff x="588263" y="2657420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2C39D60-520D-F36B-772D-521213921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12BC8C-8185-7C4F-58A7-10C10F98C82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3894A4-264E-15B7-8BDD-A8B3B0B500CD}"/>
              </a:ext>
            </a:extLst>
          </p:cNvPr>
          <p:cNvGrpSpPr/>
          <p:nvPr/>
        </p:nvGrpSpPr>
        <p:grpSpPr>
          <a:xfrm>
            <a:off x="4323257" y="5059896"/>
            <a:ext cx="2351135" cy="360000"/>
            <a:chOff x="588263" y="4576748"/>
            <a:chExt cx="2351135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FA3730B-21A1-C607-FB08-0C71EC31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4576748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3BBAFF-6C9F-9F64-57FF-6278CE17F41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67211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 BI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8614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9b331a-5640-4f50-a010-6cc4266aa39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Nonprofit | Grant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2025-01-15T00:18:19Z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