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164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nprofit" id="{715CF7B5-4E20-443F-8E77-3184C845A9C6}">
          <p14:sldIdLst>
            <p14:sldId id="164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1547A404-4EFE-1C94-147C-06ABAFF81F9F}" name="Demos, Harmonie" initials="HD" userId="S::Harmonie.Demos@bcforward.com::100f5e4b-6791-4567-8789-b824d8b48bb7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  <p188:author id="{59307B66-3453-40D6-1930-E5C40BB631DB}" name="Ha Cole" initials="HC" userId="S::hacole@microsoft.com::33907b92-9043-4b10-9c90-4469ce511cd9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  <p188:author id="{14321BB2-54C5-A1F7-9F60-91A03AE0E452}" name="Brooke Morris" initials="BM" userId="S::bmorris@troy-consulting.com::81f728db-748d-40e8-9850-db0349fb6ff7" providerId="AD"/>
  <p188:author id="{0C03CFE1-848B-2B4C-EC4C-A30628562AA5}" name="Brooke Morris" initials="BM" userId="S::bmorris_troy-consulting.com#ext#@microsoft.onmicrosoft.com::b21b0ec1-26f4-44df-887e-730011119c3b" providerId="AD"/>
  <p188:author id="{518AF3E8-F593-5ED9-FE10-3F9718176F6D}" name="CHRISTINA MACCHIAROLA" initials="CM" userId="S::cmacchiarola@microsoft.com::d64b963e-ef67-418a-9c48-6f30a932d3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B"/>
    <a:srgbClr val="B1B3B3"/>
    <a:srgbClr val="FFFFFF"/>
    <a:srgbClr val="DDEEF8"/>
    <a:srgbClr val="B63EC5"/>
    <a:srgbClr val="0078D4"/>
    <a:srgbClr val="49C5B1"/>
    <a:srgbClr val="F5EBE9"/>
    <a:srgbClr val="593794"/>
    <a:srgbClr val="E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896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5665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8" r:id="rId7"/>
    <p:sldLayoutId id="2147483911" r:id="rId8"/>
    <p:sldLayoutId id="21474838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adoption.microsoft.com/en-us/scenario-library/finance/invoice-exception-agent/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s://adoption.microsoft.com/en-us/scenario-library/finance/spend-anomaly-identification-agen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70746-A9A6-78E4-103C-9A0388B1F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7B150DF3-81C1-B3C9-F5D1-AA587A5F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293574"/>
            <a:ext cx="4144817" cy="553998"/>
          </a:xfrm>
        </p:spPr>
        <p:txBody>
          <a:bodyPr/>
          <a:lstStyle/>
          <a:p>
            <a:r>
              <a:rPr lang="en-US"/>
              <a:t>Give teams quick access to </a:t>
            </a:r>
            <a:br>
              <a:rPr lang="en-US"/>
            </a:br>
            <a:r>
              <a:rPr lang="en-US"/>
              <a:t>insights and financial information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7258AB1-3C62-1566-80CC-34E453A416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/>
          <a:lstStyle/>
          <a:p>
            <a:r>
              <a:rPr lang="en-US"/>
              <a:t>Nonprofit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9A180BF-D052-5A06-0751-E66317C2A3F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/>
              <a:t>Microsoft 365 Copilot and Copilot Studio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522FA04-F78F-9DA2-2028-8C6CF830854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D7EBF04-9AC7-0B30-73C8-7F141708B92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By automating routine financial tasks, nonprofit teams can save time, reduce errors, and get a clearer picture of how their funds are being used. Proactive anomaly and exception detection ensures nonprofits can resources on mission-driven work while maintaining compliance and donor trust. </a:t>
            </a:r>
          </a:p>
          <a:p>
            <a:endParaRPr lang="en-US"/>
          </a:p>
          <a:p>
            <a:r>
              <a:rPr lang="en-US">
                <a:hlinkClick r:id="rId2"/>
              </a:rPr>
              <a:t>Spend anomaly identification agent</a:t>
            </a:r>
            <a:r>
              <a:rPr lang="en-US"/>
              <a:t>;</a:t>
            </a:r>
          </a:p>
          <a:p>
            <a:r>
              <a:rPr lang="en-US">
                <a:hlinkClick r:id="rId3"/>
              </a:rPr>
              <a:t>Invoice exception agent</a:t>
            </a:r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F7C481A-4D7E-F779-92B1-93DF08B7CFD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/>
              <a:t>Upload and query regional budget data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5313947-72FE-9505-E637-83590CABD0E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617240" cy="626701"/>
          </a:xfrm>
        </p:spPr>
        <p:txBody>
          <a:bodyPr/>
          <a:lstStyle/>
          <a:p>
            <a:r>
              <a:rPr lang="en-US"/>
              <a:t>A new finance employee shares links to recent fundraising invoices directly into Copilot. They can then use natural language to ask questions like </a:t>
            </a:r>
            <a:r>
              <a:rPr lang="en-US" i="1"/>
              <a:t>“Show me patterns in recent invoice approvals.”</a:t>
            </a:r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D994CAB-470C-4AEC-EF69-E85A63190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/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Save hours on manual data entry </a:t>
            </a:r>
            <a:r>
              <a:rPr lang="en-US"/>
              <a:t>and review and provide immediate, actionable insights into spending and approvals.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119057D-A899-ACC0-2F96-E05205EEE11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/>
              <a:t>Proactive anomaly detection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9F7D1F0-1C86-64DA-C2ED-8DAAE2FC847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1" y="1438715"/>
            <a:ext cx="2617243" cy="626701"/>
          </a:xfrm>
        </p:spPr>
        <p:txBody>
          <a:bodyPr/>
          <a:lstStyle/>
          <a:p>
            <a:r>
              <a:rPr lang="en-US"/>
              <a:t>An agent scans budget and expense data for unusual spending patterns. The agent flags anomalies and alerts the finance team, helping preparing overspending and ensuring compliance.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1A4A54B-F361-BDE4-562B-DA8A4AFDBA7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Benefit: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Reduces errors,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prevents overspending, and ensures financial records are always up to date. 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3B70A51-9F2F-5C6F-8A86-BEF701681B6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4" y="1112478"/>
            <a:ext cx="2930137" cy="153888"/>
          </a:xfrm>
        </p:spPr>
        <p:txBody>
          <a:bodyPr/>
          <a:lstStyle/>
          <a:p>
            <a:r>
              <a:rPr lang="en-US"/>
              <a:t>Streamline invoice reconciliation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9049185-C46A-B77E-208F-0323E28D356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/>
              <a:t>The employee can also request an agent’s help to monitor invoices—automatically detecting and resolving invoice exceptions using AI-driven validation, matching, and correction.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EBBF709-4B54-36BE-39CB-E32B1519A383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rgbClr val="000000"/>
                </a:solidFill>
              </a:rPr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Reduce manual effort, </a:t>
            </a:r>
            <a:r>
              <a:rPr lang="en-US">
                <a:solidFill>
                  <a:srgbClr val="000000"/>
                </a:solidFill>
              </a:rPr>
              <a:t>improve accuracy, and empower staff to focus on mission-driven work while maintaining transparency and donor trust. 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D6F770-C0B1-CAE5-1ABB-AE304EA112F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/>
              <a:t>Uncover strategic insights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4A986B4-DECE-8973-BAF6-537645FA9B4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/>
              <a:t>Now, the employee asks the agent for a summary of fundraising spend versus budget for the quarter. </a:t>
            </a:r>
            <a:endParaRPr lang="en-US" strike="sngStrik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F59E056-6D7A-BE64-8A2D-D28A908B4451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Supports better planning </a:t>
            </a:r>
            <a:r>
              <a:rPr lang="en-US">
                <a:solidFill>
                  <a:srgbClr val="000000"/>
                </a:solidFill>
              </a:rPr>
              <a:t>and decision-making with real-time analytics, helping the organization allocate resources more effectively.</a:t>
            </a:r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B2361F0-DF57-BA34-F0C3-50FA441886F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/>
              <a:t>Present crucial data to aid decision making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9AD57C7-8C6F-2042-3AD4-206DEB27993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US">
                <a:cs typeface="Segoe UI"/>
              </a:rPr>
              <a:t>The finance employee can now get help from Office Agent to build a presentation that recommends future resource allocation, based on the agent’s work to identify key expenses and budget variances.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412B2B-D38C-19F4-8995-EF1DBB9E757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Benefit: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Help leaders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rPr>
              <a:t>make informed, data-driven decisions about resource allocation, improving planning and maximizing operational impact.</a:t>
            </a:r>
          </a:p>
          <a:p>
            <a:endParaRPr lang="en-US"/>
          </a:p>
        </p:txBody>
      </p:sp>
      <p:sp>
        <p:nvSpPr>
          <p:cNvPr id="49" name="Text Placeholder 64">
            <a:extLst>
              <a:ext uri="{FF2B5EF4-FFF2-40B4-BE49-F238E27FC236}">
                <a16:creationId xmlns:a16="http://schemas.microsoft.com/office/drawing/2014/main" id="{E4701A24-F991-AFD3-E88C-8670D066679E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Value benefit</a:t>
            </a:r>
          </a:p>
        </p:txBody>
      </p:sp>
      <p:sp>
        <p:nvSpPr>
          <p:cNvPr id="50" name="Text Placeholder 65">
            <a:extLst>
              <a:ext uri="{FF2B5EF4-FFF2-40B4-BE49-F238E27FC236}">
                <a16:creationId xmlns:a16="http://schemas.microsoft.com/office/drawing/2014/main" id="{6F20119F-17EE-FD46-ED32-5303A6BB2A0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926301-8A8B-3207-EE1A-9AD9A13C07A9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4224856"/>
            <a:chExt cx="1771605" cy="219456"/>
          </a:xfrm>
        </p:grpSpPr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912C1366-62B4-1E68-6B05-E95085A9E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742">
                <a:defRPr/>
              </a:pPr>
              <a:r>
                <a:rPr lang="en-US" sz="900">
                  <a:solidFill>
                    <a:srgbClr val="C03BC4"/>
                  </a:solidFill>
                  <a:latin typeface="Segoe UI Semibold"/>
                  <a:cs typeface="Segoe UI Semibold" panose="020B0702040204020203" pitchFamily="34" charset="0"/>
                </a:rPr>
                <a:t>Increase budget visibility 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C2D1FEA7-9976-2A91-55FD-5BDB4240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2BD583-B7D5-E632-0AE9-7C3EAFF21EB5}"/>
              </a:ext>
            </a:extLst>
          </p:cNvPr>
          <p:cNvGrpSpPr/>
          <p:nvPr/>
        </p:nvGrpSpPr>
        <p:grpSpPr>
          <a:xfrm>
            <a:off x="320721" y="5309272"/>
            <a:ext cx="1771605" cy="216000"/>
            <a:chOff x="320721" y="4517211"/>
            <a:chExt cx="1771605" cy="216000"/>
          </a:xfrm>
        </p:grpSpPr>
        <p:sp>
          <p:nvSpPr>
            <p:cNvPr id="55" name="Rectangle: Rounded Corners 6">
              <a:extLst>
                <a:ext uri="{FF2B5EF4-FFF2-40B4-BE49-F238E27FC236}">
                  <a16:creationId xmlns:a16="http://schemas.microsoft.com/office/drawing/2014/main" id="{58DFFA8C-AB6B-4C3D-494B-A10ECD9DF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Automated financial insight</a:t>
              </a: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875A75DC-5593-F782-0FF1-9ECE3AD4A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4A0C4F-3D11-1CB0-2067-4061A5DBAE3D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58" name="Rectangle: Rounded Corners 6">
              <a:extLst>
                <a:ext uri="{FF2B5EF4-FFF2-40B4-BE49-F238E27FC236}">
                  <a16:creationId xmlns:a16="http://schemas.microsoft.com/office/drawing/2014/main" id="{9D5D4098-DEB4-6B83-099F-F7500DE79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Time to reconcile budget</a:t>
              </a: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BE5F0AD3-16F2-9079-AE09-5529643F4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C9B728-788D-A03E-0A05-A078D43CF65B}"/>
              </a:ext>
            </a:extLst>
          </p:cNvPr>
          <p:cNvGrpSpPr/>
          <p:nvPr/>
        </p:nvGrpSpPr>
        <p:grpSpPr>
          <a:xfrm>
            <a:off x="320721" y="4067450"/>
            <a:ext cx="1771605" cy="216000"/>
            <a:chOff x="320721" y="4517211"/>
            <a:chExt cx="1771605" cy="216000"/>
          </a:xfrm>
        </p:grpSpPr>
        <p:sp>
          <p:nvSpPr>
            <p:cNvPr id="61" name="Rectangle: Rounded Corners 6">
              <a:extLst>
                <a:ext uri="{FF2B5EF4-FFF2-40B4-BE49-F238E27FC236}">
                  <a16:creationId xmlns:a16="http://schemas.microsoft.com/office/drawing/2014/main" id="{2B32A141-D473-BB76-17FC-F0E651E5A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Budget accuracy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9DAC52FF-B705-F444-72BF-FB30DA2F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EC3998-FE9B-9A41-BFF4-282692D635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36499" y="2283650"/>
            <a:ext cx="142946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>
                <a:solidFill>
                  <a:srgbClr val="000000"/>
                </a:solidFill>
                <a:latin typeface="Segoe UI Semibold"/>
              </a:rPr>
              <a:t>Analyst agent</a:t>
            </a:r>
            <a:endParaRPr lang="en-US" sz="1000" baseline="30000">
              <a:solidFill>
                <a:srgbClr val="000000"/>
              </a:solidFill>
              <a:latin typeface="Segoe UI Semibold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4D9C5C-9862-62BC-F177-4B0AD00EFB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7694" t="14812" r="7053" b="27106"/>
          <a:stretch>
            <a:fillRect/>
          </a:stretch>
        </p:blipFill>
        <p:spPr>
          <a:xfrm>
            <a:off x="3182889" y="2234582"/>
            <a:ext cx="286134" cy="252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98F866-8F23-6B32-5AD6-889785295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5577" y="2315699"/>
            <a:ext cx="2194560" cy="897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defTabSz="914367"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AI Agent: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Spend anomaly detection</a:t>
            </a:r>
            <a:r>
              <a:rPr lang="en-US" sz="1000" baseline="30000">
                <a:solidFill>
                  <a:srgbClr val="000000"/>
                </a:solidFill>
                <a:latin typeface="Segoe UI Semibold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17057-0E2F-F60B-423B-D2F82C0FAE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011" y="489135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000">
                <a:solidFill>
                  <a:srgbClr val="000000"/>
                </a:solidFill>
                <a:latin typeface="Segoe UI Semibold"/>
              </a:rPr>
              <a:t>Office Agent for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PowerPoint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87AF44C-3E4E-057A-A153-43E8938730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7386" b="-7386"/>
          <a:stretch/>
        </p:blipFill>
        <p:spPr>
          <a:xfrm>
            <a:off x="4036409" y="4839170"/>
            <a:ext cx="258250" cy="258250"/>
          </a:xfrm>
          <a:prstGeom prst="rect">
            <a:avLst/>
          </a:prstGeom>
        </p:spPr>
      </p:pic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12F97EE8-A3F3-A875-5C6A-4AEA3D195D7B}"/>
              </a:ext>
            </a:extLst>
          </p:cNvPr>
          <p:cNvSpPr txBox="1">
            <a:spLocks/>
          </p:cNvSpPr>
          <p:nvPr/>
        </p:nvSpPr>
        <p:spPr>
          <a:xfrm>
            <a:off x="9331966" y="838715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wrap="square" lIns="0" tIns="0" rIns="0" bIns="0" rtlCol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Benefit: </a:t>
            </a:r>
            <a:r>
              <a:rPr lang="en-US">
                <a:solidFill>
                  <a:srgbClr val="000000"/>
                </a:solidFill>
                <a:latin typeface="Segoe UI Semibold"/>
              </a:rPr>
              <a:t>Supports better planning </a:t>
            </a:r>
            <a:r>
              <a:rPr lang="en-US">
                <a:solidFill>
                  <a:srgbClr val="000000"/>
                </a:solidFill>
              </a:rPr>
              <a:t>and decision-making with real-time analytics, helping the organization allocate resources more effectively.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B80731-BB11-5F3A-9BCF-3ACF520EAE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66429" y="4923400"/>
            <a:ext cx="2194560" cy="897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</a:endParaRPr>
          </a:p>
          <a:p>
            <a:pPr lvl="0" defTabSz="914367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</a:rPr>
              <a:t>+Connection to </a:t>
            </a:r>
            <a:r>
              <a:rPr lang="en-US" sz="800">
                <a:solidFill>
                  <a:srgbClr val="0078D4"/>
                </a:solidFill>
                <a:latin typeface="Segoe UI Semibold"/>
              </a:rPr>
              <a:t>Dynamics 365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5EC21-1109-D898-7C75-1FD07BA481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14229" y="2284791"/>
            <a:ext cx="2463001" cy="1516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AI Agent: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Invoice exception management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</a:endParaRP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A81E7150-136B-F8B1-0002-8ADBC01947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682" y="2242761"/>
            <a:ext cx="265126" cy="235667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EE691610-5A00-703C-3D4A-1622B6A72E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242761"/>
            <a:ext cx="265126" cy="235667"/>
          </a:xfrm>
          <a:prstGeom prst="rect">
            <a:avLst/>
          </a:prstGeom>
        </p:spPr>
      </p:pic>
      <p:pic>
        <p:nvPicPr>
          <p:cNvPr id="11" name="Graphic 5">
            <a:extLst>
              <a:ext uri="{FF2B5EF4-FFF2-40B4-BE49-F238E27FC236}">
                <a16:creationId xmlns:a16="http://schemas.microsoft.com/office/drawing/2014/main" id="{B1695459-77BC-44ED-4E43-0D5011EF21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7483" y="4850462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91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c12c9beb-9115-4dd4-b4b0-98592a7680e2"/>
    <ds:schemaRef ds:uri="http://schemas.openxmlformats.org/package/2006/metadata/core-properties"/>
    <ds:schemaRef ds:uri="http://schemas.microsoft.com/office/infopath/2007/PartnerControls"/>
    <ds:schemaRef ds:uri="9b9b331a-5640-4f50-a010-6cc4266aa39c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852CF4-760D-4C86-B3E5-0A4850814475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Give teams quick access to  insights and financial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13</cp:revision>
  <dcterms:created xsi:type="dcterms:W3CDTF">2024-09-25T15:39:48Z</dcterms:created>
  <dcterms:modified xsi:type="dcterms:W3CDTF">2025-12-18T22:39:01Z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