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85DDF-6091-CF1B-EC8A-32329A8FE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55BD3E-D17E-FE64-C781-97F0FFFA02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B78397-763D-7E37-C7DE-B165FC3CF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9475E-4E80-AFC2-455C-2D4C505EA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42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92E87-6F49-5F9E-946B-FFE4B2014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6E8D585B-8A9D-9C2C-0FFC-D9EA5368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317765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Nonprofit | </a:t>
            </a:r>
            <a:r>
              <a:rPr lang="en-US" noProof="0" dirty="0"/>
              <a:t>Funding research and grant proposal writing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2EFAFA61-EA78-3581-4DF2-5666660020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C9A9BBDE-9080-099C-B823-C456FDC73B8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E511162A-6400-0579-7D47-B91E98A4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FD0D36FF-50A3-954F-9C7D-6D9AC7A0C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740DA7-D1FC-034A-39C6-F5A1B7169B6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07E7703E-9C6B-BED4-5C1D-B57D3887D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A0DC8CD9-99E6-0E5E-DB70-A58A9087C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A2B404-4BED-C509-DAC0-AC5A397BE6F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76DC339-46E2-AB91-73E5-9FCD597AE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AF3ED09C-835A-4438-D339-141D2DA64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587E23-2E1F-FE66-B249-A879C9BB7049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1D0994EC-495B-7D67-7F08-AABC5610C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Fundraising ROI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0552253-12D3-0248-1E17-A9B2FCE75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1E3C0570-9953-5313-7821-63C7EB3C0296}"/>
              </a:ext>
            </a:extLst>
          </p:cNvPr>
          <p:cNvSpPr>
            <a:spLocks/>
          </p:cNvSpPr>
          <p:nvPr/>
        </p:nvSpPr>
        <p:spPr bwMode="auto">
          <a:xfrm>
            <a:off x="939821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00CB02B-6334-5E58-A470-3A3B0CD37FFC}"/>
              </a:ext>
            </a:extLst>
          </p:cNvPr>
          <p:cNvSpPr>
            <a:spLocks/>
          </p:cNvSpPr>
          <p:nvPr/>
        </p:nvSpPr>
        <p:spPr bwMode="auto">
          <a:xfrm>
            <a:off x="4584389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75F8C83-2E1D-96DD-75FC-B9FD37D8174D}"/>
              </a:ext>
            </a:extLst>
          </p:cNvPr>
          <p:cNvSpPr>
            <a:spLocks/>
          </p:cNvSpPr>
          <p:nvPr/>
        </p:nvSpPr>
        <p:spPr bwMode="auto">
          <a:xfrm>
            <a:off x="8002923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83C9FD-E342-B3B6-6BB1-DDD699883B16}"/>
              </a:ext>
            </a:extLst>
          </p:cNvPr>
          <p:cNvSpPr>
            <a:spLocks/>
          </p:cNvSpPr>
          <p:nvPr/>
        </p:nvSpPr>
        <p:spPr bwMode="auto">
          <a:xfrm>
            <a:off x="944435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0EB7AA5-6CCD-A73C-9CC4-CC086CEADBC9}"/>
              </a:ext>
            </a:extLst>
          </p:cNvPr>
          <p:cNvSpPr>
            <a:spLocks/>
          </p:cNvSpPr>
          <p:nvPr/>
        </p:nvSpPr>
        <p:spPr bwMode="auto">
          <a:xfrm>
            <a:off x="4584389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212E0F-8E9F-A099-5536-5FDA21576359}"/>
              </a:ext>
            </a:extLst>
          </p:cNvPr>
          <p:cNvSpPr>
            <a:spLocks/>
          </p:cNvSpPr>
          <p:nvPr/>
        </p:nvSpPr>
        <p:spPr bwMode="auto">
          <a:xfrm>
            <a:off x="7807967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0" name="Rectangle: Rounded Corners 6">
            <a:extLst>
              <a:ext uri="{FF2B5EF4-FFF2-40B4-BE49-F238E27FC236}">
                <a16:creationId xmlns:a16="http://schemas.microsoft.com/office/drawing/2014/main" id="{F62A6F3C-F5D0-189C-5B17-EAE6745B9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5502040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GB" sz="900" b="1" kern="0" dirty="0">
                <a:solidFill>
                  <a:srgbClr val="1A1A1A"/>
                </a:solidFill>
                <a:latin typeface="Segoe UI"/>
              </a:rPr>
              <a:t>Draft an email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[funder’s name] introducing my nonprofit and expressing interest in their grant program. Highlight key points from /[proposal in Word].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1" name="Rectangle: Rounded Corners 4">
            <a:extLst>
              <a:ext uri="{FF2B5EF4-FFF2-40B4-BE49-F238E27FC236}">
                <a16:creationId xmlns:a16="http://schemas.microsoft.com/office/drawing/2014/main" id="{5FBDC4C4-8F61-9365-9227-49CB92F19798}"/>
              </a:ext>
            </a:extLst>
          </p:cNvPr>
          <p:cNvSpPr/>
          <p:nvPr/>
        </p:nvSpPr>
        <p:spPr bwMode="auto">
          <a:xfrm>
            <a:off x="554602" y="4144123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6. Craft customized emails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1E4128-C051-CF0E-AA45-F7B34B98AADC}"/>
              </a:ext>
            </a:extLst>
          </p:cNvPr>
          <p:cNvSpPr txBox="1"/>
          <p:nvPr/>
        </p:nvSpPr>
        <p:spPr>
          <a:xfrm>
            <a:off x="554602" y="4596587"/>
            <a:ext cx="2705513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32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Craft compelling emails to send to potential funders with the details of your proposal.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77D283D5-5CD8-EB50-124F-29BDBC161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76327" y="550025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GB" sz="900" b="1" kern="0" dirty="0">
                <a:solidFill>
                  <a:srgbClr val="1A1A1A"/>
                </a:solidFill>
                <a:latin typeface="Segoe UI"/>
              </a:rPr>
              <a:t>Create a bar chart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visualize the distribution of donor preferences across different causes over the last five years.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4" name="Rectangle: Rounded Corners 7">
            <a:extLst>
              <a:ext uri="{FF2B5EF4-FFF2-40B4-BE49-F238E27FC236}">
                <a16:creationId xmlns:a16="http://schemas.microsoft.com/office/drawing/2014/main" id="{CAA7DBF5-8305-1CAD-2A75-048E6ADEB73F}"/>
              </a:ext>
            </a:extLst>
          </p:cNvPr>
          <p:cNvSpPr/>
          <p:nvPr/>
        </p:nvSpPr>
        <p:spPr bwMode="auto">
          <a:xfrm>
            <a:off x="7476327" y="41462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4. Create data visualizations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BB3E7A4-DBE4-9A0A-F236-4918472AB161}"/>
              </a:ext>
            </a:extLst>
          </p:cNvPr>
          <p:cNvSpPr txBox="1"/>
          <p:nvPr/>
        </p:nvSpPr>
        <p:spPr>
          <a:xfrm>
            <a:off x="7476327" y="4596587"/>
            <a:ext cx="2860896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to analyze the data and create visual reports to summarize your findings. </a:t>
            </a:r>
          </a:p>
        </p:txBody>
      </p:sp>
      <p:sp>
        <p:nvSpPr>
          <p:cNvPr id="76" name="Rectangle: Rounded Corners 6">
            <a:extLst>
              <a:ext uri="{FF2B5EF4-FFF2-40B4-BE49-F238E27FC236}">
                <a16:creationId xmlns:a16="http://schemas.microsoft.com/office/drawing/2014/main" id="{06852D1A-FE2B-2378-C64D-5CC652C16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3263533"/>
            <a:ext cx="2705513" cy="581663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Search for government agencies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, foundations, and corporations that offer grants for [your nonprofit's mission or project type]. Provide details on eligibility criteria, application deadlines, and funding amounts.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4DBA0F9-9240-2082-65F3-C0CAFBCBB8A7}"/>
              </a:ext>
            </a:extLst>
          </p:cNvPr>
          <p:cNvSpPr txBox="1"/>
          <p:nvPr/>
        </p:nvSpPr>
        <p:spPr>
          <a:xfrm>
            <a:off x="554601" y="2129651"/>
            <a:ext cx="3046196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 dirty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Discover potential funding sources by identifying potential grants that match your nonprofit’s needs.</a:t>
            </a:r>
          </a:p>
        </p:txBody>
      </p:sp>
      <p:sp>
        <p:nvSpPr>
          <p:cNvPr id="78" name="Rectangle: Rounded Corners 11">
            <a:extLst>
              <a:ext uri="{FF2B5EF4-FFF2-40B4-BE49-F238E27FC236}">
                <a16:creationId xmlns:a16="http://schemas.microsoft.com/office/drawing/2014/main" id="{5A05E7CF-A83C-AB75-C999-C66F094D219F}"/>
              </a:ext>
            </a:extLst>
          </p:cNvPr>
          <p:cNvSpPr/>
          <p:nvPr/>
        </p:nvSpPr>
        <p:spPr bwMode="auto">
          <a:xfrm>
            <a:off x="554602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Identify funding sources</a:t>
            </a:r>
          </a:p>
        </p:txBody>
      </p:sp>
      <p:sp>
        <p:nvSpPr>
          <p:cNvPr id="80" name="Rectangle: Rounded Corners 6">
            <a:extLst>
              <a:ext uri="{FF2B5EF4-FFF2-40B4-BE49-F238E27FC236}">
                <a16:creationId xmlns:a16="http://schemas.microsoft.com/office/drawing/2014/main" id="{6F0CEC8A-C1A6-2B93-71B0-6487CB350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27287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Search and summarize recent reports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on funding trends and donor preferences [your industry] and summarize findings.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1" name="Rectangle: Rounded Corners 13">
            <a:extLst>
              <a:ext uri="{FF2B5EF4-FFF2-40B4-BE49-F238E27FC236}">
                <a16:creationId xmlns:a16="http://schemas.microsoft.com/office/drawing/2014/main" id="{2D9A2CB5-32DE-9806-45A5-F16BD52452E3}"/>
              </a:ext>
            </a:extLst>
          </p:cNvPr>
          <p:cNvSpPr/>
          <p:nvPr/>
        </p:nvSpPr>
        <p:spPr bwMode="auto">
          <a:xfrm>
            <a:off x="4023022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Conduct market research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63DBDB-DFAD-F0BB-7173-3FA5E01A3BD3}"/>
              </a:ext>
            </a:extLst>
          </p:cNvPr>
          <p:cNvSpPr txBox="1"/>
          <p:nvPr/>
        </p:nvSpPr>
        <p:spPr>
          <a:xfrm>
            <a:off x="4023021" y="2129651"/>
            <a:ext cx="2878944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Business Chat for Web to search for relevant data sources such as industry reports, government statistics, and market analysis articles.</a:t>
            </a:r>
          </a:p>
        </p:txBody>
      </p:sp>
      <p:sp>
        <p:nvSpPr>
          <p:cNvPr id="83" name="Rectangle: Rounded Corners 15">
            <a:extLst>
              <a:ext uri="{FF2B5EF4-FFF2-40B4-BE49-F238E27FC236}">
                <a16:creationId xmlns:a16="http://schemas.microsoft.com/office/drawing/2014/main" id="{159B76D7-F5AC-1EEC-A395-A3C70436F16B}"/>
              </a:ext>
            </a:extLst>
          </p:cNvPr>
          <p:cNvSpPr/>
          <p:nvPr/>
        </p:nvSpPr>
        <p:spPr bwMode="auto">
          <a:xfrm>
            <a:off x="7476327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Analyze data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07F41EFF-2138-B2B3-50F9-5FA6061F7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98490" y="3148326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PivotTable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to summarize donor preferences by cause and average donation amount.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E99E0BA-D070-DD12-3B8D-2F9419934904}"/>
              </a:ext>
            </a:extLst>
          </p:cNvPr>
          <p:cNvSpPr txBox="1"/>
          <p:nvPr/>
        </p:nvSpPr>
        <p:spPr>
          <a:xfrm>
            <a:off x="7476327" y="2129651"/>
            <a:ext cx="2705513" cy="692497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32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in Excel to analyze donor preferences and generate insights. Organize donor data into an Excel sheet with columns for donor name, donation amount, frequency, preferred causes, and demographics. </a:t>
            </a:r>
          </a:p>
        </p:txBody>
      </p:sp>
      <p:sp>
        <p:nvSpPr>
          <p:cNvPr id="86" name="Rectangle: Rounded Corners 6">
            <a:extLst>
              <a:ext uri="{FF2B5EF4-FFF2-40B4-BE49-F238E27FC236}">
                <a16:creationId xmlns:a16="http://schemas.microsoft.com/office/drawing/2014/main" id="{7ED08776-2984-9350-C269-C270A6D78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5599337"/>
            <a:ext cx="2705513" cy="582726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grant proposal 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for [your nonprofit’s project], including an executive summary, needs statement that references insights from /[project plan.docx], project description, budget, and organization information.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7" name="Rectangle: Rounded Corners 19">
            <a:extLst>
              <a:ext uri="{FF2B5EF4-FFF2-40B4-BE49-F238E27FC236}">
                <a16:creationId xmlns:a16="http://schemas.microsoft.com/office/drawing/2014/main" id="{B7AEE0A4-9170-0FD3-570C-02CD1DD6D3AC}"/>
              </a:ext>
            </a:extLst>
          </p:cNvPr>
          <p:cNvSpPr/>
          <p:nvPr/>
        </p:nvSpPr>
        <p:spPr bwMode="auto">
          <a:xfrm>
            <a:off x="4023022" y="414671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5. Draft your proposal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2936457-8F4A-1A90-8F7E-F2292A318279}"/>
              </a:ext>
            </a:extLst>
          </p:cNvPr>
          <p:cNvSpPr txBox="1"/>
          <p:nvPr/>
        </p:nvSpPr>
        <p:spPr>
          <a:xfrm>
            <a:off x="3911198" y="4596587"/>
            <a:ext cx="2990767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in Word to create a grant proposal, incorporating key insights and data visualizations.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A97127-2BFB-D7D7-5101-6C5C81A67017}"/>
              </a:ext>
            </a:extLst>
          </p:cNvPr>
          <p:cNvGrpSpPr/>
          <p:nvPr/>
        </p:nvGrpSpPr>
        <p:grpSpPr>
          <a:xfrm>
            <a:off x="854014" y="5085439"/>
            <a:ext cx="2351135" cy="360000"/>
            <a:chOff x="588263" y="1217924"/>
            <a:chExt cx="2351135" cy="360000"/>
          </a:xfrm>
        </p:grpSpPr>
        <p:pic>
          <p:nvPicPr>
            <p:cNvPr id="14" name="Picture 13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CE0A1DE1-97EC-0DA0-E2D4-6AB515FF07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88D9A7-E162-0874-161C-142B4CF94B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E815A0-8A68-1599-0F10-E13CF0F17FB0}"/>
              </a:ext>
            </a:extLst>
          </p:cNvPr>
          <p:cNvGrpSpPr/>
          <p:nvPr/>
        </p:nvGrpSpPr>
        <p:grpSpPr>
          <a:xfrm>
            <a:off x="854014" y="2828823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F36E1227-FC32-92FA-DF6B-80DBCD03AA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3B24E0E-969A-894E-AB71-41A4B9A7362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1FB45D-93D8-5C57-7B7C-E5CE2BFA762F}"/>
              </a:ext>
            </a:extLst>
          </p:cNvPr>
          <p:cNvGrpSpPr/>
          <p:nvPr/>
        </p:nvGrpSpPr>
        <p:grpSpPr>
          <a:xfrm>
            <a:off x="7731207" y="2826242"/>
            <a:ext cx="2324175" cy="360000"/>
            <a:chOff x="883168" y="2751202"/>
            <a:chExt cx="2324175" cy="3600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1D9B969-8F6C-2698-7E42-1F597C1F5B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2" name="Picture 31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A8A9C111-1D9B-D223-6BC8-84F208AC5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AB253D-4A2F-26A8-BF12-FD8BF9B36837}"/>
              </a:ext>
            </a:extLst>
          </p:cNvPr>
          <p:cNvGrpSpPr/>
          <p:nvPr/>
        </p:nvGrpSpPr>
        <p:grpSpPr>
          <a:xfrm>
            <a:off x="4414108" y="5086615"/>
            <a:ext cx="2351135" cy="360000"/>
            <a:chOff x="588263" y="2657420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C982879D-E5FB-79F1-A297-B76397676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5BB0DF-D29F-5884-CC71-3783AB89EBD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035DA1E-BD06-4DA6-0F6A-F0512E8B28AB}"/>
              </a:ext>
            </a:extLst>
          </p:cNvPr>
          <p:cNvGrpSpPr/>
          <p:nvPr/>
        </p:nvGrpSpPr>
        <p:grpSpPr>
          <a:xfrm>
            <a:off x="4414108" y="2836260"/>
            <a:ext cx="2351135" cy="360000"/>
            <a:chOff x="588263" y="1217924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19841FEF-76CC-009E-7464-B2C0DA3C83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61A30F-BB8A-35A9-E6AF-0025375CF41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BA1A96-A9B1-588F-0C1A-665E97406565}"/>
              </a:ext>
            </a:extLst>
          </p:cNvPr>
          <p:cNvGrpSpPr/>
          <p:nvPr/>
        </p:nvGrpSpPr>
        <p:grpSpPr>
          <a:xfrm>
            <a:off x="7753393" y="5086615"/>
            <a:ext cx="2324175" cy="360000"/>
            <a:chOff x="883168" y="2751202"/>
            <a:chExt cx="2324175" cy="36000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FCC950-CB71-4A14-5704-14D37CA605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0" name="Picture 19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86A996C0-9F2C-8ED2-BAB1-25B937068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pic>
        <p:nvPicPr>
          <p:cNvPr id="24" name="Picture 23" descr="A person holding a tablet&#10;&#10;AI-generated content may be incorrect.">
            <a:extLst>
              <a:ext uri="{FF2B5EF4-FFF2-40B4-BE49-F238E27FC236}">
                <a16:creationId xmlns:a16="http://schemas.microsoft.com/office/drawing/2014/main" id="{6374AF74-F6A0-302D-2968-B0A5EFE116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0637" y="2742262"/>
            <a:ext cx="2616796" cy="411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27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357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Nonprofit | Funding research and grant proposal 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2025-03-10T19:29:24Z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