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F1747-F818-0613-B47E-09F256DD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3F28-D42A-F74D-905D-E4A138F7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296026"/>
            <a:ext cx="4144817" cy="553998"/>
          </a:xfrm>
        </p:spPr>
        <p:txBody>
          <a:bodyPr/>
          <a:lstStyle/>
          <a:p>
            <a:r>
              <a:rPr lang="en-US" dirty="0"/>
              <a:t>Expedite localization efforts for new program extensions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2F158-AB67-7900-C92F-225B7BBB0AD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Nonprofit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16705C-6BDC-4D05-509A-A27D010987F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/>
              <a:t>Microsoft 365 Copilot Chat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CE6943-0055-A5AE-48C7-2EF5730EE47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/>
              <a:t>Start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BC9A8-0398-80BB-33EA-95B768E10C1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kern="1200" dirty="0">
                <a:latin typeface="Segoe UI" panose="020B0502040204020203" pitchFamily="34" charset="0"/>
              </a:rPr>
              <a:t>Using Copilot Chat, nonprofit employees can research best practices, draft multilingual content, simulate stakeholder feedback, and communicate progress—saving time, improving consistency, and ensuring programs resonate with diverse communities.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726772-A041-B9D9-C79C-3F6A5D1BC9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/>
              <a:t>Research best practices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51E6B9-D66D-F9E8-573A-BBE92BD68B4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/>
              <a:t>Before beginning a new localization effort, an employee leverages Copilot Chat to provide a summary of proven strategies, common pitfalls, and tips for adapting content to new languages and cultures.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AE7310-89F6-297F-5CEB-B0C51D1DE01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>
                <a:solidFill>
                  <a:srgbClr val="000000"/>
                </a:solidFill>
              </a:rPr>
              <a:t>Summarize recent news and research about local community needs for our new program.</a:t>
            </a:r>
          </a:p>
          <a:p>
            <a:endParaRPr lang="en-US" dirty="0"/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56ECF-33E6-F5C9-B0B6-457A52F253C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/>
              <a:t>Brainstorm specific program expansion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68F249-D494-8560-1C54-FBE046210F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After a best practices baseline has been set, the employee can research existing programs with Copilot Chat to accelerate planning and encourage innovative thinking.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067911F-06C3-641C-8802-7744A885EB06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>
                <a:solidFill>
                  <a:srgbClr val="000000"/>
                </a:solidFill>
              </a:rPr>
              <a:t>Brainstorm potential programs that could have the greatest potential to address the communities needs and discuss potential risks for each.</a:t>
            </a:r>
          </a:p>
          <a:p>
            <a:endParaRPr lang="en-US" dirty="0"/>
          </a:p>
          <a:p>
            <a:endParaRPr lang="en-US" dirty="0"/>
          </a:p>
          <a:p>
            <a:pPr lvl="0"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54C85D-7156-E87A-DDA4-2F5866CB262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/>
              <a:t>Create a localization checklist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E8675B-A95C-971F-C3E1-51748D7BBA3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4" y="1438715"/>
            <a:ext cx="2759388" cy="911349"/>
          </a:xfrm>
        </p:spPr>
        <p:txBody>
          <a:bodyPr/>
          <a:lstStyle/>
          <a:p>
            <a:r>
              <a:rPr lang="en-US"/>
              <a:t>To help the team localize program documents and outreach materials, Copilot Chat </a:t>
            </a:r>
            <a:r>
              <a:rPr lang="en-US" dirty="0"/>
              <a:t>produces </a:t>
            </a:r>
            <a:r>
              <a:rPr lang="en-US"/>
              <a:t>a step-by-step checklist covering translation, cultural adaptation, legal review, and stakeholder feedback</a:t>
            </a:r>
            <a:r>
              <a:rPr lang="en-US" dirty="0"/>
              <a:t>, reducing the risk of missed details and compliance issues</a:t>
            </a:r>
            <a:r>
              <a:rPr lang="en-US"/>
              <a:t>.</a:t>
            </a:r>
            <a:r>
              <a:rPr lang="en-US" dirty="0"/>
              <a:t> </a:t>
            </a:r>
            <a:endParaRPr lang="en-US" i="1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D23A2AA-A2AA-CD3C-BE00-48628F5107C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>
                <a:solidFill>
                  <a:srgbClr val="000000"/>
                </a:solidFill>
              </a:rPr>
              <a:t>Create a localization checklist for program documents and outreach materials, including translation, cultural adaption, legal review, and stakeholder feedback.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150A7E6-8D01-869A-523E-BC1E0048049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/>
              <a:t>Draft multilingual communications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BD28645-429A-EB13-1E15-22998A09104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/>
              <a:t>With a hero program identified, the employee can now use Copilot Chat to help translate key program announcements, ensuring cultural relevance. Copilot Chat generates translations and suggests adjustments for tone and context—</a:t>
            </a:r>
            <a:r>
              <a:rPr lang="en-US" dirty="0"/>
              <a:t>improving outreach and engagement</a:t>
            </a:r>
            <a:r>
              <a:rPr lang="en-US"/>
              <a:t>.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37A3842-EDC8-ADB6-A5CF-9E24407A1F9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prompt: </a:t>
            </a:r>
            <a:r>
              <a:rPr lang="en-US" i="1" dirty="0">
                <a:solidFill>
                  <a:srgbClr val="000000"/>
                </a:solidFill>
              </a:rPr>
              <a:t>Translate this document to Spanish taking into account that the target audience has mostly immigrated from Venezuela.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AA6A25-25E2-BDAA-4C98-1832E3DB897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/>
              <a:t>Simulate stakeholder review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E6384FE-F582-7053-96EF-E07755AB451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To prepare materials for stakeholder review, the employee prompts Copilot Chat to simulate feedback from local partners, flagging potential issues with language, imagery, or messaging—increasing acceptance and impact </a:t>
            </a:r>
            <a:r>
              <a:rPr lang="en-US" dirty="0">
                <a:solidFill>
                  <a:srgbClr val="000000"/>
                </a:solidFill>
              </a:rPr>
              <a:t>and providing proactive improvement by anticipating challenges and enabling refinement before launch. 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C27076-7A71-67A2-A194-D3AFCAED3052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Sample prompt: </a:t>
            </a:r>
            <a:r>
              <a:rPr lang="en-US" i="1" dirty="0"/>
              <a:t>Simulate stakeholder feedback for our localized program materials and flag any potential issues with language, imagery, or messaging.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514231-EA25-5B4F-32AA-BF1DD4E1B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6959" y="238440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0" name="Picture 50">
            <a:hlinkClick r:id="rId2"/>
            <a:extLst>
              <a:ext uri="{FF2B5EF4-FFF2-40B4-BE49-F238E27FC236}">
                <a16:creationId xmlns:a16="http://schemas.microsoft.com/office/drawing/2014/main" id="{88062C16-FADD-6701-6B56-D6F62BED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340164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5A3DF52-98AF-B0D6-C204-6ADD1DB8AF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2472" y="238440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2" name="Picture 50">
            <a:hlinkClick r:id="rId2"/>
            <a:extLst>
              <a:ext uri="{FF2B5EF4-FFF2-40B4-BE49-F238E27FC236}">
                <a16:creationId xmlns:a16="http://schemas.microsoft.com/office/drawing/2014/main" id="{C126AD40-3C83-2861-DA29-A49AFEED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340164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B2DDF1F-31BA-91AF-9306-AA58B0307A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87017" y="5000366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4" name="Picture 50">
            <a:hlinkClick r:id="rId2"/>
            <a:extLst>
              <a:ext uri="{FF2B5EF4-FFF2-40B4-BE49-F238E27FC236}">
                <a16:creationId xmlns:a16="http://schemas.microsoft.com/office/drawing/2014/main" id="{0C04784B-16EC-08D4-738D-986582C4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83" y="4956123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F5A9CF2-B7DE-2C49-ACAB-95E99CA62F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943" y="5000366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6" name="Picture 50">
            <a:hlinkClick r:id="rId2"/>
            <a:extLst>
              <a:ext uri="{FF2B5EF4-FFF2-40B4-BE49-F238E27FC236}">
                <a16:creationId xmlns:a16="http://schemas.microsoft.com/office/drawing/2014/main" id="{CE92857C-6363-F9B7-0513-361FD3F0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09" y="4956123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5DF0AD8-9805-1271-77D2-AAABD711F5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30009" y="238440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8" name="Picture 50">
            <a:hlinkClick r:id="rId2"/>
            <a:extLst>
              <a:ext uri="{FF2B5EF4-FFF2-40B4-BE49-F238E27FC236}">
                <a16:creationId xmlns:a16="http://schemas.microsoft.com/office/drawing/2014/main" id="{1B84CF2B-0179-FD45-7C16-B2EA245D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75" y="2340164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Placeholder 19">
            <a:extLst>
              <a:ext uri="{FF2B5EF4-FFF2-40B4-BE49-F238E27FC236}">
                <a16:creationId xmlns:a16="http://schemas.microsoft.com/office/drawing/2014/main" id="{87DA2035-7C5D-5842-4801-EC564C35815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/>
              <a:t>KPIs impacted</a:t>
            </a:r>
          </a:p>
        </p:txBody>
      </p:sp>
      <p:sp>
        <p:nvSpPr>
          <p:cNvPr id="56" name="Text Placeholder 18">
            <a:extLst>
              <a:ext uri="{FF2B5EF4-FFF2-40B4-BE49-F238E27FC236}">
                <a16:creationId xmlns:a16="http://schemas.microsoft.com/office/drawing/2014/main" id="{1898EE8B-3871-2BE5-7896-F45F3612FBF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/>
              <a:t>Value benefit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D88C51-E9D1-ED6F-C5B7-6A85D6491E5E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4224856"/>
            <a:chExt cx="1771605" cy="219456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EF082369-E712-CBFE-A939-B5F58BAA8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F4E71783-3774-049B-3B40-76765BDB5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E63DCA-ED60-592E-44B3-FCF0E5E7746C}"/>
              </a:ext>
            </a:extLst>
          </p:cNvPr>
          <p:cNvGrpSpPr/>
          <p:nvPr/>
        </p:nvGrpSpPr>
        <p:grpSpPr>
          <a:xfrm>
            <a:off x="320721" y="5309272"/>
            <a:ext cx="1771605" cy="216000"/>
            <a:chOff x="320721" y="4517211"/>
            <a:chExt cx="1771605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E2314957-EF16-B38D-3AD2-C9781226A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64036E9A-1334-540A-D464-26C2DB0DD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C6A1FA5-20B3-ECA7-0E26-C4BE9F5C17F8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73" name="Rectangle: Rounded Corners 6">
              <a:extLst>
                <a:ext uri="{FF2B5EF4-FFF2-40B4-BE49-F238E27FC236}">
                  <a16:creationId xmlns:a16="http://schemas.microsoft.com/office/drawing/2014/main" id="{BFA0CE5C-E39A-F517-D407-3B66EB77E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Program impact</a:t>
              </a: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1B56E4C0-E454-B35B-F008-2DCE8946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1328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Expedite localization efforts for new program extensions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2025-11-21T03:56:36Z</dcterms:modified>
</cp:coreProperties>
</file>