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163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0461D-C5AF-47A3-8E01-E36D79B1D640}" v="27" dt="2025-11-20T19:20:22.5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52" autoAdjust="0"/>
    <p:restoredTop sz="92202" autoAdjust="0"/>
  </p:normalViewPr>
  <p:slideViewPr>
    <p:cSldViewPr snapToGrid="0">
      <p:cViewPr varScale="1">
        <p:scale>
          <a:sx n="72" d="100"/>
          <a:sy n="72" d="100"/>
        </p:scale>
        <p:origin x="234" y="294"/>
      </p:cViewPr>
      <p:guideLst/>
    </p:cSldViewPr>
  </p:slid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10360-7F2B-43B7-AE47-3D95E72B02E5}"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6178-B4BC-4168-845A-05655C68B09A}" type="slidenum">
              <a:rPr lang="en-US" smtClean="0"/>
              <a:t>‹#›</a:t>
            </a:fld>
            <a:endParaRPr lang="en-US"/>
          </a:p>
        </p:txBody>
      </p:sp>
    </p:spTree>
    <p:extLst>
      <p:ext uri="{BB962C8B-B14F-4D97-AF65-F5344CB8AC3E}">
        <p14:creationId xmlns:p14="http://schemas.microsoft.com/office/powerpoint/2010/main" val="24907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787381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6607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72358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82976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9160028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92802544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2541166"/>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12743986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 Master title style</a:t>
            </a:r>
            <a:endParaRPr lang="en-IN"/>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a:t>Click to edit Master text styles</a:t>
            </a:r>
          </a:p>
          <a:p>
            <a:pPr lvl="3"/>
            <a:r>
              <a:rPr lang="en-US"/>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3699104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a:t>1</a:t>
            </a:r>
            <a:r>
              <a:rPr lang="en-US" noProof="0"/>
              <a:t>Access M365 Copilot Chat at </a:t>
            </a:r>
            <a:r>
              <a:rPr lang="en-US" noProof="0">
                <a:hlinkClick r:id="rId2"/>
              </a:rPr>
              <a:t>m365copilot.com </a:t>
            </a:r>
            <a:r>
              <a:rPr lang="en-US" noProof="0"/>
              <a:t>or the Microsoft 365 Copilot Chat mobile app and set toggle to “Web”.</a:t>
            </a:r>
          </a:p>
          <a:p>
            <a:r>
              <a:rPr lang="en-US" baseline="30000" noProof="0"/>
              <a:t>2</a:t>
            </a:r>
            <a:r>
              <a:rPr lang="en-US" noProof="0"/>
              <a:t>Access M365 Copilot Chat at </a:t>
            </a:r>
            <a:r>
              <a:rPr lang="en-US" noProof="0">
                <a:hlinkClick r:id="rId2"/>
              </a:rPr>
              <a:t>m365copilot.com</a:t>
            </a:r>
            <a:r>
              <a:rPr lang="en-US" noProof="0"/>
              <a:t>, the Microsoft 365 Copilot Chat mobile app, or the M365 Copilot Chat app in Teams, and set toggle to “Work”.</a:t>
            </a:r>
          </a:p>
          <a:p>
            <a:r>
              <a:rPr lang="en-US" baseline="30000" noProof="0"/>
              <a:t>3</a:t>
            </a:r>
            <a:r>
              <a:rPr lang="en-US" noProof="0"/>
              <a:t>AI Agents allow Copilot to access your organization-specific apps. In the past this would have required an API call to get data from a system of record.</a:t>
            </a:r>
          </a:p>
          <a:p>
            <a:r>
              <a:rPr kumimoji="0" lang="en-US" sz="7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911182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503792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0290-3772-55FE-7A4B-82373BD5F9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1C00E9-6F6E-56E8-6821-EC2EA120D24B}"/>
              </a:ext>
            </a:extLst>
          </p:cNvPr>
          <p:cNvSpPr>
            <a:spLocks noGrp="1"/>
          </p:cNvSpPr>
          <p:nvPr>
            <p:ph type="title"/>
          </p:nvPr>
        </p:nvSpPr>
        <p:spPr>
          <a:xfrm>
            <a:off x="2492556" y="302360"/>
            <a:ext cx="4144817" cy="553998"/>
          </a:xfrm>
        </p:spPr>
        <p:txBody>
          <a:bodyPr/>
          <a:lstStyle/>
          <a:p>
            <a:r>
              <a:rPr lang="en-US" dirty="0"/>
              <a:t>Expedite drafting processes and compliance tests</a:t>
            </a:r>
          </a:p>
        </p:txBody>
      </p:sp>
      <p:sp>
        <p:nvSpPr>
          <p:cNvPr id="4" name="Text Placeholder 3">
            <a:extLst>
              <a:ext uri="{FF2B5EF4-FFF2-40B4-BE49-F238E27FC236}">
                <a16:creationId xmlns:a16="http://schemas.microsoft.com/office/drawing/2014/main" id="{05BE07F0-06EF-A87F-2384-2CD0A020CC71}"/>
              </a:ext>
            </a:extLst>
          </p:cNvPr>
          <p:cNvSpPr>
            <a:spLocks noGrp="1"/>
          </p:cNvSpPr>
          <p:nvPr>
            <p:ph type="body" sz="quarter" idx="33"/>
          </p:nvPr>
        </p:nvSpPr>
        <p:spPr>
          <a:xfrm>
            <a:off x="304796" y="413987"/>
            <a:ext cx="1941119" cy="307777"/>
          </a:xfrm>
        </p:spPr>
        <p:txBody>
          <a:bodyPr/>
          <a:lstStyle/>
          <a:p>
            <a:r>
              <a:rPr lang="en-US"/>
              <a:t>Nonprofit</a:t>
            </a:r>
          </a:p>
        </p:txBody>
      </p:sp>
      <p:sp>
        <p:nvSpPr>
          <p:cNvPr id="7" name="Text Placeholder 6">
            <a:extLst>
              <a:ext uri="{FF2B5EF4-FFF2-40B4-BE49-F238E27FC236}">
                <a16:creationId xmlns:a16="http://schemas.microsoft.com/office/drawing/2014/main" id="{A7C4520A-20C9-DA7D-8382-70E4D8F98DE8}"/>
              </a:ext>
            </a:extLst>
          </p:cNvPr>
          <p:cNvSpPr>
            <a:spLocks noGrp="1"/>
          </p:cNvSpPr>
          <p:nvPr>
            <p:ph type="body" sz="quarter" idx="44"/>
          </p:nvPr>
        </p:nvSpPr>
        <p:spPr/>
        <p:txBody>
          <a:bodyPr/>
          <a:lstStyle/>
          <a:p>
            <a:r>
              <a:rPr lang="en-US"/>
              <a:t>Microsoft 365 Copilot Chat</a:t>
            </a:r>
          </a:p>
        </p:txBody>
      </p:sp>
      <p:sp>
        <p:nvSpPr>
          <p:cNvPr id="6" name="Text Placeholder 5">
            <a:extLst>
              <a:ext uri="{FF2B5EF4-FFF2-40B4-BE49-F238E27FC236}">
                <a16:creationId xmlns:a16="http://schemas.microsoft.com/office/drawing/2014/main" id="{C076E329-8CA9-A4D4-D696-E8F84DA33B06}"/>
              </a:ext>
            </a:extLst>
          </p:cNvPr>
          <p:cNvSpPr>
            <a:spLocks noGrp="1"/>
          </p:cNvSpPr>
          <p:nvPr>
            <p:ph type="body" sz="quarter" idx="43"/>
          </p:nvPr>
        </p:nvSpPr>
        <p:spPr/>
        <p:txBody>
          <a:bodyPr/>
          <a:lstStyle/>
          <a:p>
            <a:r>
              <a:rPr lang="en-US"/>
              <a:t>Start</a:t>
            </a:r>
          </a:p>
        </p:txBody>
      </p:sp>
      <p:sp>
        <p:nvSpPr>
          <p:cNvPr id="5" name="Text Placeholder 4">
            <a:extLst>
              <a:ext uri="{FF2B5EF4-FFF2-40B4-BE49-F238E27FC236}">
                <a16:creationId xmlns:a16="http://schemas.microsoft.com/office/drawing/2014/main" id="{2D150E69-18F3-F19F-FF53-5A9A6E38104E}"/>
              </a:ext>
            </a:extLst>
          </p:cNvPr>
          <p:cNvSpPr>
            <a:spLocks noGrp="1"/>
          </p:cNvSpPr>
          <p:nvPr>
            <p:ph type="body" sz="quarter" idx="42"/>
          </p:nvPr>
        </p:nvSpPr>
        <p:spPr/>
        <p:txBody>
          <a:bodyPr/>
          <a:lstStyle/>
          <a:p>
            <a:r>
              <a:rPr lang="en-US" kern="1200">
                <a:latin typeface="Segoe UI" panose="020B0502040204020203" pitchFamily="34" charset="0"/>
              </a:rPr>
              <a:t>Copilot Chat helps clarify requirements, generate documentation, create checklists, simulate audits, and communicate status—saving time, reducing errors, and improving organizational readiness for compliance.</a:t>
            </a:r>
          </a:p>
        </p:txBody>
      </p:sp>
      <p:sp>
        <p:nvSpPr>
          <p:cNvPr id="9" name="Text Placeholder 8">
            <a:extLst>
              <a:ext uri="{FF2B5EF4-FFF2-40B4-BE49-F238E27FC236}">
                <a16:creationId xmlns:a16="http://schemas.microsoft.com/office/drawing/2014/main" id="{75646702-79DB-0C09-C68C-BC1123E4B5B2}"/>
              </a:ext>
            </a:extLst>
          </p:cNvPr>
          <p:cNvSpPr>
            <a:spLocks noGrp="1"/>
          </p:cNvSpPr>
          <p:nvPr>
            <p:ph type="body" sz="quarter" idx="47"/>
          </p:nvPr>
        </p:nvSpPr>
        <p:spPr/>
        <p:txBody>
          <a:bodyPr/>
          <a:lstStyle/>
          <a:p>
            <a:r>
              <a:rPr lang="en-US"/>
              <a:t>Brainstorm requirements</a:t>
            </a:r>
          </a:p>
        </p:txBody>
      </p:sp>
      <p:sp>
        <p:nvSpPr>
          <p:cNvPr id="10" name="Text Placeholder 9">
            <a:extLst>
              <a:ext uri="{FF2B5EF4-FFF2-40B4-BE49-F238E27FC236}">
                <a16:creationId xmlns:a16="http://schemas.microsoft.com/office/drawing/2014/main" id="{7A8FEF52-49D3-CCEA-6E7B-A7BF6A1925A3}"/>
              </a:ext>
            </a:extLst>
          </p:cNvPr>
          <p:cNvSpPr>
            <a:spLocks noGrp="1"/>
          </p:cNvSpPr>
          <p:nvPr>
            <p:ph type="body" sz="quarter" idx="48"/>
          </p:nvPr>
        </p:nvSpPr>
        <p:spPr/>
        <p:txBody>
          <a:bodyPr/>
          <a:lstStyle/>
          <a:p>
            <a:r>
              <a:rPr lang="en-US" dirty="0"/>
              <a:t>A new operations employee needs to review and update case management processes for compliance requirements. Copilot Chat can search the web to instantly surface relevant compliance guidelines and reducing time spent searching for requirements.</a:t>
            </a:r>
          </a:p>
        </p:txBody>
      </p:sp>
      <p:sp>
        <p:nvSpPr>
          <p:cNvPr id="8" name="Text Placeholder 7">
            <a:extLst>
              <a:ext uri="{FF2B5EF4-FFF2-40B4-BE49-F238E27FC236}">
                <a16:creationId xmlns:a16="http://schemas.microsoft.com/office/drawing/2014/main" id="{E2CD1A08-5988-D0BB-0FB8-A38C4D1C2BCE}"/>
              </a:ext>
            </a:extLst>
          </p:cNvPr>
          <p:cNvSpPr>
            <a:spLocks noGrp="1"/>
          </p:cNvSpPr>
          <p:nvPr>
            <p:ph type="body" sz="quarter" idx="46"/>
          </p:nvPr>
        </p:nvSpPr>
        <p:spPr/>
        <p:txBody>
          <a:bodyPr/>
          <a:lstStyle/>
          <a:p>
            <a:r>
              <a:rPr lang="en-US" dirty="0"/>
              <a:t>Sample prompt: </a:t>
            </a:r>
            <a:r>
              <a:rPr lang="en-US" i="1" dirty="0">
                <a:solidFill>
                  <a:srgbClr val="000000"/>
                </a:solidFill>
              </a:rPr>
              <a:t>Summarize best practices and regulatory standards for case management compliance.</a:t>
            </a:r>
          </a:p>
          <a:p>
            <a:endParaRPr lang="en-US" dirty="0"/>
          </a:p>
          <a:p>
            <a:endParaRPr lang="en-US" dirty="0"/>
          </a:p>
          <a:p>
            <a:endParaRPr lang="en-US"/>
          </a:p>
          <a:p>
            <a:endParaRPr lang="en-US"/>
          </a:p>
        </p:txBody>
      </p:sp>
      <p:sp>
        <p:nvSpPr>
          <p:cNvPr id="11" name="Text Placeholder 10">
            <a:extLst>
              <a:ext uri="{FF2B5EF4-FFF2-40B4-BE49-F238E27FC236}">
                <a16:creationId xmlns:a16="http://schemas.microsoft.com/office/drawing/2014/main" id="{FE430698-B067-9F3B-291D-DCCE27A358E3}"/>
              </a:ext>
            </a:extLst>
          </p:cNvPr>
          <p:cNvSpPr>
            <a:spLocks noGrp="1"/>
          </p:cNvSpPr>
          <p:nvPr>
            <p:ph type="body" sz="quarter" idx="49"/>
          </p:nvPr>
        </p:nvSpPr>
        <p:spPr/>
        <p:txBody>
          <a:bodyPr/>
          <a:lstStyle/>
          <a:p>
            <a:r>
              <a:rPr lang="en-US"/>
              <a:t>Draft standard operating procedures</a:t>
            </a:r>
          </a:p>
        </p:txBody>
      </p:sp>
      <p:sp>
        <p:nvSpPr>
          <p:cNvPr id="12" name="Text Placeholder 11">
            <a:extLst>
              <a:ext uri="{FF2B5EF4-FFF2-40B4-BE49-F238E27FC236}">
                <a16:creationId xmlns:a16="http://schemas.microsoft.com/office/drawing/2014/main" id="{B2FFE65E-D520-E839-59B1-80BBBDEFA627}"/>
              </a:ext>
            </a:extLst>
          </p:cNvPr>
          <p:cNvSpPr>
            <a:spLocks noGrp="1"/>
          </p:cNvSpPr>
          <p:nvPr>
            <p:ph type="body" sz="quarter" idx="50"/>
          </p:nvPr>
        </p:nvSpPr>
        <p:spPr/>
        <p:txBody>
          <a:bodyPr/>
          <a:lstStyle/>
          <a:p>
            <a:r>
              <a:rPr lang="en-US" dirty="0"/>
              <a:t>Next, the employee can leverage Copilot Chat </a:t>
            </a:r>
            <a:br>
              <a:rPr lang="en-US" dirty="0"/>
            </a:br>
            <a:r>
              <a:rPr lang="en-US" dirty="0"/>
              <a:t>to generate a customizable Standard Operating Procedure template, accelerating documentation while ensuring consistency and saving time on manual drafting.</a:t>
            </a:r>
          </a:p>
        </p:txBody>
      </p:sp>
      <p:sp>
        <p:nvSpPr>
          <p:cNvPr id="21" name="Text Placeholder 20">
            <a:extLst>
              <a:ext uri="{FF2B5EF4-FFF2-40B4-BE49-F238E27FC236}">
                <a16:creationId xmlns:a16="http://schemas.microsoft.com/office/drawing/2014/main" id="{F5927228-740A-2C28-BD41-A1C190E1A646}"/>
              </a:ext>
            </a:extLst>
          </p:cNvPr>
          <p:cNvSpPr>
            <a:spLocks noGrp="1"/>
          </p:cNvSpPr>
          <p:nvPr>
            <p:ph type="body" sz="quarter" idx="66"/>
          </p:nvPr>
        </p:nvSpPr>
        <p:spPr/>
        <p:txBody>
          <a:bodyPr/>
          <a:lstStyle/>
          <a:p>
            <a:r>
              <a:rPr lang="en-US" dirty="0"/>
              <a:t>Sample prompt: </a:t>
            </a:r>
            <a:r>
              <a:rPr lang="en-US" i="1" dirty="0">
                <a:solidFill>
                  <a:srgbClr val="000000"/>
                </a:solidFill>
              </a:rPr>
              <a:t>Generate a customizable Standard Operating Procedure template for case management, including intake, documentation, review, and reporting.</a:t>
            </a:r>
          </a:p>
          <a:p>
            <a:endParaRPr lang="en-US" dirty="0"/>
          </a:p>
          <a:p>
            <a:endParaRPr lang="en-US" dirty="0"/>
          </a:p>
          <a:p>
            <a:endParaRPr lang="en-US" dirty="0"/>
          </a:p>
          <a:p>
            <a:endParaRPr lang="en-US" dirty="0"/>
          </a:p>
        </p:txBody>
      </p:sp>
      <p:sp>
        <p:nvSpPr>
          <p:cNvPr id="13" name="Text Placeholder 12">
            <a:extLst>
              <a:ext uri="{FF2B5EF4-FFF2-40B4-BE49-F238E27FC236}">
                <a16:creationId xmlns:a16="http://schemas.microsoft.com/office/drawing/2014/main" id="{CA58875B-FBB0-A183-8BEE-7A44C7D0F62F}"/>
              </a:ext>
            </a:extLst>
          </p:cNvPr>
          <p:cNvSpPr>
            <a:spLocks noGrp="1"/>
          </p:cNvSpPr>
          <p:nvPr>
            <p:ph type="body" sz="quarter" idx="52"/>
          </p:nvPr>
        </p:nvSpPr>
        <p:spPr/>
        <p:txBody>
          <a:bodyPr/>
          <a:lstStyle/>
          <a:p>
            <a:r>
              <a:rPr lang="en-US"/>
              <a:t>Create checklists for case reviews</a:t>
            </a:r>
          </a:p>
        </p:txBody>
      </p:sp>
      <p:sp>
        <p:nvSpPr>
          <p:cNvPr id="14" name="Text Placeholder 13">
            <a:extLst>
              <a:ext uri="{FF2B5EF4-FFF2-40B4-BE49-F238E27FC236}">
                <a16:creationId xmlns:a16="http://schemas.microsoft.com/office/drawing/2014/main" id="{C13E1C32-4155-7C1C-143B-3204883D7869}"/>
              </a:ext>
            </a:extLst>
          </p:cNvPr>
          <p:cNvSpPr>
            <a:spLocks noGrp="1"/>
          </p:cNvSpPr>
          <p:nvPr>
            <p:ph type="body" sz="quarter" idx="53"/>
          </p:nvPr>
        </p:nvSpPr>
        <p:spPr>
          <a:xfrm>
            <a:off x="8950474" y="1438715"/>
            <a:ext cx="2756844" cy="626701"/>
          </a:xfrm>
        </p:spPr>
        <p:txBody>
          <a:bodyPr/>
          <a:lstStyle/>
          <a:p>
            <a:r>
              <a:rPr lang="en-US" dirty="0"/>
              <a:t>When prompted, Copilot Chat can help brainstorm generic checklists that cover types of documents, signatures, and review points—to support consistent and effective case file reviews before audits.</a:t>
            </a:r>
            <a:endParaRPr lang="en-US" i="1" dirty="0"/>
          </a:p>
        </p:txBody>
      </p:sp>
      <p:sp>
        <p:nvSpPr>
          <p:cNvPr id="22" name="Text Placeholder 21">
            <a:extLst>
              <a:ext uri="{FF2B5EF4-FFF2-40B4-BE49-F238E27FC236}">
                <a16:creationId xmlns:a16="http://schemas.microsoft.com/office/drawing/2014/main" id="{B44FF903-413B-9997-1257-575EB84270B8}"/>
              </a:ext>
            </a:extLst>
          </p:cNvPr>
          <p:cNvSpPr>
            <a:spLocks noGrp="1"/>
          </p:cNvSpPr>
          <p:nvPr>
            <p:ph type="body" sz="quarter" idx="67"/>
          </p:nvPr>
        </p:nvSpPr>
        <p:spPr/>
        <p:txBody>
          <a:bodyPr/>
          <a:lstStyle/>
          <a:p>
            <a:pPr lvl="0">
              <a:defRPr/>
            </a:pPr>
            <a:r>
              <a:rPr kumimoji="0" lang="en-US" sz="900" b="0" i="0" u="none" strike="noStrike" kern="1200" cap="none" spc="0" normalizeH="0" baseline="0" noProof="0" dirty="0">
                <a:ln>
                  <a:noFill/>
                </a:ln>
                <a:solidFill>
                  <a:srgbClr val="000000"/>
                </a:solidFill>
                <a:effectLst/>
                <a:uLnTx/>
                <a:uFillTx/>
                <a:latin typeface="Segoe UI"/>
              </a:rPr>
              <a:t>Sample prompt: </a:t>
            </a:r>
            <a:r>
              <a:rPr lang="en-US" i="1" dirty="0">
                <a:solidFill>
                  <a:srgbClr val="000000"/>
                </a:solidFill>
                <a:latin typeface="Segoe UI"/>
              </a:rPr>
              <a:t>I am a nonprofit agency providing [insert description of services/aid] to [insert recipients]. Draft a repeatable checklist to help review case files </a:t>
            </a:r>
            <a:r>
              <a:rPr kumimoji="0" lang="en-US" sz="900" b="0" i="1" u="none" strike="noStrike" kern="1200" cap="none" spc="0" normalizeH="0" baseline="0" noProof="0" dirty="0">
                <a:ln>
                  <a:noFill/>
                </a:ln>
                <a:solidFill>
                  <a:srgbClr val="000000"/>
                </a:solidFill>
                <a:effectLst/>
                <a:uLnTx/>
                <a:uFillTx/>
                <a:latin typeface="Segoe UI"/>
              </a:rPr>
              <a:t>for compliance with [insert name of regulation].</a:t>
            </a:r>
            <a:endParaRPr kumimoji="0" lang="en-US" sz="900" b="0" i="0" u="none" strike="noStrike" kern="1200" cap="none" spc="0" normalizeH="0" baseline="0" noProof="0" dirty="0">
              <a:ln>
                <a:noFill/>
              </a:ln>
              <a:solidFill>
                <a:srgbClr val="000000"/>
              </a:solidFill>
              <a:effectLst/>
              <a:uLnTx/>
              <a:uFillTx/>
              <a:latin typeface="Segoe UI"/>
            </a:endParaRPr>
          </a:p>
        </p:txBody>
      </p:sp>
      <p:sp>
        <p:nvSpPr>
          <p:cNvPr id="17" name="Text Placeholder 16">
            <a:extLst>
              <a:ext uri="{FF2B5EF4-FFF2-40B4-BE49-F238E27FC236}">
                <a16:creationId xmlns:a16="http://schemas.microsoft.com/office/drawing/2014/main" id="{D6FEB714-7DEF-C995-A8B8-806194614CE2}"/>
              </a:ext>
            </a:extLst>
          </p:cNvPr>
          <p:cNvSpPr>
            <a:spLocks noGrp="1"/>
          </p:cNvSpPr>
          <p:nvPr>
            <p:ph type="body" sz="quarter" idx="61"/>
          </p:nvPr>
        </p:nvSpPr>
        <p:spPr/>
        <p:txBody>
          <a:bodyPr/>
          <a:lstStyle/>
          <a:p>
            <a:r>
              <a:rPr lang="en-US"/>
              <a:t>Simulate audit preparation</a:t>
            </a:r>
          </a:p>
        </p:txBody>
      </p:sp>
      <p:sp>
        <p:nvSpPr>
          <p:cNvPr id="18" name="Text Placeholder 17">
            <a:extLst>
              <a:ext uri="{FF2B5EF4-FFF2-40B4-BE49-F238E27FC236}">
                <a16:creationId xmlns:a16="http://schemas.microsoft.com/office/drawing/2014/main" id="{7E877013-F9AC-84CE-B073-533C223DB048}"/>
              </a:ext>
            </a:extLst>
          </p:cNvPr>
          <p:cNvSpPr>
            <a:spLocks noGrp="1"/>
          </p:cNvSpPr>
          <p:nvPr>
            <p:ph type="body" sz="quarter" idx="62"/>
          </p:nvPr>
        </p:nvSpPr>
        <p:spPr>
          <a:xfrm>
            <a:off x="7507483" y="4050957"/>
            <a:ext cx="3161734" cy="626701"/>
          </a:xfrm>
        </p:spPr>
        <p:txBody>
          <a:bodyPr/>
          <a:lstStyle/>
          <a:p>
            <a:r>
              <a:rPr lang="en-US" dirty="0"/>
              <a:t>Copilot Chat boosts confidence and preparedness by guiding employees through mock audits. This exercise will guide the employee through typical audit questions, examples of suggested evidence, and common pitfalls so the operations and legal teams are prepared and stay compliant. </a:t>
            </a:r>
            <a:endParaRPr lang="en-US" i="1" dirty="0"/>
          </a:p>
        </p:txBody>
      </p:sp>
      <p:sp>
        <p:nvSpPr>
          <p:cNvPr id="24" name="Text Placeholder 23">
            <a:extLst>
              <a:ext uri="{FF2B5EF4-FFF2-40B4-BE49-F238E27FC236}">
                <a16:creationId xmlns:a16="http://schemas.microsoft.com/office/drawing/2014/main" id="{07261DA7-77A9-525D-184B-3873C04B1795}"/>
              </a:ext>
            </a:extLst>
          </p:cNvPr>
          <p:cNvSpPr>
            <a:spLocks noGrp="1"/>
          </p:cNvSpPr>
          <p:nvPr>
            <p:ph type="body" sz="quarter" idx="69"/>
          </p:nvPr>
        </p:nvSpPr>
        <p:spPr/>
        <p:txBody>
          <a:bodyPr/>
          <a:lstStyle/>
          <a:p>
            <a:pPr lvl="0">
              <a:defRPr/>
            </a:pPr>
            <a:r>
              <a:rPr kumimoji="0" lang="en-US" sz="900" b="0" i="0" u="none" strike="noStrike" kern="1200" cap="none" spc="0" normalizeH="0" baseline="0" noProof="0" dirty="0">
                <a:ln>
                  <a:noFill/>
                </a:ln>
                <a:solidFill>
                  <a:srgbClr val="000000"/>
                </a:solidFill>
                <a:effectLst/>
                <a:uLnTx/>
                <a:uFillTx/>
                <a:latin typeface="Segoe UI"/>
              </a:rPr>
              <a:t>Sample prompt: </a:t>
            </a:r>
            <a:r>
              <a:rPr kumimoji="0" lang="en-US" sz="900" b="0" i="1" u="none" strike="noStrike" kern="1200" cap="none" spc="0" normalizeH="0" baseline="0" noProof="0" dirty="0">
                <a:ln>
                  <a:noFill/>
                </a:ln>
                <a:solidFill>
                  <a:srgbClr val="000000"/>
                </a:solidFill>
                <a:effectLst/>
                <a:uLnTx/>
                <a:uFillTx/>
                <a:latin typeface="Segoe UI"/>
              </a:rPr>
              <a:t>Walk me through a mock audit for our case management process, including typical questions and example of suggested evidence. </a:t>
            </a:r>
            <a:endParaRPr lang="en-US" dirty="0"/>
          </a:p>
        </p:txBody>
      </p:sp>
      <p:sp>
        <p:nvSpPr>
          <p:cNvPr id="15" name="Text Placeholder 14">
            <a:extLst>
              <a:ext uri="{FF2B5EF4-FFF2-40B4-BE49-F238E27FC236}">
                <a16:creationId xmlns:a16="http://schemas.microsoft.com/office/drawing/2014/main" id="{BB47AAC4-93C8-DC49-1A96-BDF0ED4C3A38}"/>
              </a:ext>
            </a:extLst>
          </p:cNvPr>
          <p:cNvSpPr>
            <a:spLocks noGrp="1"/>
          </p:cNvSpPr>
          <p:nvPr>
            <p:ph type="body" sz="quarter" idx="58"/>
          </p:nvPr>
        </p:nvSpPr>
        <p:spPr/>
        <p:txBody>
          <a:bodyPr/>
          <a:lstStyle/>
          <a:p>
            <a:r>
              <a:rPr lang="en-US"/>
              <a:t>Summarize and communicate compliance status</a:t>
            </a:r>
          </a:p>
        </p:txBody>
      </p:sp>
      <p:sp>
        <p:nvSpPr>
          <p:cNvPr id="16" name="Text Placeholder 15">
            <a:extLst>
              <a:ext uri="{FF2B5EF4-FFF2-40B4-BE49-F238E27FC236}">
                <a16:creationId xmlns:a16="http://schemas.microsoft.com/office/drawing/2014/main" id="{A9FCB12B-BDFE-128E-6C6C-CA3416DF4BCF}"/>
              </a:ext>
            </a:extLst>
          </p:cNvPr>
          <p:cNvSpPr>
            <a:spLocks noGrp="1"/>
          </p:cNvSpPr>
          <p:nvPr>
            <p:ph type="body" sz="quarter" idx="59"/>
          </p:nvPr>
        </p:nvSpPr>
        <p:spPr/>
        <p:txBody>
          <a:bodyPr/>
          <a:lstStyle/>
          <a:p>
            <a:r>
              <a:rPr lang="en-US"/>
              <a:t>Lastly, the employee needs to summarize recent compliance evaluation and steps taken into a short report. Copilot Chat </a:t>
            </a:r>
            <a:r>
              <a:rPr lang="en-US" dirty="0"/>
              <a:t>enables transparent reporting by summarizing recent compliance evaluations and steps taken.</a:t>
            </a:r>
          </a:p>
        </p:txBody>
      </p:sp>
      <p:sp>
        <p:nvSpPr>
          <p:cNvPr id="23" name="Text Placeholder 22">
            <a:extLst>
              <a:ext uri="{FF2B5EF4-FFF2-40B4-BE49-F238E27FC236}">
                <a16:creationId xmlns:a16="http://schemas.microsoft.com/office/drawing/2014/main" id="{DA053FF2-523D-390E-480A-A05FC725B279}"/>
              </a:ext>
            </a:extLst>
          </p:cNvPr>
          <p:cNvSpPr>
            <a:spLocks noGrp="1"/>
          </p:cNvSpPr>
          <p:nvPr>
            <p:ph type="body" sz="quarter" idx="68"/>
          </p:nvPr>
        </p:nvSpPr>
        <p:spPr/>
        <p:txBody>
          <a:bodyPr/>
          <a:lstStyle/>
          <a:p>
            <a:pPr lvl="0">
              <a:defRPr/>
            </a:pPr>
            <a:r>
              <a:rPr kumimoji="0" lang="en-US" sz="900" b="0" i="0" u="none" strike="noStrike" kern="1200" cap="none" spc="0" normalizeH="0" baseline="0" noProof="0" dirty="0">
                <a:ln>
                  <a:noFill/>
                </a:ln>
                <a:solidFill>
                  <a:srgbClr val="000000"/>
                </a:solidFill>
                <a:effectLst/>
                <a:uLnTx/>
                <a:uFillTx/>
                <a:latin typeface="Segoe UI"/>
              </a:rPr>
              <a:t>Sample prompt: </a:t>
            </a:r>
            <a:r>
              <a:rPr lang="en-US" i="1" dirty="0"/>
              <a:t>Summarize our recent compliance evaluation and steps taken into a short report for the legal team. </a:t>
            </a:r>
          </a:p>
        </p:txBody>
      </p:sp>
      <p:sp>
        <p:nvSpPr>
          <p:cNvPr id="29" name="TextBox 28">
            <a:extLst>
              <a:ext uri="{FF2B5EF4-FFF2-40B4-BE49-F238E27FC236}">
                <a16:creationId xmlns:a16="http://schemas.microsoft.com/office/drawing/2014/main" id="{A5B07E8F-0849-1B81-B450-C44F11BE5452}"/>
              </a:ext>
              <a:ext uri="{C183D7F6-B498-43B3-948B-1728B52AA6E4}">
                <adec:decorative xmlns:adec="http://schemas.microsoft.com/office/drawing/2017/decorative" val="0"/>
              </a:ext>
            </a:extLst>
          </p:cNvPr>
          <p:cNvSpPr txBox="1"/>
          <p:nvPr/>
        </p:nvSpPr>
        <p:spPr>
          <a:xfrm>
            <a:off x="6446959" y="2415513"/>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0" name="Picture 50">
            <a:hlinkClick r:id="rId2"/>
            <a:extLst>
              <a:ext uri="{FF2B5EF4-FFF2-40B4-BE49-F238E27FC236}">
                <a16:creationId xmlns:a16="http://schemas.microsoft.com/office/drawing/2014/main" id="{F1EBF721-5BB5-5A64-48A2-6A541E474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237127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8C71C17-181E-5AFF-0E3E-E6B353FCCD8A}"/>
              </a:ext>
              <a:ext uri="{C183D7F6-B498-43B3-948B-1728B52AA6E4}">
                <adec:decorative xmlns:adec="http://schemas.microsoft.com/office/drawing/2017/decorative" val="0"/>
              </a:ext>
            </a:extLst>
          </p:cNvPr>
          <p:cNvSpPr txBox="1"/>
          <p:nvPr/>
        </p:nvSpPr>
        <p:spPr>
          <a:xfrm>
            <a:off x="3562472" y="2415513"/>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2" name="Picture 50">
            <a:hlinkClick r:id="rId2"/>
            <a:extLst>
              <a:ext uri="{FF2B5EF4-FFF2-40B4-BE49-F238E27FC236}">
                <a16:creationId xmlns:a16="http://schemas.microsoft.com/office/drawing/2014/main" id="{8EF20B0D-AA8C-2EF3-670F-AA12BDC8A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38" y="237127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EB73A139-FC4B-0377-DC2A-1524AD783C92}"/>
              </a:ext>
              <a:ext uri="{C183D7F6-B498-43B3-948B-1728B52AA6E4}">
                <adec:decorative xmlns:adec="http://schemas.microsoft.com/office/drawing/2017/decorative" val="0"/>
              </a:ext>
            </a:extLst>
          </p:cNvPr>
          <p:cNvSpPr txBox="1"/>
          <p:nvPr/>
        </p:nvSpPr>
        <p:spPr>
          <a:xfrm>
            <a:off x="7887017" y="4937665"/>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4" name="Picture 50">
            <a:hlinkClick r:id="rId2"/>
            <a:extLst>
              <a:ext uri="{FF2B5EF4-FFF2-40B4-BE49-F238E27FC236}">
                <a16:creationId xmlns:a16="http://schemas.microsoft.com/office/drawing/2014/main" id="{7ECD72D7-3C86-F72D-B2FE-580A9311A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483" y="4893422"/>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174D1B52-7761-E34A-186C-C35F6989C2FA}"/>
              </a:ext>
              <a:ext uri="{C183D7F6-B498-43B3-948B-1728B52AA6E4}">
                <adec:decorative xmlns:adec="http://schemas.microsoft.com/office/drawing/2017/decorative" val="0"/>
              </a:ext>
            </a:extLst>
          </p:cNvPr>
          <p:cNvSpPr txBox="1"/>
          <p:nvPr/>
        </p:nvSpPr>
        <p:spPr>
          <a:xfrm>
            <a:off x="4415943" y="4937665"/>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6" name="Picture 50">
            <a:hlinkClick r:id="rId2"/>
            <a:extLst>
              <a:ext uri="{FF2B5EF4-FFF2-40B4-BE49-F238E27FC236}">
                <a16:creationId xmlns:a16="http://schemas.microsoft.com/office/drawing/2014/main" id="{162AB5F5-FE27-597E-A27C-A14A4D1DE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409" y="4893422"/>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ED5A41A1-79BE-83D8-626F-F430214A68CE}"/>
              </a:ext>
              <a:ext uri="{C183D7F6-B498-43B3-948B-1728B52AA6E4}">
                <adec:decorative xmlns:adec="http://schemas.microsoft.com/office/drawing/2017/decorative" val="0"/>
              </a:ext>
            </a:extLst>
          </p:cNvPr>
          <p:cNvSpPr txBox="1"/>
          <p:nvPr/>
        </p:nvSpPr>
        <p:spPr>
          <a:xfrm>
            <a:off x="9330009" y="2415513"/>
            <a:ext cx="1830524" cy="153888"/>
          </a:xfrm>
          <a:prstGeom prst="rect">
            <a:avLst/>
          </a:prstGeom>
          <a:noFill/>
        </p:spPr>
        <p:txBody>
          <a:bodyPr wrap="square" lIns="0" tIns="0" rIns="0" bIns="0" rtlCol="0" anchor="ctr">
            <a:spAutoFit/>
          </a:bodyPr>
          <a:lstStyle/>
          <a:p>
            <a:pPr marL="0" marR="0" lvl="0" indent="0" algn="l" defTabSz="914367"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38" name="Picture 50">
            <a:hlinkClick r:id="rId2"/>
            <a:extLst>
              <a:ext uri="{FF2B5EF4-FFF2-40B4-BE49-F238E27FC236}">
                <a16:creationId xmlns:a16="http://schemas.microsoft.com/office/drawing/2014/main" id="{1A044277-E45F-7509-75C1-469943762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475" y="237127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55" name="Text Placeholder 19">
            <a:extLst>
              <a:ext uri="{FF2B5EF4-FFF2-40B4-BE49-F238E27FC236}">
                <a16:creationId xmlns:a16="http://schemas.microsoft.com/office/drawing/2014/main" id="{5E84E7CF-4DD3-1E76-7943-F3186F597C4F}"/>
              </a:ext>
            </a:extLst>
          </p:cNvPr>
          <p:cNvSpPr>
            <a:spLocks noGrp="1"/>
          </p:cNvSpPr>
          <p:nvPr>
            <p:ph type="body" sz="quarter" idx="65"/>
          </p:nvPr>
        </p:nvSpPr>
        <p:spPr>
          <a:xfrm>
            <a:off x="320721" y="3467940"/>
            <a:ext cx="1131650" cy="219456"/>
          </a:xfrm>
        </p:spPr>
        <p:txBody>
          <a:bodyPr/>
          <a:lstStyle/>
          <a:p>
            <a:r>
              <a:rPr lang="en-US"/>
              <a:t>KPIs impacted</a:t>
            </a:r>
          </a:p>
        </p:txBody>
      </p:sp>
      <p:sp>
        <p:nvSpPr>
          <p:cNvPr id="56" name="Text Placeholder 18">
            <a:extLst>
              <a:ext uri="{FF2B5EF4-FFF2-40B4-BE49-F238E27FC236}">
                <a16:creationId xmlns:a16="http://schemas.microsoft.com/office/drawing/2014/main" id="{8E057BBD-70F2-2F4D-6019-A61305020E88}"/>
              </a:ext>
            </a:extLst>
          </p:cNvPr>
          <p:cNvSpPr>
            <a:spLocks noGrp="1"/>
          </p:cNvSpPr>
          <p:nvPr>
            <p:ph type="body" sz="quarter" idx="64"/>
          </p:nvPr>
        </p:nvSpPr>
        <p:spPr>
          <a:xfrm>
            <a:off x="320721" y="4709762"/>
            <a:ext cx="1131651" cy="219456"/>
          </a:xfrm>
        </p:spPr>
        <p:txBody>
          <a:bodyPr/>
          <a:lstStyle/>
          <a:p>
            <a:r>
              <a:rPr lang="en-US"/>
              <a:t>Value benefit</a:t>
            </a:r>
          </a:p>
        </p:txBody>
      </p:sp>
      <p:grpSp>
        <p:nvGrpSpPr>
          <p:cNvPr id="57" name="Group 56">
            <a:extLst>
              <a:ext uri="{FF2B5EF4-FFF2-40B4-BE49-F238E27FC236}">
                <a16:creationId xmlns:a16="http://schemas.microsoft.com/office/drawing/2014/main" id="{FD4DE2B1-0D3B-239A-00A4-AFC065FFA04E}"/>
              </a:ext>
            </a:extLst>
          </p:cNvPr>
          <p:cNvGrpSpPr/>
          <p:nvPr/>
        </p:nvGrpSpPr>
        <p:grpSpPr>
          <a:xfrm>
            <a:off x="320719" y="5020658"/>
            <a:ext cx="1771605" cy="216000"/>
            <a:chOff x="320719" y="4224856"/>
            <a:chExt cx="1771605" cy="219456"/>
          </a:xfrm>
        </p:grpSpPr>
        <p:sp>
          <p:nvSpPr>
            <p:cNvPr id="58" name="Rectangle: Rounded Corners 6">
              <a:extLst>
                <a:ext uri="{FF2B5EF4-FFF2-40B4-BE49-F238E27FC236}">
                  <a16:creationId xmlns:a16="http://schemas.microsoft.com/office/drawing/2014/main" id="{73C96F1C-F497-74A6-77F3-23D35F852846}"/>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59" name="Graphic 58">
              <a:extLst>
                <a:ext uri="{FF2B5EF4-FFF2-40B4-BE49-F238E27FC236}">
                  <a16:creationId xmlns:a16="http://schemas.microsoft.com/office/drawing/2014/main" id="{1C49CA35-792E-B7AA-79E4-3DBCE64B290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67506" y="4260849"/>
              <a:ext cx="144000" cy="144000"/>
            </a:xfrm>
            <a:prstGeom prst="rect">
              <a:avLst/>
            </a:prstGeom>
          </p:spPr>
        </p:pic>
      </p:grpSp>
      <p:grpSp>
        <p:nvGrpSpPr>
          <p:cNvPr id="61" name="Group 60">
            <a:extLst>
              <a:ext uri="{FF2B5EF4-FFF2-40B4-BE49-F238E27FC236}">
                <a16:creationId xmlns:a16="http://schemas.microsoft.com/office/drawing/2014/main" id="{AD790FCA-D9FB-8DF0-0EB0-E28B03D77554}"/>
              </a:ext>
            </a:extLst>
          </p:cNvPr>
          <p:cNvGrpSpPr/>
          <p:nvPr/>
        </p:nvGrpSpPr>
        <p:grpSpPr>
          <a:xfrm>
            <a:off x="320721" y="5309272"/>
            <a:ext cx="1771605" cy="216000"/>
            <a:chOff x="320721" y="4517211"/>
            <a:chExt cx="1771605" cy="216000"/>
          </a:xfrm>
        </p:grpSpPr>
        <p:sp>
          <p:nvSpPr>
            <p:cNvPr id="62" name="Rectangle: Rounded Corners 6">
              <a:extLst>
                <a:ext uri="{FF2B5EF4-FFF2-40B4-BE49-F238E27FC236}">
                  <a16:creationId xmlns:a16="http://schemas.microsoft.com/office/drawing/2014/main" id="{241B2B3F-1734-31D6-24F5-DD519AB509D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63" name="Graphic 62">
              <a:extLst>
                <a:ext uri="{FF2B5EF4-FFF2-40B4-BE49-F238E27FC236}">
                  <a16:creationId xmlns:a16="http://schemas.microsoft.com/office/drawing/2014/main" id="{0A9738D5-D64A-9787-1316-E456DD857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507" y="4552645"/>
              <a:ext cx="144000" cy="141732"/>
            </a:xfrm>
            <a:prstGeom prst="rect">
              <a:avLst/>
            </a:prstGeom>
          </p:spPr>
        </p:pic>
      </p:grpSp>
      <p:grpSp>
        <p:nvGrpSpPr>
          <p:cNvPr id="64" name="Group 63">
            <a:extLst>
              <a:ext uri="{FF2B5EF4-FFF2-40B4-BE49-F238E27FC236}">
                <a16:creationId xmlns:a16="http://schemas.microsoft.com/office/drawing/2014/main" id="{CF161C8E-CCA1-D472-8A21-2BAB57C7A1BD}"/>
              </a:ext>
            </a:extLst>
          </p:cNvPr>
          <p:cNvGrpSpPr/>
          <p:nvPr/>
        </p:nvGrpSpPr>
        <p:grpSpPr>
          <a:xfrm>
            <a:off x="320719" y="3778836"/>
            <a:ext cx="1771605" cy="216000"/>
            <a:chOff x="320719" y="4224856"/>
            <a:chExt cx="1771605" cy="219456"/>
          </a:xfrm>
        </p:grpSpPr>
        <p:sp>
          <p:nvSpPr>
            <p:cNvPr id="73" name="Rectangle: Rounded Corners 6">
              <a:extLst>
                <a:ext uri="{FF2B5EF4-FFF2-40B4-BE49-F238E27FC236}">
                  <a16:creationId xmlns:a16="http://schemas.microsoft.com/office/drawing/2014/main" id="{F9AB472C-288D-3FA9-4B98-D0CABA6190C3}"/>
                </a:ext>
                <a:ext uri="{C183D7F6-B498-43B3-948B-1728B52AA6E4}">
                  <adec:decorative xmlns:adec="http://schemas.microsoft.com/office/drawing/2017/decorative" val="1"/>
                </a:ext>
              </a:extLst>
            </p:cNvPr>
            <p:cNvSpPr/>
            <p:nvPr/>
          </p:nvSpPr>
          <p:spPr bwMode="auto">
            <a:xfrm>
              <a:off x="320719" y="4224856"/>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Program impact</a:t>
              </a:r>
            </a:p>
          </p:txBody>
        </p:sp>
        <p:pic>
          <p:nvPicPr>
            <p:cNvPr id="83" name="Graphic 82">
              <a:extLst>
                <a:ext uri="{FF2B5EF4-FFF2-40B4-BE49-F238E27FC236}">
                  <a16:creationId xmlns:a16="http://schemas.microsoft.com/office/drawing/2014/main" id="{4284A126-F744-CF93-88B4-CA9F06ACC66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spTree>
    <p:extLst>
      <p:ext uri="{BB962C8B-B14F-4D97-AF65-F5344CB8AC3E}">
        <p14:creationId xmlns:p14="http://schemas.microsoft.com/office/powerpoint/2010/main" val="814206745"/>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380</Words>
  <Application>Microsoft Office PowerPoint</Application>
  <PresentationFormat>Widescreen</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Expedite drafting processes and compliance tests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2025-11-21T02:19:31Z</dcterms:created>
  <dcterms:modified xsi:type="dcterms:W3CDTF">2025-11-21T03:57:09Z</dcterms:modified>
</cp:coreProperties>
</file>