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163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0461D-C5AF-47A3-8E01-E36D79B1D640}" v="27" dt="2025-11-20T19:20:22.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852" autoAdjust="0"/>
    <p:restoredTop sz="92202" autoAdjust="0"/>
  </p:normalViewPr>
  <p:slideViewPr>
    <p:cSldViewPr snapToGrid="0">
      <p:cViewPr varScale="1">
        <p:scale>
          <a:sx n="72" d="100"/>
          <a:sy n="72" d="100"/>
        </p:scale>
        <p:origin x="234" y="294"/>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2541166"/>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743986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9B1E9-3F80-5E8D-C115-4E575A7CBA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3A93C5-995E-1C3C-A784-8544E153E10B}"/>
              </a:ext>
            </a:extLst>
          </p:cNvPr>
          <p:cNvSpPr>
            <a:spLocks noGrp="1"/>
          </p:cNvSpPr>
          <p:nvPr>
            <p:ph type="title"/>
          </p:nvPr>
        </p:nvSpPr>
        <p:spPr>
          <a:xfrm>
            <a:off x="2492556" y="296026"/>
            <a:ext cx="4144817" cy="553998"/>
          </a:xfrm>
        </p:spPr>
        <p:txBody>
          <a:bodyPr/>
          <a:lstStyle/>
          <a:p>
            <a:r>
              <a:rPr lang="en-US" dirty="0"/>
              <a:t>Create framework to track and evaluate program success</a:t>
            </a:r>
          </a:p>
        </p:txBody>
      </p:sp>
      <p:sp>
        <p:nvSpPr>
          <p:cNvPr id="4" name="Text Placeholder 3">
            <a:extLst>
              <a:ext uri="{FF2B5EF4-FFF2-40B4-BE49-F238E27FC236}">
                <a16:creationId xmlns:a16="http://schemas.microsoft.com/office/drawing/2014/main" id="{AC37CC0A-246A-4578-DC6A-17BA71400826}"/>
              </a:ext>
            </a:extLst>
          </p:cNvPr>
          <p:cNvSpPr>
            <a:spLocks noGrp="1"/>
          </p:cNvSpPr>
          <p:nvPr>
            <p:ph type="body" sz="quarter" idx="33"/>
          </p:nvPr>
        </p:nvSpPr>
        <p:spPr/>
        <p:txBody>
          <a:bodyPr/>
          <a:lstStyle/>
          <a:p>
            <a:r>
              <a:rPr lang="en-US"/>
              <a:t>Nonprofit</a:t>
            </a:r>
          </a:p>
        </p:txBody>
      </p:sp>
      <p:sp>
        <p:nvSpPr>
          <p:cNvPr id="7" name="Text Placeholder 6">
            <a:extLst>
              <a:ext uri="{FF2B5EF4-FFF2-40B4-BE49-F238E27FC236}">
                <a16:creationId xmlns:a16="http://schemas.microsoft.com/office/drawing/2014/main" id="{039DEEC2-3E16-8233-73EE-1B4379622BCF}"/>
              </a:ext>
            </a:extLst>
          </p:cNvPr>
          <p:cNvSpPr>
            <a:spLocks noGrp="1"/>
          </p:cNvSpPr>
          <p:nvPr>
            <p:ph type="body" sz="quarter" idx="44"/>
          </p:nvPr>
        </p:nvSpPr>
        <p:spPr/>
        <p:txBody>
          <a:bodyPr/>
          <a:lstStyle/>
          <a:p>
            <a:r>
              <a:rPr lang="en-US"/>
              <a:t>Microsoft 365 Copilot Chat</a:t>
            </a:r>
          </a:p>
        </p:txBody>
      </p:sp>
      <p:sp>
        <p:nvSpPr>
          <p:cNvPr id="6" name="Text Placeholder 5">
            <a:extLst>
              <a:ext uri="{FF2B5EF4-FFF2-40B4-BE49-F238E27FC236}">
                <a16:creationId xmlns:a16="http://schemas.microsoft.com/office/drawing/2014/main" id="{B6E31F11-2308-5887-C79A-D9CD50878EC5}"/>
              </a:ext>
            </a:extLst>
          </p:cNvPr>
          <p:cNvSpPr>
            <a:spLocks noGrp="1"/>
          </p:cNvSpPr>
          <p:nvPr>
            <p:ph type="body" sz="quarter" idx="43"/>
          </p:nvPr>
        </p:nvSpPr>
        <p:spPr/>
        <p:txBody>
          <a:bodyPr/>
          <a:lstStyle/>
          <a:p>
            <a:r>
              <a:rPr lang="en-US"/>
              <a:t>Start</a:t>
            </a:r>
          </a:p>
        </p:txBody>
      </p:sp>
      <p:sp>
        <p:nvSpPr>
          <p:cNvPr id="5" name="Text Placeholder 4">
            <a:extLst>
              <a:ext uri="{FF2B5EF4-FFF2-40B4-BE49-F238E27FC236}">
                <a16:creationId xmlns:a16="http://schemas.microsoft.com/office/drawing/2014/main" id="{E3E7075E-DC64-23D1-E609-AC45229E7FA5}"/>
              </a:ext>
            </a:extLst>
          </p:cNvPr>
          <p:cNvSpPr>
            <a:spLocks noGrp="1"/>
          </p:cNvSpPr>
          <p:nvPr>
            <p:ph type="body" sz="quarter" idx="42"/>
          </p:nvPr>
        </p:nvSpPr>
        <p:spPr/>
        <p:txBody>
          <a:bodyPr/>
          <a:lstStyle/>
          <a:p>
            <a:r>
              <a:rPr lang="en-US" kern="1200">
                <a:latin typeface="Segoe UI" panose="020B0502040204020203" pitchFamily="34" charset="0"/>
              </a:rPr>
              <a:t>From research and planning, to execution and evaluation, Microsoft 365 Copilot Chat can help nonprofit organizations with </a:t>
            </a:r>
            <a:r>
              <a:rPr lang="en-US">
                <a:latin typeface="Segoe UI" panose="020B0502040204020203" pitchFamily="34" charset="0"/>
              </a:rPr>
              <a:t>critical stages of Designing Program Goals, Program Launch Execution, and brainstorming future Monitor-Evaluate-Improve.</a:t>
            </a:r>
            <a:endParaRPr lang="en-US"/>
          </a:p>
        </p:txBody>
      </p:sp>
      <p:sp>
        <p:nvSpPr>
          <p:cNvPr id="9" name="Text Placeholder 8">
            <a:extLst>
              <a:ext uri="{FF2B5EF4-FFF2-40B4-BE49-F238E27FC236}">
                <a16:creationId xmlns:a16="http://schemas.microsoft.com/office/drawing/2014/main" id="{149F7316-4FCC-2537-6215-23F2E581B7BC}"/>
              </a:ext>
            </a:extLst>
          </p:cNvPr>
          <p:cNvSpPr>
            <a:spLocks noGrp="1"/>
          </p:cNvSpPr>
          <p:nvPr>
            <p:ph type="body" sz="quarter" idx="47"/>
          </p:nvPr>
        </p:nvSpPr>
        <p:spPr/>
        <p:txBody>
          <a:bodyPr/>
          <a:lstStyle/>
          <a:p>
            <a:r>
              <a:rPr lang="en-US"/>
              <a:t>Conduct research</a:t>
            </a:r>
          </a:p>
        </p:txBody>
      </p:sp>
      <p:sp>
        <p:nvSpPr>
          <p:cNvPr id="10" name="Text Placeholder 9">
            <a:extLst>
              <a:ext uri="{FF2B5EF4-FFF2-40B4-BE49-F238E27FC236}">
                <a16:creationId xmlns:a16="http://schemas.microsoft.com/office/drawing/2014/main" id="{D0998A2A-CFF2-4DB0-0D72-8FF63CBE0C12}"/>
              </a:ext>
            </a:extLst>
          </p:cNvPr>
          <p:cNvSpPr>
            <a:spLocks noGrp="1"/>
          </p:cNvSpPr>
          <p:nvPr>
            <p:ph type="body" sz="quarter" idx="48"/>
          </p:nvPr>
        </p:nvSpPr>
        <p:spPr/>
        <p:txBody>
          <a:bodyPr/>
          <a:lstStyle/>
          <a:p>
            <a:r>
              <a:rPr lang="en-US" dirty="0"/>
              <a:t>A new community liaison starts the day by asking Copilot Chat to gather insights from news outlets and research local community needs. Copilot helps  save hours of manual research and enables data-driven decisions for impactful program planning. </a:t>
            </a:r>
          </a:p>
        </p:txBody>
      </p:sp>
      <p:sp>
        <p:nvSpPr>
          <p:cNvPr id="8" name="Text Placeholder 7">
            <a:extLst>
              <a:ext uri="{FF2B5EF4-FFF2-40B4-BE49-F238E27FC236}">
                <a16:creationId xmlns:a16="http://schemas.microsoft.com/office/drawing/2014/main" id="{C3A18E30-C365-2A96-4C80-6A09A9CB8BD4}"/>
              </a:ext>
            </a:extLst>
          </p:cNvPr>
          <p:cNvSpPr>
            <a:spLocks noGrp="1"/>
          </p:cNvSpPr>
          <p:nvPr>
            <p:ph type="body" sz="quarter" idx="46"/>
          </p:nvPr>
        </p:nvSpPr>
        <p:spPr/>
        <p:txBody>
          <a:bodyPr/>
          <a:lstStyle/>
          <a:p>
            <a:r>
              <a:rPr lang="en-US" dirty="0"/>
              <a:t>Sample prompt: </a:t>
            </a:r>
            <a:r>
              <a:rPr lang="en-US" i="1" dirty="0">
                <a:solidFill>
                  <a:srgbClr val="000000"/>
                </a:solidFill>
                <a:latin typeface="Segoe UI"/>
              </a:rPr>
              <a:t>Summarize recent news and research about local community needs for our new program.</a:t>
            </a:r>
          </a:p>
          <a:p>
            <a:endParaRPr lang="en-US" dirty="0"/>
          </a:p>
        </p:txBody>
      </p:sp>
      <p:sp>
        <p:nvSpPr>
          <p:cNvPr id="11" name="Text Placeholder 10">
            <a:extLst>
              <a:ext uri="{FF2B5EF4-FFF2-40B4-BE49-F238E27FC236}">
                <a16:creationId xmlns:a16="http://schemas.microsoft.com/office/drawing/2014/main" id="{0A15FC27-2C3B-F0B7-2063-3CF7EF603957}"/>
              </a:ext>
            </a:extLst>
          </p:cNvPr>
          <p:cNvSpPr>
            <a:spLocks noGrp="1"/>
          </p:cNvSpPr>
          <p:nvPr>
            <p:ph type="body" sz="quarter" idx="49"/>
          </p:nvPr>
        </p:nvSpPr>
        <p:spPr/>
        <p:txBody>
          <a:bodyPr/>
          <a:lstStyle/>
          <a:p>
            <a:r>
              <a:rPr lang="en-US"/>
              <a:t>Design program goals and plan</a:t>
            </a:r>
          </a:p>
        </p:txBody>
      </p:sp>
      <p:sp>
        <p:nvSpPr>
          <p:cNvPr id="12" name="Text Placeholder 11">
            <a:extLst>
              <a:ext uri="{FF2B5EF4-FFF2-40B4-BE49-F238E27FC236}">
                <a16:creationId xmlns:a16="http://schemas.microsoft.com/office/drawing/2014/main" id="{D60A17CB-0319-607E-6C3F-623508351D63}"/>
              </a:ext>
            </a:extLst>
          </p:cNvPr>
          <p:cNvSpPr>
            <a:spLocks noGrp="1"/>
          </p:cNvSpPr>
          <p:nvPr>
            <p:ph type="body" sz="quarter" idx="50"/>
          </p:nvPr>
        </p:nvSpPr>
        <p:spPr>
          <a:xfrm>
            <a:off x="6066682" y="1438715"/>
            <a:ext cx="2635358" cy="626701"/>
          </a:xfrm>
        </p:spPr>
        <p:txBody>
          <a:bodyPr/>
          <a:lstStyle/>
          <a:p>
            <a:r>
              <a:rPr lang="en-US" dirty="0"/>
              <a:t>With research in hand, the manager uses Copilot Chat to draft clear program goals, target outcomes, and a basic timeline. Copilot helps accelerate planning and ensuring </a:t>
            </a:r>
            <a:r>
              <a:rPr lang="en-US" dirty="0">
                <a:solidFill>
                  <a:srgbClr val="000000"/>
                </a:solidFill>
              </a:rPr>
              <a:t>team alignment with structured outputs ready for review and sharing.</a:t>
            </a:r>
          </a:p>
          <a:p>
            <a:endParaRPr lang="en-US" dirty="0"/>
          </a:p>
        </p:txBody>
      </p:sp>
      <p:sp>
        <p:nvSpPr>
          <p:cNvPr id="21" name="Text Placeholder 20">
            <a:extLst>
              <a:ext uri="{FF2B5EF4-FFF2-40B4-BE49-F238E27FC236}">
                <a16:creationId xmlns:a16="http://schemas.microsoft.com/office/drawing/2014/main" id="{179B1790-504C-4B17-79F1-10F5460A090C}"/>
              </a:ext>
            </a:extLst>
          </p:cNvPr>
          <p:cNvSpPr>
            <a:spLocks noGrp="1"/>
          </p:cNvSpPr>
          <p:nvPr>
            <p:ph type="body" sz="quarter" idx="66"/>
          </p:nvPr>
        </p:nvSpPr>
        <p:spPr/>
        <p:txBody>
          <a:bodyPr/>
          <a:lstStyle/>
          <a:p>
            <a:r>
              <a:rPr lang="en-US" dirty="0"/>
              <a:t>Sample prompt: </a:t>
            </a:r>
            <a:r>
              <a:rPr lang="en-US" i="1" dirty="0">
                <a:solidFill>
                  <a:srgbClr val="000000"/>
                </a:solidFill>
              </a:rPr>
              <a:t>Draft program goals, target outcomes, and a basic timeline for our upcoming initiative  based on /initiativedescription.docx.</a:t>
            </a:r>
          </a:p>
          <a:p>
            <a:endParaRPr lang="en-US" dirty="0"/>
          </a:p>
        </p:txBody>
      </p:sp>
      <p:sp>
        <p:nvSpPr>
          <p:cNvPr id="13" name="Text Placeholder 12">
            <a:extLst>
              <a:ext uri="{FF2B5EF4-FFF2-40B4-BE49-F238E27FC236}">
                <a16:creationId xmlns:a16="http://schemas.microsoft.com/office/drawing/2014/main" id="{26817F0F-C012-0B95-398D-AA8B5B2C086C}"/>
              </a:ext>
            </a:extLst>
          </p:cNvPr>
          <p:cNvSpPr>
            <a:spLocks noGrp="1"/>
          </p:cNvSpPr>
          <p:nvPr>
            <p:ph type="body" sz="quarter" idx="52"/>
          </p:nvPr>
        </p:nvSpPr>
        <p:spPr/>
        <p:txBody>
          <a:bodyPr/>
          <a:lstStyle/>
          <a:p>
            <a:r>
              <a:rPr lang="en-US"/>
              <a:t>Program launch execution</a:t>
            </a:r>
          </a:p>
        </p:txBody>
      </p:sp>
      <p:sp>
        <p:nvSpPr>
          <p:cNvPr id="14" name="Text Placeholder 13">
            <a:extLst>
              <a:ext uri="{FF2B5EF4-FFF2-40B4-BE49-F238E27FC236}">
                <a16:creationId xmlns:a16="http://schemas.microsoft.com/office/drawing/2014/main" id="{DBF7C27D-CF49-D643-6CBF-75388AD93B84}"/>
              </a:ext>
            </a:extLst>
          </p:cNvPr>
          <p:cNvSpPr>
            <a:spLocks noGrp="1"/>
          </p:cNvSpPr>
          <p:nvPr>
            <p:ph type="body" sz="quarter" idx="53"/>
          </p:nvPr>
        </p:nvSpPr>
        <p:spPr>
          <a:xfrm>
            <a:off x="8950474" y="1438715"/>
            <a:ext cx="2689075" cy="626701"/>
          </a:xfrm>
        </p:spPr>
        <p:txBody>
          <a:bodyPr/>
          <a:lstStyle/>
          <a:p>
            <a:r>
              <a:rPr lang="en-US" dirty="0"/>
              <a:t>As launch day approaches, the manager asks Copilot Chat to build a step-by-step checklist, including tasks and milestones, streamlining preparation, reducing errors, and improving communication for a smooth and coordinated rollout. </a:t>
            </a:r>
            <a:endParaRPr lang="en-US" i="1" dirty="0"/>
          </a:p>
        </p:txBody>
      </p:sp>
      <p:sp>
        <p:nvSpPr>
          <p:cNvPr id="22" name="Text Placeholder 21">
            <a:extLst>
              <a:ext uri="{FF2B5EF4-FFF2-40B4-BE49-F238E27FC236}">
                <a16:creationId xmlns:a16="http://schemas.microsoft.com/office/drawing/2014/main" id="{7C8E68E4-A121-AFC6-1F2C-61BEC175D469}"/>
              </a:ext>
            </a:extLst>
          </p:cNvPr>
          <p:cNvSpPr>
            <a:spLocks noGrp="1"/>
          </p:cNvSpPr>
          <p:nvPr>
            <p:ph type="body" sz="quarter" idx="67"/>
          </p:nvPr>
        </p:nvSpPr>
        <p:spPr/>
        <p:txBody>
          <a:bodyPr/>
          <a:lstStyle/>
          <a:p>
            <a:r>
              <a:rPr lang="en-US" dirty="0"/>
              <a:t>Sample prompt: </a:t>
            </a:r>
            <a:r>
              <a:rPr lang="en-US" i="1" dirty="0">
                <a:solidFill>
                  <a:srgbClr val="000000"/>
                </a:solidFill>
              </a:rPr>
              <a:t>Create a launch checklist with tasks and milestones for our program rollout.</a:t>
            </a:r>
          </a:p>
          <a:p>
            <a:endParaRPr lang="en-US" dirty="0"/>
          </a:p>
        </p:txBody>
      </p:sp>
      <p:sp>
        <p:nvSpPr>
          <p:cNvPr id="17" name="Text Placeholder 16">
            <a:extLst>
              <a:ext uri="{FF2B5EF4-FFF2-40B4-BE49-F238E27FC236}">
                <a16:creationId xmlns:a16="http://schemas.microsoft.com/office/drawing/2014/main" id="{4C5DFB4B-E5FF-68D7-56B8-8BDE507E77B6}"/>
              </a:ext>
            </a:extLst>
          </p:cNvPr>
          <p:cNvSpPr>
            <a:spLocks noGrp="1"/>
          </p:cNvSpPr>
          <p:nvPr>
            <p:ph type="body" sz="quarter" idx="61"/>
          </p:nvPr>
        </p:nvSpPr>
        <p:spPr/>
        <p:txBody>
          <a:bodyPr/>
          <a:lstStyle/>
          <a:p>
            <a:r>
              <a:rPr lang="en-US"/>
              <a:t>Monitor, evaluate and improve</a:t>
            </a:r>
          </a:p>
        </p:txBody>
      </p:sp>
      <p:sp>
        <p:nvSpPr>
          <p:cNvPr id="18" name="Text Placeholder 17">
            <a:extLst>
              <a:ext uri="{FF2B5EF4-FFF2-40B4-BE49-F238E27FC236}">
                <a16:creationId xmlns:a16="http://schemas.microsoft.com/office/drawing/2014/main" id="{9678E427-756A-C375-71A8-1F9FE10893DC}"/>
              </a:ext>
            </a:extLst>
          </p:cNvPr>
          <p:cNvSpPr>
            <a:spLocks noGrp="1"/>
          </p:cNvSpPr>
          <p:nvPr>
            <p:ph type="body" sz="quarter" idx="62"/>
          </p:nvPr>
        </p:nvSpPr>
        <p:spPr/>
        <p:txBody>
          <a:bodyPr/>
          <a:lstStyle/>
          <a:p>
            <a:r>
              <a:rPr lang="en-US" dirty="0"/>
              <a:t>The liaison asks Copilot Chat to help design frameworks to track and evaluate program success, supporting continuous improvement by researching best practices and enabling ongoing refinement for maximum impact.</a:t>
            </a:r>
            <a:endParaRPr lang="en-US" i="1" dirty="0"/>
          </a:p>
        </p:txBody>
      </p:sp>
      <p:sp>
        <p:nvSpPr>
          <p:cNvPr id="24" name="Text Placeholder 23">
            <a:extLst>
              <a:ext uri="{FF2B5EF4-FFF2-40B4-BE49-F238E27FC236}">
                <a16:creationId xmlns:a16="http://schemas.microsoft.com/office/drawing/2014/main" id="{EABEA006-3AC5-7D75-35B1-958F06E49292}"/>
              </a:ext>
            </a:extLst>
          </p:cNvPr>
          <p:cNvSpPr>
            <a:spLocks noGrp="1"/>
          </p:cNvSpPr>
          <p:nvPr>
            <p:ph type="body" sz="quarter" idx="69"/>
          </p:nvPr>
        </p:nvSpPr>
        <p:spPr/>
        <p:txBody>
          <a:bodyPr/>
          <a:lstStyle/>
          <a:p>
            <a:r>
              <a:rPr lang="en-US" dirty="0"/>
              <a:t>Sample prompt: </a:t>
            </a:r>
            <a:r>
              <a:rPr lang="en-US" i="1" dirty="0">
                <a:solidFill>
                  <a:srgbClr val="000000"/>
                </a:solidFill>
              </a:rPr>
              <a:t>Help design a framework to track and evaluate our program’s success, including best practices. </a:t>
            </a:r>
          </a:p>
          <a:p>
            <a:endParaRPr lang="en-US" dirty="0"/>
          </a:p>
        </p:txBody>
      </p:sp>
      <p:sp>
        <p:nvSpPr>
          <p:cNvPr id="15" name="Text Placeholder 14">
            <a:extLst>
              <a:ext uri="{FF2B5EF4-FFF2-40B4-BE49-F238E27FC236}">
                <a16:creationId xmlns:a16="http://schemas.microsoft.com/office/drawing/2014/main" id="{F79D204F-BDD3-DFCD-E055-BC895FF93318}"/>
              </a:ext>
            </a:extLst>
          </p:cNvPr>
          <p:cNvSpPr>
            <a:spLocks noGrp="1"/>
          </p:cNvSpPr>
          <p:nvPr>
            <p:ph type="body" sz="quarter" idx="58"/>
          </p:nvPr>
        </p:nvSpPr>
        <p:spPr/>
        <p:txBody>
          <a:bodyPr/>
          <a:lstStyle/>
          <a:p>
            <a:r>
              <a:rPr lang="en-US"/>
              <a:t>Report and refine</a:t>
            </a:r>
          </a:p>
        </p:txBody>
      </p:sp>
      <p:sp>
        <p:nvSpPr>
          <p:cNvPr id="16" name="Text Placeholder 15">
            <a:extLst>
              <a:ext uri="{FF2B5EF4-FFF2-40B4-BE49-F238E27FC236}">
                <a16:creationId xmlns:a16="http://schemas.microsoft.com/office/drawing/2014/main" id="{A77121D1-F37B-787F-C8C0-57BE143226C2}"/>
              </a:ext>
            </a:extLst>
          </p:cNvPr>
          <p:cNvSpPr>
            <a:spLocks noGrp="1"/>
          </p:cNvSpPr>
          <p:nvPr>
            <p:ph type="body" sz="quarter" idx="59"/>
          </p:nvPr>
        </p:nvSpPr>
        <p:spPr>
          <a:xfrm>
            <a:off x="4036409" y="4050957"/>
            <a:ext cx="3284542" cy="626701"/>
          </a:xfrm>
        </p:spPr>
        <p:txBody>
          <a:bodyPr/>
          <a:lstStyle/>
          <a:p>
            <a:r>
              <a:rPr lang="en-US" dirty="0"/>
              <a:t>Once a final report is created and content is drafted, the manager can prompt Copilot Chat to summarize it and adjust the message for various stakeholders and funders, maximizing long-term program value through tailored communication.</a:t>
            </a:r>
          </a:p>
        </p:txBody>
      </p:sp>
      <p:sp>
        <p:nvSpPr>
          <p:cNvPr id="23" name="Text Placeholder 22">
            <a:extLst>
              <a:ext uri="{FF2B5EF4-FFF2-40B4-BE49-F238E27FC236}">
                <a16:creationId xmlns:a16="http://schemas.microsoft.com/office/drawing/2014/main" id="{BB74FD82-0E3B-1BAF-95A8-F2BC312F2673}"/>
              </a:ext>
            </a:extLst>
          </p:cNvPr>
          <p:cNvSpPr>
            <a:spLocks noGrp="1"/>
          </p:cNvSpPr>
          <p:nvPr>
            <p:ph type="body" sz="quarter" idx="68"/>
          </p:nvPr>
        </p:nvSpPr>
        <p:spPr/>
        <p:txBody>
          <a:bodyPr/>
          <a:lstStyle/>
          <a:p>
            <a:r>
              <a:rPr lang="en-US" dirty="0"/>
              <a:t>Sample prompt: </a:t>
            </a:r>
            <a:r>
              <a:rPr lang="en-US" i="1" dirty="0">
                <a:solidFill>
                  <a:srgbClr val="000000"/>
                </a:solidFill>
              </a:rPr>
              <a:t>Summarize our final program report and tailor it for different stakeholders and funders. </a:t>
            </a:r>
          </a:p>
          <a:p>
            <a:endParaRPr lang="en-US" dirty="0"/>
          </a:p>
        </p:txBody>
      </p:sp>
      <p:sp>
        <p:nvSpPr>
          <p:cNvPr id="29" name="TextBox 28">
            <a:extLst>
              <a:ext uri="{FF2B5EF4-FFF2-40B4-BE49-F238E27FC236}">
                <a16:creationId xmlns:a16="http://schemas.microsoft.com/office/drawing/2014/main" id="{8AB40BF5-D1BD-117F-3E4E-47A4C812D481}"/>
              </a:ext>
              <a:ext uri="{C183D7F6-B498-43B3-948B-1728B52AA6E4}">
                <adec:decorative xmlns:adec="http://schemas.microsoft.com/office/drawing/2017/decorative" val="0"/>
              </a:ext>
            </a:extLst>
          </p:cNvPr>
          <p:cNvSpPr txBox="1"/>
          <p:nvPr/>
        </p:nvSpPr>
        <p:spPr>
          <a:xfrm>
            <a:off x="6446959" y="237254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 in Word</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sp>
        <p:nvSpPr>
          <p:cNvPr id="31" name="TextBox 30">
            <a:extLst>
              <a:ext uri="{FF2B5EF4-FFF2-40B4-BE49-F238E27FC236}">
                <a16:creationId xmlns:a16="http://schemas.microsoft.com/office/drawing/2014/main" id="{93B6E6C6-7DD2-A6A6-3293-5635648BF2E1}"/>
              </a:ext>
              <a:ext uri="{C183D7F6-B498-43B3-948B-1728B52AA6E4}">
                <adec:decorative xmlns:adec="http://schemas.microsoft.com/office/drawing/2017/decorative" val="0"/>
              </a:ext>
            </a:extLst>
          </p:cNvPr>
          <p:cNvSpPr txBox="1"/>
          <p:nvPr/>
        </p:nvSpPr>
        <p:spPr>
          <a:xfrm>
            <a:off x="3562472" y="237254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2" name="Picture 50">
            <a:hlinkClick r:id="rId2"/>
            <a:extLst>
              <a:ext uri="{FF2B5EF4-FFF2-40B4-BE49-F238E27FC236}">
                <a16:creationId xmlns:a16="http://schemas.microsoft.com/office/drawing/2014/main" id="{1DA45ED6-6931-8525-F2F4-BFC62A3E1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938" y="232830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82D7EA2B-EA11-06D8-4664-B1C9CB190A96}"/>
              </a:ext>
              <a:ext uri="{C183D7F6-B498-43B3-948B-1728B52AA6E4}">
                <adec:decorative xmlns:adec="http://schemas.microsoft.com/office/drawing/2017/decorative" val="0"/>
              </a:ext>
            </a:extLst>
          </p:cNvPr>
          <p:cNvSpPr txBox="1"/>
          <p:nvPr/>
        </p:nvSpPr>
        <p:spPr>
          <a:xfrm>
            <a:off x="7887017" y="4919598"/>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4" name="Picture 50">
            <a:hlinkClick r:id="rId2"/>
            <a:extLst>
              <a:ext uri="{FF2B5EF4-FFF2-40B4-BE49-F238E27FC236}">
                <a16:creationId xmlns:a16="http://schemas.microsoft.com/office/drawing/2014/main" id="{408DE63E-0348-1DCF-945E-0F974C2B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483" y="4875355"/>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C44C27FE-D1E3-5E4B-0C56-73E41CA76598}"/>
              </a:ext>
              <a:ext uri="{C183D7F6-B498-43B3-948B-1728B52AA6E4}">
                <adec:decorative xmlns:adec="http://schemas.microsoft.com/office/drawing/2017/decorative" val="0"/>
              </a:ext>
            </a:extLst>
          </p:cNvPr>
          <p:cNvSpPr txBox="1"/>
          <p:nvPr/>
        </p:nvSpPr>
        <p:spPr>
          <a:xfrm>
            <a:off x="4415943" y="4919598"/>
            <a:ext cx="1830524" cy="153888"/>
          </a:xfrm>
          <a:prstGeom prst="rect">
            <a:avLst/>
          </a:prstGeom>
          <a:noFill/>
        </p:spPr>
        <p:txBody>
          <a:bodyPr wrap="square" lIns="0" tIns="0" rIns="0" bIns="0" rtlCol="0" anchor="ctr">
            <a:spAutoFit/>
          </a:bodyPr>
          <a:lstStyle/>
          <a:p>
            <a:pPr lvl="0" defTabSz="914367">
              <a:defRPr/>
            </a:pPr>
            <a:r>
              <a:rPr kumimoji="0" lang="en-US" sz="1000" b="0" i="0" u="none" strike="noStrike" kern="1200" cap="none" spc="0" normalizeH="0" baseline="0" noProof="0">
                <a:ln>
                  <a:noFill/>
                </a:ln>
                <a:solidFill>
                  <a:srgbClr val="000000"/>
                </a:solidFill>
                <a:effectLst/>
                <a:uLnTx/>
                <a:uFillTx/>
                <a:latin typeface="Segoe UI Semibold"/>
              </a:rPr>
              <a:t>Copilot Chat</a:t>
            </a:r>
            <a:r>
              <a:rPr kumimoji="0" lang="en-US" sz="1000" b="0" i="0" u="none" strike="noStrike" kern="1200" cap="none" spc="0" normalizeH="0" baseline="30000" noProof="0">
                <a:ln>
                  <a:noFill/>
                </a:ln>
                <a:solidFill>
                  <a:srgbClr val="000000"/>
                </a:solidFill>
                <a:effectLst/>
                <a:uLnTx/>
                <a:uFillTx/>
                <a:latin typeface="Segoe UI Semibold"/>
              </a:rPr>
              <a:t>1 </a:t>
            </a:r>
            <a:r>
              <a:rPr lang="en-US" sz="1000">
                <a:solidFill>
                  <a:srgbClr val="000000"/>
                </a:solidFill>
                <a:latin typeface="Segoe UI Semibold"/>
              </a:rPr>
              <a:t>in Word</a:t>
            </a:r>
            <a:endParaRPr kumimoji="0" lang="en-US" sz="1000" b="0" i="0" u="none" strike="noStrike" kern="1200" cap="none" spc="0" normalizeH="0" baseline="30000" noProof="0">
              <a:ln>
                <a:noFill/>
              </a:ln>
              <a:solidFill>
                <a:srgbClr val="000000"/>
              </a:solidFill>
              <a:effectLst/>
              <a:uLnTx/>
              <a:uFillTx/>
              <a:latin typeface="Segoe UI Semibold"/>
            </a:endParaRPr>
          </a:p>
        </p:txBody>
      </p:sp>
      <p:sp>
        <p:nvSpPr>
          <p:cNvPr id="37" name="TextBox 36">
            <a:extLst>
              <a:ext uri="{FF2B5EF4-FFF2-40B4-BE49-F238E27FC236}">
                <a16:creationId xmlns:a16="http://schemas.microsoft.com/office/drawing/2014/main" id="{39A61CF7-0B74-3D81-951B-16D042A06D0C}"/>
              </a:ext>
              <a:ext uri="{C183D7F6-B498-43B3-948B-1728B52AA6E4}">
                <adec:decorative xmlns:adec="http://schemas.microsoft.com/office/drawing/2017/decorative" val="0"/>
              </a:ext>
            </a:extLst>
          </p:cNvPr>
          <p:cNvSpPr txBox="1"/>
          <p:nvPr/>
        </p:nvSpPr>
        <p:spPr>
          <a:xfrm>
            <a:off x="9330009" y="237254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8" name="Picture 50">
            <a:hlinkClick r:id="rId2"/>
            <a:extLst>
              <a:ext uri="{FF2B5EF4-FFF2-40B4-BE49-F238E27FC236}">
                <a16:creationId xmlns:a16="http://schemas.microsoft.com/office/drawing/2014/main" id="{C4C6813A-0342-9A6E-3905-59003B802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475" y="232830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55" name="Text Placeholder 19">
            <a:extLst>
              <a:ext uri="{FF2B5EF4-FFF2-40B4-BE49-F238E27FC236}">
                <a16:creationId xmlns:a16="http://schemas.microsoft.com/office/drawing/2014/main" id="{5E3CF4A0-A70D-9754-A301-C47D61B7604E}"/>
              </a:ext>
            </a:extLst>
          </p:cNvPr>
          <p:cNvSpPr>
            <a:spLocks noGrp="1"/>
          </p:cNvSpPr>
          <p:nvPr>
            <p:ph type="body" sz="quarter" idx="65"/>
          </p:nvPr>
        </p:nvSpPr>
        <p:spPr>
          <a:xfrm>
            <a:off x="320721" y="3467940"/>
            <a:ext cx="1131650" cy="219456"/>
          </a:xfrm>
        </p:spPr>
        <p:txBody>
          <a:bodyPr/>
          <a:lstStyle/>
          <a:p>
            <a:r>
              <a:rPr lang="en-US"/>
              <a:t>KPIs impacted</a:t>
            </a:r>
          </a:p>
        </p:txBody>
      </p:sp>
      <p:sp>
        <p:nvSpPr>
          <p:cNvPr id="56" name="Text Placeholder 18">
            <a:extLst>
              <a:ext uri="{FF2B5EF4-FFF2-40B4-BE49-F238E27FC236}">
                <a16:creationId xmlns:a16="http://schemas.microsoft.com/office/drawing/2014/main" id="{EA1E8331-61E9-2C9F-0AE6-475CF2420ED4}"/>
              </a:ext>
            </a:extLst>
          </p:cNvPr>
          <p:cNvSpPr>
            <a:spLocks noGrp="1"/>
          </p:cNvSpPr>
          <p:nvPr>
            <p:ph type="body" sz="quarter" idx="64"/>
          </p:nvPr>
        </p:nvSpPr>
        <p:spPr>
          <a:xfrm>
            <a:off x="320721" y="4709762"/>
            <a:ext cx="1131651" cy="219456"/>
          </a:xfrm>
        </p:spPr>
        <p:txBody>
          <a:bodyPr/>
          <a:lstStyle/>
          <a:p>
            <a:r>
              <a:rPr lang="en-US"/>
              <a:t>Value benefit</a:t>
            </a:r>
          </a:p>
        </p:txBody>
      </p:sp>
      <p:grpSp>
        <p:nvGrpSpPr>
          <p:cNvPr id="57" name="Group 56">
            <a:extLst>
              <a:ext uri="{FF2B5EF4-FFF2-40B4-BE49-F238E27FC236}">
                <a16:creationId xmlns:a16="http://schemas.microsoft.com/office/drawing/2014/main" id="{0813A536-A776-1958-E014-44B28C28EF29}"/>
              </a:ext>
            </a:extLst>
          </p:cNvPr>
          <p:cNvGrpSpPr/>
          <p:nvPr/>
        </p:nvGrpSpPr>
        <p:grpSpPr>
          <a:xfrm>
            <a:off x="320719" y="5020658"/>
            <a:ext cx="1771605" cy="216000"/>
            <a:chOff x="320719" y="4224856"/>
            <a:chExt cx="1771605" cy="219456"/>
          </a:xfrm>
        </p:grpSpPr>
        <p:sp>
          <p:nvSpPr>
            <p:cNvPr id="58" name="Rectangle: Rounded Corners 6">
              <a:extLst>
                <a:ext uri="{FF2B5EF4-FFF2-40B4-BE49-F238E27FC236}">
                  <a16:creationId xmlns:a16="http://schemas.microsoft.com/office/drawing/2014/main" id="{661BE4CE-47B2-D607-9E4F-605815078F94}"/>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59" name="Graphic 58">
              <a:extLst>
                <a:ext uri="{FF2B5EF4-FFF2-40B4-BE49-F238E27FC236}">
                  <a16:creationId xmlns:a16="http://schemas.microsoft.com/office/drawing/2014/main" id="{2BA7ECD1-D11F-8C6B-47EF-323FE41A816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61" name="Group 60">
            <a:extLst>
              <a:ext uri="{FF2B5EF4-FFF2-40B4-BE49-F238E27FC236}">
                <a16:creationId xmlns:a16="http://schemas.microsoft.com/office/drawing/2014/main" id="{E9C0C5A3-E702-A5CA-1D24-09496A479629}"/>
              </a:ext>
            </a:extLst>
          </p:cNvPr>
          <p:cNvGrpSpPr/>
          <p:nvPr/>
        </p:nvGrpSpPr>
        <p:grpSpPr>
          <a:xfrm>
            <a:off x="320721" y="5309272"/>
            <a:ext cx="1771605" cy="216000"/>
            <a:chOff x="320721" y="4517211"/>
            <a:chExt cx="1771605" cy="216000"/>
          </a:xfrm>
        </p:grpSpPr>
        <p:sp>
          <p:nvSpPr>
            <p:cNvPr id="62" name="Rectangle: Rounded Corners 6">
              <a:extLst>
                <a:ext uri="{FF2B5EF4-FFF2-40B4-BE49-F238E27FC236}">
                  <a16:creationId xmlns:a16="http://schemas.microsoft.com/office/drawing/2014/main" id="{0224730C-E753-CC6C-C690-EF72F890ED6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63" name="Graphic 62">
              <a:extLst>
                <a:ext uri="{FF2B5EF4-FFF2-40B4-BE49-F238E27FC236}">
                  <a16:creationId xmlns:a16="http://schemas.microsoft.com/office/drawing/2014/main" id="{1D8E5514-953F-FBBF-B2E5-4FD4A11F4C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nvGrpSpPr>
          <p:cNvPr id="64" name="Group 63">
            <a:extLst>
              <a:ext uri="{FF2B5EF4-FFF2-40B4-BE49-F238E27FC236}">
                <a16:creationId xmlns:a16="http://schemas.microsoft.com/office/drawing/2014/main" id="{0212F30C-D39D-44D2-FB0E-93D6EA5C99A9}"/>
              </a:ext>
            </a:extLst>
          </p:cNvPr>
          <p:cNvGrpSpPr/>
          <p:nvPr/>
        </p:nvGrpSpPr>
        <p:grpSpPr>
          <a:xfrm>
            <a:off x="320719" y="3778836"/>
            <a:ext cx="1771605" cy="216000"/>
            <a:chOff x="320719" y="4224856"/>
            <a:chExt cx="1771605" cy="219456"/>
          </a:xfrm>
        </p:grpSpPr>
        <p:sp>
          <p:nvSpPr>
            <p:cNvPr id="73" name="Rectangle: Rounded Corners 6">
              <a:extLst>
                <a:ext uri="{FF2B5EF4-FFF2-40B4-BE49-F238E27FC236}">
                  <a16:creationId xmlns:a16="http://schemas.microsoft.com/office/drawing/2014/main" id="{DD095293-3CA2-CB69-88D3-35618A631088}"/>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Program impact</a:t>
              </a:r>
            </a:p>
          </p:txBody>
        </p:sp>
        <p:pic>
          <p:nvPicPr>
            <p:cNvPr id="83" name="Graphic 82">
              <a:extLst>
                <a:ext uri="{FF2B5EF4-FFF2-40B4-BE49-F238E27FC236}">
                  <a16:creationId xmlns:a16="http://schemas.microsoft.com/office/drawing/2014/main" id="{004CA4A4-F6EB-BBE1-D510-459F27F78DC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pic>
        <p:nvPicPr>
          <p:cNvPr id="25" name="Picture 24">
            <a:extLst>
              <a:ext uri="{FF2B5EF4-FFF2-40B4-BE49-F238E27FC236}">
                <a16:creationId xmlns:a16="http://schemas.microsoft.com/office/drawing/2014/main" id="{AE4422AD-624F-A33D-92AD-9E7A5CC607EF}"/>
              </a:ext>
            </a:extLst>
          </p:cNvPr>
          <p:cNvPicPr>
            <a:picLocks noChangeAspect="1"/>
          </p:cNvPicPr>
          <p:nvPr/>
        </p:nvPicPr>
        <p:blipFill>
          <a:blip r:embed="rId8"/>
          <a:stretch>
            <a:fillRect/>
          </a:stretch>
        </p:blipFill>
        <p:spPr>
          <a:xfrm>
            <a:off x="6066682" y="2316905"/>
            <a:ext cx="265176" cy="265176"/>
          </a:xfrm>
          <a:prstGeom prst="rect">
            <a:avLst/>
          </a:prstGeom>
        </p:spPr>
      </p:pic>
      <p:pic>
        <p:nvPicPr>
          <p:cNvPr id="26" name="Picture 25">
            <a:extLst>
              <a:ext uri="{FF2B5EF4-FFF2-40B4-BE49-F238E27FC236}">
                <a16:creationId xmlns:a16="http://schemas.microsoft.com/office/drawing/2014/main" id="{AB985C0B-2027-358C-6C68-1B7ABDC1AE5B}"/>
              </a:ext>
            </a:extLst>
          </p:cNvPr>
          <p:cNvPicPr>
            <a:picLocks noChangeAspect="1"/>
          </p:cNvPicPr>
          <p:nvPr/>
        </p:nvPicPr>
        <p:blipFill>
          <a:blip r:embed="rId8"/>
          <a:stretch>
            <a:fillRect/>
          </a:stretch>
        </p:blipFill>
        <p:spPr>
          <a:xfrm>
            <a:off x="4036409" y="4863954"/>
            <a:ext cx="265176" cy="265176"/>
          </a:xfrm>
          <a:prstGeom prst="rect">
            <a:avLst/>
          </a:prstGeom>
        </p:spPr>
      </p:pic>
    </p:spTree>
    <p:extLst>
      <p:ext uri="{BB962C8B-B14F-4D97-AF65-F5344CB8AC3E}">
        <p14:creationId xmlns:p14="http://schemas.microsoft.com/office/powerpoint/2010/main" val="3825407540"/>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371</Words>
  <Application>Microsoft Office PowerPoint</Application>
  <PresentationFormat>Widescreen</PresentationFormat>
  <Paragraphs>30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Create framework to track and evaluate program success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2025-11-21T02:19:31Z</dcterms:created>
  <dcterms:modified xsi:type="dcterms:W3CDTF">2025-11-21T03:56:20Z</dcterms:modified>
</cp:coreProperties>
</file>