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8361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36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08281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857182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91574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22873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30908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16338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1068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75173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031638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458234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02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50562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668527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0249968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5618427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477669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7390487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247206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9248592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3818580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93419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9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1480308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16650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182210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64668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471887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9362186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5311865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48642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235364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6884385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9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1493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690348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139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3350950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64885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92808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95148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27288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869678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113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67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1963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0966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061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35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620966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2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59229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34922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pPr lvl="0"/>
            <a:r>
              <a:rPr lang="en-US"/>
              <a:t>Footer</a:t>
            </a:r>
          </a:p>
          <a:p>
            <a:pPr lvl="0"/>
            <a:r>
              <a:rPr lang="en-US"/>
              <a:t>Line two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102156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5313541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9716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1986838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1918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0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image" Target="../media/image44.sv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ED4F-E1AE-D5B5-D32F-9C7DCB1B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766"/>
            <a:ext cx="8341315" cy="526298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Marketing | </a:t>
            </a:r>
            <a:r>
              <a:rPr lang="en-US" dirty="0"/>
              <a:t>Targeted campaigns</a:t>
            </a:r>
            <a:br>
              <a:rPr lang="en-US" dirty="0"/>
            </a:b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CD626-686B-1FF7-5F73-A6C7C205FB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5166" y="1569018"/>
            <a:ext cx="2808000" cy="345600"/>
          </a:xfrm>
        </p:spPr>
        <p:txBody>
          <a:bodyPr/>
          <a:lstStyle/>
          <a:p>
            <a:r>
              <a:rPr lang="en-US" dirty="0"/>
              <a:t>2. Strategic campaign briefs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0522C-2FA7-09DB-80B0-DA86644EF6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565" y="1569018"/>
            <a:ext cx="2808000" cy="345600"/>
          </a:xfrm>
        </p:spPr>
        <p:txBody>
          <a:bodyPr/>
          <a:lstStyle/>
          <a:p>
            <a:r>
              <a:rPr lang="en-US" dirty="0"/>
              <a:t>1. Audience segmentation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408B61-4AB3-2F34-7E62-FC54761243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806" y="1569018"/>
            <a:ext cx="2808000" cy="345600"/>
          </a:xfrm>
        </p:spPr>
        <p:txBody>
          <a:bodyPr/>
          <a:lstStyle/>
          <a:p>
            <a:r>
              <a:rPr lang="en-US" dirty="0"/>
              <a:t>3. Content creation and refinement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BA750E-2991-0BDC-3E86-3A942A116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9961" y="4021809"/>
            <a:ext cx="2808000" cy="345600"/>
          </a:xfrm>
        </p:spPr>
        <p:txBody>
          <a:bodyPr/>
          <a:lstStyle/>
          <a:p>
            <a:r>
              <a:rPr lang="en-US" dirty="0"/>
              <a:t>5. Collaborative campaign review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EBD165-D04F-4164-3C97-F7FAC00CDF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07965" y="4019650"/>
            <a:ext cx="2808000" cy="345600"/>
          </a:xfrm>
        </p:spPr>
        <p:txBody>
          <a:bodyPr/>
          <a:lstStyle/>
          <a:p>
            <a:r>
              <a:rPr lang="en-US" dirty="0"/>
              <a:t>4. Data-driven insights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86B8CE-4D86-1089-BAE0-AA72DF9C68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dirty="0"/>
              <a:t>Copilot for Microsoft 365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673C2E-347E-F231-23CD-FC7215442A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25166" y="2007325"/>
            <a:ext cx="2808000" cy="626701"/>
          </a:xfrm>
        </p:spPr>
        <p:txBody>
          <a:bodyPr/>
          <a:lstStyle/>
          <a:p>
            <a:r>
              <a:rPr lang="en-US" dirty="0"/>
              <a:t>Collaborate with your marketing team using Copilot in Teams. It assists in brainstorming campaign ideas, setting goals, and assigning tasks.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D88CB0-E09C-2E4A-265D-78C3E7BC28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07965" y="4457957"/>
            <a:ext cx="2808000" cy="626701"/>
          </a:xfrm>
        </p:spPr>
        <p:txBody>
          <a:bodyPr/>
          <a:lstStyle/>
          <a:p>
            <a:r>
              <a:rPr lang="en-US" dirty="0"/>
              <a:t>Analyze campaign performance data with suggestions from Copilot in Excel for new formula columns and insightful charts.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7FE7A7-6EE1-7985-A17E-A3C9BE0D9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25166" y="3183397"/>
            <a:ext cx="2808000" cy="626701"/>
          </a:xfrm>
        </p:spPr>
        <p:txBody>
          <a:bodyPr/>
          <a:lstStyle/>
          <a:p>
            <a:r>
              <a:rPr lang="en-US" b="1" dirty="0"/>
              <a:t>Accelerate campaign planning</a:t>
            </a:r>
            <a:r>
              <a:rPr lang="en-US" dirty="0"/>
              <a:t>, align stakeholders, and ensure a cohesive approach.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3D84555-38D1-233F-FD6B-80DFD7B5DD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3565" y="3158738"/>
            <a:ext cx="2808000" cy="626701"/>
          </a:xfrm>
        </p:spPr>
        <p:txBody>
          <a:bodyPr/>
          <a:lstStyle/>
          <a:p>
            <a:r>
              <a:rPr lang="en-US" b="1" dirty="0"/>
              <a:t>Refine your audience targeting </a:t>
            </a:r>
            <a:r>
              <a:rPr lang="en-US" dirty="0"/>
              <a:t>to ensure that campaign messages are reaching the most receptive groups.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DC8516-1A5F-D516-0FB4-3E9D5D1FB7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88806" y="3183397"/>
            <a:ext cx="2808000" cy="626701"/>
          </a:xfrm>
        </p:spPr>
        <p:txBody>
          <a:bodyPr/>
          <a:lstStyle/>
          <a:p>
            <a:r>
              <a:rPr lang="en-US" b="1" dirty="0"/>
              <a:t>Enhance content quality</a:t>
            </a:r>
            <a:r>
              <a:rPr lang="en-US" dirty="0"/>
              <a:t>, save time, and engage your audience effectively.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95AE48-104F-1629-6B2F-586AC82BBD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479961" y="5611529"/>
            <a:ext cx="2808000" cy="626701"/>
          </a:xfrm>
        </p:spPr>
        <p:txBody>
          <a:bodyPr/>
          <a:lstStyle/>
          <a:p>
            <a:r>
              <a:rPr lang="en-US" b="1" dirty="0"/>
              <a:t>Facilitate efficient discussions</a:t>
            </a:r>
            <a:r>
              <a:rPr lang="en-US" dirty="0"/>
              <a:t>, align stakeholders, and drive campaign success.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EE3E169-77A0-B092-8119-0AF85FF8E6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07965" y="5634029"/>
            <a:ext cx="2808000" cy="626701"/>
          </a:xfrm>
        </p:spPr>
        <p:txBody>
          <a:bodyPr/>
          <a:lstStyle/>
          <a:p>
            <a:r>
              <a:rPr lang="en-US" b="1" dirty="0"/>
              <a:t>Optimize campaigns </a:t>
            </a:r>
            <a:r>
              <a:rPr lang="en-US" dirty="0"/>
              <a:t>based on data-driven insights, leading to better ROI.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9D8F65E-FE6B-60FB-55FF-A89FC3BE0B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479961" y="4457957"/>
            <a:ext cx="2808000" cy="626701"/>
          </a:xfrm>
        </p:spPr>
        <p:txBody>
          <a:bodyPr/>
          <a:lstStyle/>
          <a:p>
            <a:r>
              <a:rPr lang="en-US" dirty="0"/>
              <a:t>During campaign reviews, Copilot in Teams can assist in summarizing key points, identifying areas for improvement, and suggesting next steps.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67A4DCE-BCCC-E1E7-205A-2C56401FB7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69277"/>
          </a:xfrm>
        </p:spPr>
        <p:txBody>
          <a:bodyPr/>
          <a:lstStyle/>
          <a:p>
            <a:r>
              <a:rPr lang="en-US" dirty="0"/>
              <a:t>Get Started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CE5F60-ABA8-69C3-9275-A1DE8535728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22F55A4-0048-0105-A9D6-523152E4AC2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897392B-DE8C-D5A4-72BD-A13BA0A124E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7786F406-39D5-9BBE-740A-886CD31B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9EEF75-5BF7-4D94-6C51-EC8EED8EF92D}"/>
              </a:ext>
            </a:extLst>
          </p:cNvPr>
          <p:cNvGrpSpPr/>
          <p:nvPr/>
        </p:nvGrpSpPr>
        <p:grpSpPr>
          <a:xfrm>
            <a:off x="1640684" y="1132756"/>
            <a:ext cx="1097280" cy="216000"/>
            <a:chOff x="2707850" y="862657"/>
            <a:chExt cx="1097280" cy="216000"/>
          </a:xfrm>
        </p:grpSpPr>
        <p:sp>
          <p:nvSpPr>
            <p:cNvPr id="29" name="Rectangle: Rounded Corners 6">
              <a:extLst>
                <a:ext uri="{FF2B5EF4-FFF2-40B4-BE49-F238E27FC236}">
                  <a16:creationId xmlns:a16="http://schemas.microsoft.com/office/drawing/2014/main" id="{E8630B4D-3C31-84D3-9D64-AAFA40C35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0972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Leads created</a:t>
              </a: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34790C2A-E7C4-B797-90E4-053FE3EF4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F02042A-1D56-5D1F-750F-1F329B14C9BB}"/>
              </a:ext>
            </a:extLst>
          </p:cNvPr>
          <p:cNvGrpSpPr/>
          <p:nvPr/>
        </p:nvGrpSpPr>
        <p:grpSpPr>
          <a:xfrm>
            <a:off x="2812175" y="1132756"/>
            <a:ext cx="1005840" cy="216000"/>
            <a:chOff x="4582885" y="862657"/>
            <a:chExt cx="1005840" cy="216000"/>
          </a:xfrm>
        </p:grpSpPr>
        <p:sp>
          <p:nvSpPr>
            <p:cNvPr id="32" name="Rectangle: Rounded Corners 6">
              <a:extLst>
                <a:ext uri="{FF2B5EF4-FFF2-40B4-BE49-F238E27FC236}">
                  <a16:creationId xmlns:a16="http://schemas.microsoft.com/office/drawing/2014/main" id="{CAB3B843-FC1D-9ADA-B715-1A6F94101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5" y="862657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per lead</a:t>
              </a: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348DC950-B2B2-E4FD-9125-89AFCFADF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4" name="Rectangle: Rounded Corners 6">
            <a:extLst>
              <a:ext uri="{FF2B5EF4-FFF2-40B4-BE49-F238E27FC236}">
                <a16:creationId xmlns:a16="http://schemas.microsoft.com/office/drawing/2014/main" id="{E979AD88-53F4-FAE4-F8F9-7CD8A8637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EE0C81-E62C-58E2-255C-49E657AC9B1B}"/>
              </a:ext>
            </a:extLst>
          </p:cNvPr>
          <p:cNvGrpSpPr/>
          <p:nvPr/>
        </p:nvGrpSpPr>
        <p:grpSpPr>
          <a:xfrm>
            <a:off x="7523373" y="1127774"/>
            <a:ext cx="1188720" cy="216000"/>
            <a:chOff x="1194743" y="1140160"/>
            <a:chExt cx="1188720" cy="216000"/>
          </a:xfrm>
        </p:grpSpPr>
        <p:sp>
          <p:nvSpPr>
            <p:cNvPr id="36" name="Rectangle: Rounded Corners 6">
              <a:extLst>
                <a:ext uri="{FF2B5EF4-FFF2-40B4-BE49-F238E27FC236}">
                  <a16:creationId xmlns:a16="http://schemas.microsoft.com/office/drawing/2014/main" id="{5574B022-DE92-5B40-21F7-9B42DFD50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1887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04AA7936-4A31-33EB-6DCD-C5A19AF0A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B8FDC5-5A9E-1B7F-3CBD-54592CAB4C84}"/>
              </a:ext>
            </a:extLst>
          </p:cNvPr>
          <p:cNvGrpSpPr/>
          <p:nvPr/>
        </p:nvGrpSpPr>
        <p:grpSpPr>
          <a:xfrm>
            <a:off x="8802022" y="1127774"/>
            <a:ext cx="1005840" cy="216000"/>
            <a:chOff x="1194743" y="1140160"/>
            <a:chExt cx="1005840" cy="216000"/>
          </a:xfrm>
        </p:grpSpPr>
        <p:sp>
          <p:nvSpPr>
            <p:cNvPr id="39" name="Rectangle: Rounded Corners 6">
              <a:extLst>
                <a:ext uri="{FF2B5EF4-FFF2-40B4-BE49-F238E27FC236}">
                  <a16:creationId xmlns:a16="http://schemas.microsoft.com/office/drawing/2014/main" id="{9579A102-6DA3-A105-1018-EFDD2CC95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8BB3700E-50C9-BF3B-7DCB-4606A1C80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3CE322-5324-420E-4A9D-D7B5E1FFFCAF}"/>
              </a:ext>
            </a:extLst>
          </p:cNvPr>
          <p:cNvGrpSpPr/>
          <p:nvPr/>
        </p:nvGrpSpPr>
        <p:grpSpPr>
          <a:xfrm>
            <a:off x="4345153" y="2699477"/>
            <a:ext cx="2351135" cy="360000"/>
            <a:chOff x="588263" y="3617084"/>
            <a:chExt cx="2351135" cy="3600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47DA44C-09E1-A27B-A5B7-87D70DAE3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640365-AF50-8555-A9ED-26C05929E75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A4CD792-2C24-D3CB-F742-01F3749AAFC4}"/>
              </a:ext>
            </a:extLst>
          </p:cNvPr>
          <p:cNvGrpSpPr/>
          <p:nvPr/>
        </p:nvGrpSpPr>
        <p:grpSpPr>
          <a:xfrm>
            <a:off x="5836398" y="5150109"/>
            <a:ext cx="1539275" cy="360000"/>
            <a:chOff x="577439" y="3137252"/>
            <a:chExt cx="1539275" cy="3600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4587A39-442C-E2DB-449C-EDCFE896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EC6D148-ADD7-95D0-820A-7A89BCA70C4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0695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16CA98A-9F57-66FA-4BFF-2D3CB362DC62}"/>
              </a:ext>
            </a:extLst>
          </p:cNvPr>
          <p:cNvGrpSpPr/>
          <p:nvPr/>
        </p:nvGrpSpPr>
        <p:grpSpPr>
          <a:xfrm>
            <a:off x="2714607" y="5138699"/>
            <a:ext cx="2351135" cy="360000"/>
            <a:chOff x="588263" y="3617084"/>
            <a:chExt cx="2351135" cy="360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BA12DFB-5A06-3581-B782-43126D70F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CBE8F84-F0A0-B33D-3936-188595A336A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60" name="Text Placeholder 44">
            <a:extLst>
              <a:ext uri="{FF2B5EF4-FFF2-40B4-BE49-F238E27FC236}">
                <a16:creationId xmlns:a16="http://schemas.microsoft.com/office/drawing/2014/main" id="{6E403F79-9581-6BBE-9432-1F5D4D73EC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215444"/>
          </a:xfrm>
        </p:spPr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Access Copilot at Copilot.Microsoft.com or from the Windows taskbar or Edge browser and set toggle to “Web”.</a:t>
            </a:r>
          </a:p>
          <a:p>
            <a:r>
              <a:rPr lang="en-US" baseline="30000" dirty="0"/>
              <a:t>2</a:t>
            </a:r>
            <a:r>
              <a:rPr lang="en-US" dirty="0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58" name="Text Placeholder 83">
            <a:extLst>
              <a:ext uri="{FF2B5EF4-FFF2-40B4-BE49-F238E27FC236}">
                <a16:creationId xmlns:a16="http://schemas.microsoft.com/office/drawing/2014/main" id="{9815C9C4-74C8-2EA3-0CE2-0DE5A29F2C0B}"/>
              </a:ext>
            </a:extLst>
          </p:cNvPr>
          <p:cNvSpPr txBox="1">
            <a:spLocks/>
          </p:cNvSpPr>
          <p:nvPr/>
        </p:nvSpPr>
        <p:spPr>
          <a:xfrm>
            <a:off x="543565" y="1968015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 anchor="t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Prompt Copilot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1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to recommend customer segmentation options for consideration based on specific campaign objectives and revenue goals.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EEF89BE-D71F-FAD0-35AA-34F2F1A03B37}"/>
              </a:ext>
            </a:extLst>
          </p:cNvPr>
          <p:cNvGrpSpPr/>
          <p:nvPr/>
        </p:nvGrpSpPr>
        <p:grpSpPr>
          <a:xfrm>
            <a:off x="762616" y="2625769"/>
            <a:ext cx="2351135" cy="360000"/>
            <a:chOff x="4276273" y="2761669"/>
            <a:chExt cx="2351135" cy="360000"/>
          </a:xfrm>
        </p:grpSpPr>
        <p:pic>
          <p:nvPicPr>
            <p:cNvPr id="61" name="Picture 60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36D14862-9A8B-9108-7A5C-E9F9985397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7DB7C2B-991B-DEA4-74AE-840A1E41E45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sp>
        <p:nvSpPr>
          <p:cNvPr id="65" name="Text Placeholder 54">
            <a:extLst>
              <a:ext uri="{FF2B5EF4-FFF2-40B4-BE49-F238E27FC236}">
                <a16:creationId xmlns:a16="http://schemas.microsoft.com/office/drawing/2014/main" id="{1F4E5A4E-580F-AA50-B8E9-92C4A51A4154}"/>
              </a:ext>
            </a:extLst>
          </p:cNvPr>
          <p:cNvSpPr txBox="1">
            <a:spLocks/>
          </p:cNvSpPr>
          <p:nvPr/>
        </p:nvSpPr>
        <p:spPr>
          <a:xfrm>
            <a:off x="7561070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Use Copilot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to draft marketing content, such as blog posts, social media updates, and email campaigns. It provides real-time suggestions and helps maintain consistent messaging.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D6807ED-DE7A-7E46-C397-3D14895E9073}"/>
              </a:ext>
            </a:extLst>
          </p:cNvPr>
          <p:cNvGrpSpPr/>
          <p:nvPr/>
        </p:nvGrpSpPr>
        <p:grpSpPr>
          <a:xfrm>
            <a:off x="7785280" y="2732593"/>
            <a:ext cx="2351135" cy="360000"/>
            <a:chOff x="4276273" y="2761669"/>
            <a:chExt cx="2351135" cy="360000"/>
          </a:xfrm>
        </p:grpSpPr>
        <p:pic>
          <p:nvPicPr>
            <p:cNvPr id="67" name="Picture 66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AE30B489-6A2A-17E2-B03E-7D8109E382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D91992B-3694-F0A2-608C-4E9A91C6AE6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379E8D28-D788-6271-DA8F-04B540ABD24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4399" y="4410641"/>
            <a:ext cx="2387601" cy="24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439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Consolas</vt:lpstr>
      <vt:lpstr>Segoe UI</vt:lpstr>
      <vt:lpstr>Segoe UI Semibold</vt:lpstr>
      <vt:lpstr>Wingdings</vt:lpstr>
      <vt:lpstr>1_Light 16x9</vt:lpstr>
      <vt:lpstr>Marketing | Targeted campaigns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Christian (Unify Consulting LLC)</dc:creator>
  <cp:lastModifiedBy>Chad Christian (Unify Consulting LLC)</cp:lastModifiedBy>
  <cp:revision>1</cp:revision>
  <dcterms:created xsi:type="dcterms:W3CDTF">2024-06-11T21:52:16Z</dcterms:created>
  <dcterms:modified xsi:type="dcterms:W3CDTF">2024-06-11T21:52:45Z</dcterms:modified>
</cp:coreProperties>
</file>