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upport.microsoft.com/en-us/topic/overview-of-microsoft-365-chat-preview-5b00a52d-7296-48ee-b938-b95b7209f737" TargetMode="External"/><Relationship Id="rId3" Type="http://schemas.openxmlformats.org/officeDocument/2006/relationships/image" Target="../media/image8.sv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3ED4F-E1AE-D5B5-D32F-9C7DCB1B4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Marketing | </a:t>
            </a:r>
            <a:r>
              <a:rPr lang="en-US" noProof="0"/>
              <a:t>Targeted campaigns</a:t>
            </a:r>
            <a:br>
              <a:rPr lang="en-US" noProof="0"/>
            </a:br>
            <a:endParaRPr lang="en-US" i="1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A0522C-2FA7-09DB-80B0-DA86644EF6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Audience segmentation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C408B61-4AB3-2F34-7E62-FC54761243B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 dirty="0"/>
              <a:t>5. Data-driven insights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1BA750E-2991-0BDC-3E86-3A942A116A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 dirty="0"/>
              <a:t>2. Brainstorm assets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2EBD165-D04F-4164-3C97-F7FAC00CDF8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 dirty="0"/>
              <a:t>4. Content creation and refinement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486B8CE-4D86-1089-BAE0-AA72DF9C684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 dirty="0"/>
              <a:t>3. SEO optimization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1673C2E-347E-F231-23CD-FC7215442AF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noProof="0" dirty="0"/>
              <a:t>Microsoft 365 Copilot Chat and Copilot Studio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DD88CB0-E09C-2E4A-265D-78C3E7BC285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704915"/>
          </a:xfrm>
        </p:spPr>
        <p:txBody>
          <a:bodyPr>
            <a:norm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Prompt Copilot to recommend customer segmentation options for consideration based on specific campaign objectives and revenue goals.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 panose="020B0502040204020203" pitchFamily="34" charset="0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97FE7A7-6EE1-7985-A17E-A3C9BE0D985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770925"/>
          </a:xfrm>
        </p:spPr>
        <p:txBody>
          <a:bodyPr>
            <a:normAutofit/>
          </a:bodyPr>
          <a:lstStyle/>
          <a:p>
            <a:r>
              <a:rPr lang="en-US" noProof="0" dirty="0"/>
              <a:t>Use Copilot to brainstorm a list of assets for an upcoming announcement. Ask Copilot about what assets are currently available, enriched with data from the third-party document repository app.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3D84555-38D1-233F-FD6B-80DFD7B5DDF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noProof="0" dirty="0"/>
              <a:t>Already have a content topic you want to write about but don’t know where to start? Use Microsoft 365 Copilot Chat to identify the top SEO keywords to reach your audience. 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ADC8516-1A5F-D516-0FB4-3E9D5D1FB7B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Refine your audience targeting </a:t>
            </a:r>
            <a:r>
              <a:rPr lang="en-US" noProof="0"/>
              <a:t>to ensure that campaign messages are reaching the most receptive groups.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895AE48-104F-1629-6B2F-586AC82BBDC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noProof="0" dirty="0"/>
              <a:t>Benefit: </a:t>
            </a:r>
            <a:r>
              <a:rPr lang="en-US" b="1" noProof="0" dirty="0"/>
              <a:t>Optimize campaigns </a:t>
            </a:r>
            <a:r>
              <a:rPr lang="en-US" noProof="0" dirty="0"/>
              <a:t>based on data-driven insights, leading to better ROI.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EE3E169-77A0-B092-8119-0AF85FF8E6F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kern="0" noProof="0" dirty="0">
                <a:solidFill>
                  <a:srgbClr val="1A1A1A"/>
                </a:solidFill>
                <a:latin typeface="Segoe UI"/>
                <a:cs typeface="+mn-cs"/>
              </a:rPr>
              <a:t>Benefit: </a:t>
            </a:r>
            <a:r>
              <a:rPr lang="en-US" b="1" kern="0" noProof="0" dirty="0">
                <a:solidFill>
                  <a:srgbClr val="1A1A1A"/>
                </a:solidFill>
                <a:latin typeface="Segoe UI"/>
                <a:cs typeface="+mn-cs"/>
              </a:rPr>
              <a:t>Kickstart your project </a:t>
            </a:r>
            <a:r>
              <a:rPr lang="en-US" noProof="0" dirty="0"/>
              <a:t>as you spark ideas with Copilot and take inventory of what is already available.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9D8F65E-FE6B-60FB-55FF-A89FC3BE0BB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noProof="0" dirty="0"/>
              <a:t>Benefit: </a:t>
            </a:r>
            <a:r>
              <a:rPr lang="en-US" b="1" noProof="0" dirty="0"/>
              <a:t>Enhance content quality</a:t>
            </a:r>
            <a:r>
              <a:rPr lang="en-US" noProof="0" dirty="0"/>
              <a:t>, save time, and engage your audience effectively.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67A4DCE-BCCC-E1E7-205A-2C56401FB76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>
            <a:norm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Prompt:</a:t>
            </a: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Identify 10 SEO keywords for a blog post to attract people ages 20-30 who want to reduce their carbon footprint.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E44FAB6E-D32B-4028-B219-2BB64DB8453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noProof="0" dirty="0"/>
              <a:t>Use Copilot Studio to build a custom agent based on your sales database. Ask questions such as ‘What was the ROI on this campaign?’ to help inform campaign optimization.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4451928A-9A97-84D8-4446-5D18EEB664C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Use Copilot to draft marketing content, such as blog posts, social media updates, and email campaigns. It provides real-time suggestions and helps maintain consistent messaging.</a:t>
            </a:r>
          </a:p>
          <a:p>
            <a:endParaRPr lang="en-US" noProof="0" dirty="0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C74F9D73-0EC7-9F94-49AC-E3E63FCA55D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A1A7F342-C5BA-6969-1B2B-8B2A7EAFC96A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79E4AC72-B15C-C15D-EA17-475766FBA76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2B0B2768-623F-C2D8-68AA-24266F9A5F3F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4" name="Rectangle: Rounded Corners 6">
            <a:extLst>
              <a:ext uri="{FF2B5EF4-FFF2-40B4-BE49-F238E27FC236}">
                <a16:creationId xmlns:a16="http://schemas.microsoft.com/office/drawing/2014/main" id="{7786F406-39D5-9BBE-740A-886CD31B3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A9EEF75-5BF7-4D94-6C51-EC8EED8EF92D}"/>
              </a:ext>
            </a:extLst>
          </p:cNvPr>
          <p:cNvGrpSpPr/>
          <p:nvPr/>
        </p:nvGrpSpPr>
        <p:grpSpPr>
          <a:xfrm>
            <a:off x="1624328" y="1132756"/>
            <a:ext cx="1097280" cy="216000"/>
            <a:chOff x="2707850" y="862657"/>
            <a:chExt cx="1097280" cy="216000"/>
          </a:xfrm>
        </p:grpSpPr>
        <p:sp>
          <p:nvSpPr>
            <p:cNvPr id="29" name="Rectangle: Rounded Corners 6">
              <a:extLst>
                <a:ext uri="{FF2B5EF4-FFF2-40B4-BE49-F238E27FC236}">
                  <a16:creationId xmlns:a16="http://schemas.microsoft.com/office/drawing/2014/main" id="{E8630B4D-3C31-84D3-9D64-AAFA40C35E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09728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Leads created</a:t>
              </a:r>
            </a:p>
          </p:txBody>
        </p:sp>
        <p:pic>
          <p:nvPicPr>
            <p:cNvPr id="30" name="Graphic 29">
              <a:extLst>
                <a:ext uri="{FF2B5EF4-FFF2-40B4-BE49-F238E27FC236}">
                  <a16:creationId xmlns:a16="http://schemas.microsoft.com/office/drawing/2014/main" id="{34790C2A-E7C4-B797-90E4-053FE3EF42B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F02042A-1D56-5D1F-750F-1F329B14C9BB}"/>
              </a:ext>
            </a:extLst>
          </p:cNvPr>
          <p:cNvGrpSpPr/>
          <p:nvPr/>
        </p:nvGrpSpPr>
        <p:grpSpPr>
          <a:xfrm>
            <a:off x="2812175" y="1132756"/>
            <a:ext cx="1005840" cy="216000"/>
            <a:chOff x="4582885" y="862657"/>
            <a:chExt cx="1005840" cy="216000"/>
          </a:xfrm>
        </p:grpSpPr>
        <p:sp>
          <p:nvSpPr>
            <p:cNvPr id="32" name="Rectangle: Rounded Corners 6">
              <a:extLst>
                <a:ext uri="{FF2B5EF4-FFF2-40B4-BE49-F238E27FC236}">
                  <a16:creationId xmlns:a16="http://schemas.microsoft.com/office/drawing/2014/main" id="{CAB3B843-FC1D-9ADA-B715-1A6F941017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4582885" y="862657"/>
              <a:ext cx="10058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per lead</a:t>
              </a:r>
            </a:p>
          </p:txBody>
        </p:sp>
        <p:pic>
          <p:nvPicPr>
            <p:cNvPr id="33" name="Graphic 32">
              <a:extLst>
                <a:ext uri="{FF2B5EF4-FFF2-40B4-BE49-F238E27FC236}">
                  <a16:creationId xmlns:a16="http://schemas.microsoft.com/office/drawing/2014/main" id="{348DC950-B2B2-E4FD-9125-89AFCFADFE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629670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4" name="Rectangle: Rounded Corners 6">
            <a:extLst>
              <a:ext uri="{FF2B5EF4-FFF2-40B4-BE49-F238E27FC236}">
                <a16:creationId xmlns:a16="http://schemas.microsoft.com/office/drawing/2014/main" id="{E979AD88-53F4-FAE4-F8F9-7CD8A86370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DEE0C81-E62C-58E2-255C-49E657AC9B1B}"/>
              </a:ext>
            </a:extLst>
          </p:cNvPr>
          <p:cNvGrpSpPr/>
          <p:nvPr/>
        </p:nvGrpSpPr>
        <p:grpSpPr>
          <a:xfrm>
            <a:off x="7523373" y="1127774"/>
            <a:ext cx="1188720" cy="216000"/>
            <a:chOff x="1194743" y="1140160"/>
            <a:chExt cx="1188720" cy="216000"/>
          </a:xfrm>
        </p:grpSpPr>
        <p:sp>
          <p:nvSpPr>
            <p:cNvPr id="36" name="Rectangle: Rounded Corners 6">
              <a:extLst>
                <a:ext uri="{FF2B5EF4-FFF2-40B4-BE49-F238E27FC236}">
                  <a16:creationId xmlns:a16="http://schemas.microsoft.com/office/drawing/2014/main" id="{5574B022-DE92-5B40-21F7-9B42DFD50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18872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37" name="Graphic 36">
              <a:extLst>
                <a:ext uri="{FF2B5EF4-FFF2-40B4-BE49-F238E27FC236}">
                  <a16:creationId xmlns:a16="http://schemas.microsoft.com/office/drawing/2014/main" id="{04AA7936-4A31-33EB-6DCD-C5A19AF0ACA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FB8FDC5-5A9E-1B7F-3CBD-54592CAB4C84}"/>
              </a:ext>
            </a:extLst>
          </p:cNvPr>
          <p:cNvGrpSpPr/>
          <p:nvPr/>
        </p:nvGrpSpPr>
        <p:grpSpPr>
          <a:xfrm>
            <a:off x="8802022" y="1127774"/>
            <a:ext cx="1005840" cy="216000"/>
            <a:chOff x="1194743" y="1140160"/>
            <a:chExt cx="1005840" cy="216000"/>
          </a:xfrm>
        </p:grpSpPr>
        <p:sp>
          <p:nvSpPr>
            <p:cNvPr id="39" name="Rectangle: Rounded Corners 6">
              <a:extLst>
                <a:ext uri="{FF2B5EF4-FFF2-40B4-BE49-F238E27FC236}">
                  <a16:creationId xmlns:a16="http://schemas.microsoft.com/office/drawing/2014/main" id="{9579A102-6DA3-A105-1018-EFDD2CC95D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0058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8BB3700E-50C9-BF3B-7DCB-4606A1C8099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379E8D28-D788-6271-DA8F-04B540ABD24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04399" y="4410641"/>
            <a:ext cx="2387601" cy="2447359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68ECE00C-92AA-48A3-72EC-2E4D98574ED5}"/>
              </a:ext>
            </a:extLst>
          </p:cNvPr>
          <p:cNvGrpSpPr/>
          <p:nvPr/>
        </p:nvGrpSpPr>
        <p:grpSpPr>
          <a:xfrm>
            <a:off x="2688641" y="5271886"/>
            <a:ext cx="2357183" cy="429701"/>
            <a:chOff x="3288531" y="5923194"/>
            <a:chExt cx="2357183" cy="429701"/>
          </a:xfrm>
        </p:grpSpPr>
        <p:pic>
          <p:nvPicPr>
            <p:cNvPr id="11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E56D2646-23E4-3FE8-9FFA-D2EDDC58059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288531" y="5923194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DBE3F7D-7ACA-C194-0A5F-1596C6F7D01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5932267"/>
              <a:ext cx="1892184" cy="4206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CRM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5C3489E-C1D2-7C46-F73B-651BE4A75616}"/>
              </a:ext>
            </a:extLst>
          </p:cNvPr>
          <p:cNvGrpSpPr/>
          <p:nvPr/>
        </p:nvGrpSpPr>
        <p:grpSpPr>
          <a:xfrm>
            <a:off x="1064287" y="2742859"/>
            <a:ext cx="1469368" cy="360000"/>
            <a:chOff x="588263" y="1217924"/>
            <a:chExt cx="1469368" cy="360000"/>
          </a:xfrm>
        </p:grpSpPr>
        <p:pic>
          <p:nvPicPr>
            <p:cNvPr id="23" name="Picture 22" descr="Zip Co logo SVG free download, id: 101874 - Brandlogos.net">
              <a:hlinkClick r:id="rId8"/>
              <a:extLst>
                <a:ext uri="{FF2B5EF4-FFF2-40B4-BE49-F238E27FC236}">
                  <a16:creationId xmlns:a16="http://schemas.microsoft.com/office/drawing/2014/main" id="{3AD3EB4C-F53E-8E89-C396-2A5D98E364D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B206B80-60F6-28E8-7673-E658C682266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01041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ED4AC0B8-385C-A5CB-758E-F0355DB0537A}"/>
              </a:ext>
            </a:extLst>
          </p:cNvPr>
          <p:cNvGrpSpPr/>
          <p:nvPr/>
        </p:nvGrpSpPr>
        <p:grpSpPr>
          <a:xfrm>
            <a:off x="6121156" y="5266692"/>
            <a:ext cx="1469368" cy="360000"/>
            <a:chOff x="588263" y="1217924"/>
            <a:chExt cx="1469368" cy="360000"/>
          </a:xfrm>
        </p:grpSpPr>
        <p:pic>
          <p:nvPicPr>
            <p:cNvPr id="56" name="Picture 55" descr="Zip Co logo SVG free download, id: 101874 - Brandlogos.net">
              <a:hlinkClick r:id="rId8"/>
              <a:extLst>
                <a:ext uri="{FF2B5EF4-FFF2-40B4-BE49-F238E27FC236}">
                  <a16:creationId xmlns:a16="http://schemas.microsoft.com/office/drawing/2014/main" id="{0BC135EB-A827-1CE4-AD4B-B62DC397C0F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E9D1632-B131-374A-551B-2D3C66753EA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01041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B69B28C-24BA-6094-DE74-1EA3FE71890E}"/>
              </a:ext>
            </a:extLst>
          </p:cNvPr>
          <p:cNvGrpSpPr/>
          <p:nvPr/>
        </p:nvGrpSpPr>
        <p:grpSpPr>
          <a:xfrm>
            <a:off x="7977409" y="2737103"/>
            <a:ext cx="1469368" cy="360000"/>
            <a:chOff x="588263" y="1217924"/>
            <a:chExt cx="1469368" cy="360000"/>
          </a:xfrm>
        </p:grpSpPr>
        <p:pic>
          <p:nvPicPr>
            <p:cNvPr id="60" name="Picture 59" descr="Zip Co logo SVG free download, id: 101874 - Brandlogos.net">
              <a:hlinkClick r:id="rId8"/>
              <a:extLst>
                <a:ext uri="{FF2B5EF4-FFF2-40B4-BE49-F238E27FC236}">
                  <a16:creationId xmlns:a16="http://schemas.microsoft.com/office/drawing/2014/main" id="{32123FD0-530D-96B7-3F3A-8AB1BAA1314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EF2F94A-2E1B-14E1-A9C2-88E83A7AD51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01041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7C6B79B3-9A67-2119-2FFD-2848FCB5F335}"/>
              </a:ext>
            </a:extLst>
          </p:cNvPr>
          <p:cNvGrpSpPr/>
          <p:nvPr/>
        </p:nvGrpSpPr>
        <p:grpSpPr>
          <a:xfrm>
            <a:off x="4418711" y="2749980"/>
            <a:ext cx="2250050" cy="584775"/>
            <a:chOff x="767112" y="2790774"/>
            <a:chExt cx="2250050" cy="584775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EFF5832-5547-1C7C-2563-65C64E5BDD6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124978" y="2790774"/>
              <a:ext cx="1892184" cy="584775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</a:t>
              </a: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 Connection to document repository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  <p:pic>
          <p:nvPicPr>
            <p:cNvPr id="69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0A30A1E4-B693-5119-71FF-322915855F2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7112" y="2825909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5254931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301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Marketing | Targeted campaigns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2025-02-11T17:04:11Z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