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4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hyperlink" Target="https://www.microsoft.com/en-us/videoplayer/embed/RW1lEcc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hyperlink" Target="https://copilot.cloud.microsoft/prompts/c98396fa-7622-4049-9a43-cfbdda0910f5" TargetMode="External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hyperlink" Target="https://copilot.cloud.microsoft/prompts/41d98a11-8fe4-4457-9eb6-f4674d00ba0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6E17C0-469A-3CCB-7970-CCBFA2B45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Marketing | </a:t>
            </a:r>
            <a:r>
              <a:rPr lang="en-US" noProof="0"/>
              <a:t>Product launch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B18FEA3-F370-99E2-9605-D858A5448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Learn about your customer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83A269D-E81D-1ADC-CBF1-41039FA0A2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</a:t>
            </a:r>
            <a:r>
              <a:rPr kumimoji="0" lang="en-US" sz="1200" b="1" i="0" u="none" strike="noStrike" kern="1200" cap="none" spc="-2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Craft press release</a:t>
            </a:r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D2DE4A9-EFF5-BE3C-DB4F-9B428D05DB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Craft your positioning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E858182-A1BF-5A78-D570-25ED2C0BCFB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Prepare your team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87748B-6CB1-DAAA-35A8-93E66C19D2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Pitch your plan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97A938A-B813-4344-5B7A-57E3B2B9369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Develop your assets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  <a:endParaRPr lang="en-US" sz="900" i="1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7F1A5E5-A481-5A24-38A5-11BA0494251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 dirty="0"/>
              <a:t>Use Microsoft 365 Copilot Chat</a:t>
            </a:r>
            <a:r>
              <a:rPr lang="en-US" baseline="30000" noProof="0" dirty="0"/>
              <a:t> </a:t>
            </a:r>
            <a:r>
              <a:rPr lang="en-US" noProof="0" dirty="0"/>
              <a:t>to gather market research data to better understand your customer - enriched with data from your Customer Data Platform with Copilot Agents.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79019ED-DE1E-5364-FAAC-B5E1CAB4936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Leverage those insights to draft a strategy document for brand awareness using Copilot </a:t>
            </a:r>
            <a:br>
              <a:rPr lang="en-US" noProof="0"/>
            </a:br>
            <a:r>
              <a:rPr lang="en-US" noProof="0"/>
              <a:t>in Word. 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0906ACB-B754-0544-3A22-B597C69E87C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Use Copilot in PowerPoint and Teams to present your plan to the leadership team and summarize the meeting action items to ensure a successful product roll-out.   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D71DFEB-98A4-BD3F-80D8-F2386D6B655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Rapidly get up to speed </a:t>
            </a:r>
            <a:r>
              <a:rPr lang="en-US" noProof="0"/>
              <a:t>to focus on key issues and concerns. Have additional time to identify key pain points for customer. 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3BF56C9-14D7-033A-F3ED-AB0F70796AA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sz="900" b="1" noProof="0">
                <a:solidFill>
                  <a:srgbClr val="000000"/>
                </a:solidFill>
                <a:latin typeface="Segoe UI"/>
                <a:cs typeface="Segoe UI"/>
              </a:rPr>
              <a:t>Save time</a:t>
            </a:r>
            <a:r>
              <a:rPr lang="en-US" sz="900" noProof="0">
                <a:solidFill>
                  <a:srgbClr val="000000"/>
                </a:solidFill>
                <a:latin typeface="Segoe UI"/>
                <a:cs typeface="Segoe UI"/>
              </a:rPr>
              <a:t> preparing communications with Copilot as your drafting partner.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5AE3EFCF-2610-D907-5130-812F6E3ED20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Speed the time to a first draft </a:t>
            </a:r>
            <a:r>
              <a:rPr lang="en-US" noProof="0"/>
              <a:t>and then leverage Copilot to make any necessary revisions.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9DAC49F-2BA4-340B-EC10-EFC50F0F9BB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Turn a few bullet points into a professional email </a:t>
            </a:r>
            <a:r>
              <a:rPr lang="en-US" noProof="0"/>
              <a:t>with options for length and tone.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B0BDB59-6BD3-9AE1-AC9F-3023CBFCB9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Improve the quality of your meetings </a:t>
            </a:r>
            <a:r>
              <a:rPr lang="en-US" noProof="0"/>
              <a:t>by relying on Copilot to keep track of action items so you can stay focused.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E999909-3D69-9009-82AA-7101EDA592A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23373" y="5710200"/>
            <a:ext cx="2480244" cy="626701"/>
          </a:xfrm>
        </p:spPr>
        <p:txBody>
          <a:bodyPr>
            <a:normAutofit lnSpcReduction="10000"/>
          </a:bodyPr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spc="-10" noProof="0">
                <a:solidFill>
                  <a:srgbClr val="1A1A1A"/>
                </a:solidFill>
                <a:latin typeface="Segoe UI"/>
                <a:cs typeface="+mn-cs"/>
              </a:rPr>
              <a:t>Improve your creativity </a:t>
            </a:r>
            <a:r>
              <a:rPr lang="en-US" kern="0" spc="-10" noProof="0">
                <a:solidFill>
                  <a:srgbClr val="1A1A1A"/>
                </a:solidFill>
                <a:latin typeface="Segoe UI"/>
                <a:cs typeface="+mn-cs"/>
              </a:rPr>
              <a:t>by prompting Loop </a:t>
            </a:r>
            <a:r>
              <a:rPr lang="en-US" spc="-10" noProof="0"/>
              <a:t>in Copilot to "Brainstorm a list of creative ways to introduce our new product to customers.”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050344A-D84F-59B0-575C-12A84236649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Using Copilot in Word craft a compelling press release about the new product and its value proposition for customer. 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8B2731-B9D4-E764-3841-C98F1FAF4A2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Use Copilot in Outlook to draft an email to your stakeholder group leveraging content from the strategy document and Loop.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6FAD6613-F92A-88AB-9E74-A51F90E316B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/>
              <a:t>Use Copilot to see what assets are currently available, pulling data with your asset repository agent. Use Copilot in Loop to collaborate on branding elements that are still needed.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4F263690-F8BF-D961-4806-6CD823B5C16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7E32AE87-0035-DAAC-C6E8-F798DDF5061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6229BA6E-E7B3-CD8E-B4C4-C6CDD1B0745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Leads created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per lead generated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4036A3E0-2BB1-1E7B-04C3-A0560817878B}"/>
              </a:ext>
            </a:extLst>
          </p:cNvPr>
          <p:cNvGrpSpPr/>
          <p:nvPr/>
        </p:nvGrpSpPr>
        <p:grpSpPr>
          <a:xfrm>
            <a:off x="4690067" y="2753575"/>
            <a:ext cx="1523546" cy="360000"/>
            <a:chOff x="588263" y="2657420"/>
            <a:chExt cx="1523546" cy="360000"/>
          </a:xfrm>
        </p:grpSpPr>
        <p:pic>
          <p:nvPicPr>
            <p:cNvPr id="178" name="Picture 177">
              <a:extLst>
                <a:ext uri="{FF2B5EF4-FFF2-40B4-BE49-F238E27FC236}">
                  <a16:creationId xmlns:a16="http://schemas.microsoft.com/office/drawing/2014/main" id="{241C39FE-6922-9CF3-4ABB-5E03CBD5183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A722DC9A-919E-8B83-5A86-8095893F510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064595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ED58CB2A-79D0-2ACB-FEDA-F26A83CE71D7}"/>
              </a:ext>
            </a:extLst>
          </p:cNvPr>
          <p:cNvGrpSpPr/>
          <p:nvPr/>
        </p:nvGrpSpPr>
        <p:grpSpPr>
          <a:xfrm>
            <a:off x="7606689" y="2753575"/>
            <a:ext cx="1271613" cy="360000"/>
            <a:chOff x="588263" y="2177588"/>
            <a:chExt cx="1271613" cy="360000"/>
          </a:xfrm>
        </p:grpSpPr>
        <p:pic>
          <p:nvPicPr>
            <p:cNvPr id="181" name="Picture 180">
              <a:extLst>
                <a:ext uri="{FF2B5EF4-FFF2-40B4-BE49-F238E27FC236}">
                  <a16:creationId xmlns:a16="http://schemas.microsoft.com/office/drawing/2014/main" id="{92711517-C4B0-16A5-BB7F-A69539803E0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94F11B3E-C3A3-AAB4-1660-7C03E8EF55F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188312"/>
              <a:ext cx="812662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R="0" lvl="0" indent="0" defTabSz="914367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in </a:t>
              </a:r>
              <a:br>
                <a:rPr lang="en-US" sz="1100" noProof="0">
                  <a:solidFill>
                    <a:prstClr val="black"/>
                  </a:solidFill>
                  <a:latin typeface="Segoe UI Semibold"/>
                </a:rPr>
              </a:b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PowerPoint</a:t>
              </a:r>
            </a:p>
          </p:txBody>
        </p:sp>
      </p:grp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5D346D19-A9F1-9B79-A269-2B56B44E0A8E}"/>
              </a:ext>
            </a:extLst>
          </p:cNvPr>
          <p:cNvGrpSpPr/>
          <p:nvPr/>
        </p:nvGrpSpPr>
        <p:grpSpPr>
          <a:xfrm>
            <a:off x="9048705" y="2753575"/>
            <a:ext cx="1175568" cy="360000"/>
            <a:chOff x="588263" y="3617084"/>
            <a:chExt cx="1175568" cy="360000"/>
          </a:xfrm>
        </p:grpSpPr>
        <p:pic>
          <p:nvPicPr>
            <p:cNvPr id="184" name="Picture 183">
              <a:extLst>
                <a:ext uri="{FF2B5EF4-FFF2-40B4-BE49-F238E27FC236}">
                  <a16:creationId xmlns:a16="http://schemas.microsoft.com/office/drawing/2014/main" id="{2A4C605D-E9B6-4D06-2467-9E245E6E249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id="{984F91C8-9918-CD56-C29E-EFA797FD330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627808"/>
              <a:ext cx="716617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R="0" lvl="0" indent="0" defTabSz="914367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in </a:t>
              </a:r>
              <a:br>
                <a:rPr lang="en-US" sz="1100" noProof="0">
                  <a:solidFill>
                    <a:prstClr val="black"/>
                  </a:solidFill>
                  <a:latin typeface="Segoe UI Semibold"/>
                </a:rPr>
              </a:b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Teams</a:t>
              </a:r>
            </a:p>
          </p:txBody>
        </p:sp>
      </p:grp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ECB0E22F-883E-C2B2-9FEF-30F00FD6F191}"/>
              </a:ext>
            </a:extLst>
          </p:cNvPr>
          <p:cNvGrpSpPr/>
          <p:nvPr/>
        </p:nvGrpSpPr>
        <p:grpSpPr>
          <a:xfrm>
            <a:off x="4593029" y="5198502"/>
            <a:ext cx="1717623" cy="360000"/>
            <a:chOff x="588263" y="1697756"/>
            <a:chExt cx="1717623" cy="360000"/>
          </a:xfrm>
        </p:grpSpPr>
        <p:pic>
          <p:nvPicPr>
            <p:cNvPr id="196" name="Picture 195">
              <a:extLst>
                <a:ext uri="{FF2B5EF4-FFF2-40B4-BE49-F238E27FC236}">
                  <a16:creationId xmlns:a16="http://schemas.microsoft.com/office/drawing/2014/main" id="{1E210E79-096C-3C47-FA67-D6422FACD99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25DC9503-132F-9983-7469-EB38EC8410D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258672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1B0287E3-833E-3AF6-6778-6AC503F17899}"/>
              </a:ext>
            </a:extLst>
          </p:cNvPr>
          <p:cNvGrpSpPr/>
          <p:nvPr/>
        </p:nvGrpSpPr>
        <p:grpSpPr>
          <a:xfrm>
            <a:off x="9234788" y="5209226"/>
            <a:ext cx="997930" cy="338554"/>
            <a:chOff x="3463771" y="2668144"/>
            <a:chExt cx="997930" cy="338554"/>
          </a:xfrm>
        </p:grpSpPr>
        <p:pic>
          <p:nvPicPr>
            <p:cNvPr id="206" name="Graphic 205">
              <a:extLst>
                <a:ext uri="{FF2B5EF4-FFF2-40B4-BE49-F238E27FC236}">
                  <a16:creationId xmlns:a16="http://schemas.microsoft.com/office/drawing/2014/main" id="{61BFD4B0-FA8B-CF6D-EF72-1FD52862592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463771" y="2718151"/>
              <a:ext cx="209090" cy="209090"/>
            </a:xfrm>
            <a:prstGeom prst="rect">
              <a:avLst/>
            </a:prstGeom>
            <a:effectLst/>
          </p:spPr>
        </p:pic>
        <p:sp>
          <p:nvSpPr>
            <p:cNvPr id="204" name="TextBox 203">
              <a:extLst>
                <a:ext uri="{FF2B5EF4-FFF2-40B4-BE49-F238E27FC236}">
                  <a16:creationId xmlns:a16="http://schemas.microsoft.com/office/drawing/2014/main" id="{F5C6739B-06E4-0E6F-E11F-1E04851EA97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2668144"/>
              <a:ext cx="708171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R="0" lvl="0" indent="0" defTabSz="914367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in </a:t>
              </a:r>
              <a:br>
                <a:rPr lang="en-US" sz="1100" noProof="0">
                  <a:solidFill>
                    <a:prstClr val="black"/>
                  </a:solidFill>
                  <a:latin typeface="Segoe UI Semibold"/>
                </a:rPr>
              </a:b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Loop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044F1DC-57C1-67AD-E32C-77F1ADB52927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04399" y="4410641"/>
            <a:ext cx="2387601" cy="2447359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2929CAD-9A4B-5FF2-2C28-BD78072E9EB6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44" name="Rectangle: Rounded Corners 6">
              <a:extLst>
                <a:ext uri="{FF2B5EF4-FFF2-40B4-BE49-F238E27FC236}">
                  <a16:creationId xmlns:a16="http://schemas.microsoft.com/office/drawing/2014/main" id="{28E4AD29-E3FF-606F-5F65-40D9128E33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45" name="Graphic 44">
              <a:extLst>
                <a:ext uri="{FF2B5EF4-FFF2-40B4-BE49-F238E27FC236}">
                  <a16:creationId xmlns:a16="http://schemas.microsoft.com/office/drawing/2014/main" id="{3537013D-C350-561E-DD87-79837E4B2A8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A700039-D0DC-09D8-000E-8F238EA81233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47" name="Rectangle: Rounded Corners 6">
              <a:extLst>
                <a:ext uri="{FF2B5EF4-FFF2-40B4-BE49-F238E27FC236}">
                  <a16:creationId xmlns:a16="http://schemas.microsoft.com/office/drawing/2014/main" id="{9B9D8C6F-49F9-E15E-99AB-AE5E4C039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740ED2BC-A367-5CEE-B2B1-59B6AF52B55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50" name="Graphic 2">
            <a:hlinkClick r:id="rId13"/>
            <a:extLst>
              <a:ext uri="{FF2B5EF4-FFF2-40B4-BE49-F238E27FC236}">
                <a16:creationId xmlns:a16="http://schemas.microsoft.com/office/drawing/2014/main" id="{9C994E8E-718B-7643-1BE1-BBB10654149C}"/>
              </a:ext>
            </a:extLst>
          </p:cNvPr>
          <p:cNvSpPr/>
          <p:nvPr/>
        </p:nvSpPr>
        <p:spPr>
          <a:xfrm>
            <a:off x="3509123" y="422623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544526-565D-99C4-4350-AFC2B7350CAD}"/>
              </a:ext>
            </a:extLst>
          </p:cNvPr>
          <p:cNvSpPr txBox="1"/>
          <p:nvPr/>
        </p:nvSpPr>
        <p:spPr>
          <a:xfrm>
            <a:off x="4154312" y="6158045"/>
            <a:ext cx="270152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noProof="0">
                <a:solidFill>
                  <a:srgbClr val="1A1A1A"/>
                </a:solidFill>
                <a:latin typeface="Segoe UI"/>
                <a:cs typeface="Segoe UI" pitchFamily="34" charset="0"/>
                <a:hlinkClick r:id="rId14"/>
              </a:rPr>
              <a:t>Try in Copilot Lab: Write a product-launch email</a:t>
            </a:r>
            <a:endParaRPr lang="en-US" sz="900" noProof="0">
              <a:solidFill>
                <a:srgbClr val="1A1A1A"/>
              </a:solidFill>
              <a:latin typeface="Segoe UI"/>
              <a:cs typeface="Segoe UI" pitchFamily="34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C9EE206-C80F-0F72-ECFA-AF47DF9D2B62}"/>
              </a:ext>
            </a:extLst>
          </p:cNvPr>
          <p:cNvGrpSpPr/>
          <p:nvPr/>
        </p:nvGrpSpPr>
        <p:grpSpPr>
          <a:xfrm>
            <a:off x="916378" y="5219422"/>
            <a:ext cx="1523546" cy="360000"/>
            <a:chOff x="588263" y="2657420"/>
            <a:chExt cx="1523546" cy="360000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53B320A2-C092-5876-56C4-200360CA3D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E86DAF3-C33F-2647-1716-060A9577AF8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064595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8A2FE9B-FABA-6E3C-9BBF-4ABB2EA7932E}"/>
              </a:ext>
            </a:extLst>
          </p:cNvPr>
          <p:cNvSpPr txBox="1"/>
          <p:nvPr/>
        </p:nvSpPr>
        <p:spPr>
          <a:xfrm>
            <a:off x="671747" y="6163433"/>
            <a:ext cx="221071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noProof="0">
                <a:solidFill>
                  <a:srgbClr val="1A1A1A"/>
                </a:solidFill>
                <a:latin typeface="Segoe UI"/>
                <a:cs typeface="Segoe UI" pitchFamily="34" charset="0"/>
                <a:hlinkClick r:id="rId15"/>
              </a:rPr>
              <a:t>Try in Copilot Lab: Craft press release</a:t>
            </a:r>
            <a:endParaRPr lang="en-US" sz="900" noProof="0">
              <a:solidFill>
                <a:srgbClr val="1A1A1A"/>
              </a:solidFill>
              <a:latin typeface="Segoe UI"/>
              <a:cs typeface="Segoe UI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BE13296-A986-3B61-548C-55DCFEFBD5CD}"/>
              </a:ext>
            </a:extLst>
          </p:cNvPr>
          <p:cNvGrpSpPr/>
          <p:nvPr/>
        </p:nvGrpSpPr>
        <p:grpSpPr>
          <a:xfrm>
            <a:off x="921732" y="2731236"/>
            <a:ext cx="2250050" cy="480390"/>
            <a:chOff x="767112" y="2825909"/>
            <a:chExt cx="2250050" cy="480390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895C254-427F-4145-A602-3A78F55DD3E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CRM system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7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EAE92BF9-3FAB-A073-B1DB-FDCF92F9B1C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BBF78FD-0CD0-9156-D43F-CCF49CA1F968}"/>
              </a:ext>
            </a:extLst>
          </p:cNvPr>
          <p:cNvGrpSpPr/>
          <p:nvPr/>
        </p:nvGrpSpPr>
        <p:grpSpPr>
          <a:xfrm>
            <a:off x="7431534" y="5211419"/>
            <a:ext cx="1797171" cy="480390"/>
            <a:chOff x="767112" y="2825909"/>
            <a:chExt cx="2250050" cy="480390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D324B66-96D3-822C-81C8-4D688151787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860023"/>
              <a:ext cx="1892185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SharePoint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51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25E3CC27-ED96-D60E-9EE9-CEB850213F3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3275434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378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Marketing | Product launch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2025-02-11T17:03:00Z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