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hyperlink" Target="https://copilot.cloud.microsoft/prompts/create-a-product-narrative-084262de-a6cf-4b6e-abbe-c35780ec96bc" TargetMode="External"/><Relationship Id="rId2" Type="http://schemas.openxmlformats.org/officeDocument/2006/relationships/image" Target="../media/image7.png"/><Relationship Id="rId16" Type="http://schemas.openxmlformats.org/officeDocument/2006/relationships/hyperlink" Target="https://copilot.cloud.microsoft/prompts/3dc0470d-5e34-4b9e-9a59-b11f2fedeb9d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hyperlink" Target="https://copilot.cloud.microsoft/prompts/ae56c4c3-2bf8-4c7f-bdcc-b889c52c0a94" TargetMode="External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svg"/><Relationship Id="rId14" Type="http://schemas.openxmlformats.org/officeDocument/2006/relationships/hyperlink" Target="https://www.microsoft.com/en-us/videoplayer/embed/RW1lEc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6E17C0-469A-3CCB-7970-CCBFA2B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sz="1800" noProof="0">
                <a:gradFill>
                  <a:gsLst>
                    <a:gs pos="35000">
                      <a:srgbClr val="0078D4"/>
                    </a:gs>
                    <a:gs pos="0">
                      <a:srgbClr val="C03BC4"/>
                    </a:gs>
                  </a:gsLst>
                  <a:path path="circle">
                    <a:fillToRect l="100000" t="100000"/>
                  </a:path>
                </a:gradFill>
              </a:rPr>
              <a:t>Marketing |</a:t>
            </a:r>
            <a:r>
              <a:rPr lang="en-US" sz="1800" noProof="0"/>
              <a:t> Creating a marketing Bill of Materials (Microsoft 365 Copilot)</a:t>
            </a:r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18FEA3-F370-99E2-9605-D858A5448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Brainstorm assets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3A269D-E81D-1ADC-CBF1-41039FA0A2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Track inventory 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2DE4A9-EFF5-BE3C-DB4F-9B428D05D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Create taglines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858182-A1BF-5A78-D570-25ED2C0BC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Build assets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87748B-6CB1-DAAA-35A8-93E66C19D2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Create a messaging framework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7A938A-B813-4344-5B7A-57E3B2B936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Meet with product group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F1A5E5-A481-5A24-38A5-11BA049425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 dirty="0"/>
              <a:t>Use Microsoft 365 Copilot Chat</a:t>
            </a:r>
            <a:r>
              <a:rPr lang="en-US" baseline="30000" noProof="0" dirty="0"/>
              <a:t> </a:t>
            </a:r>
            <a:r>
              <a:rPr lang="en-US" noProof="0" dirty="0"/>
              <a:t>to brainstorm a list of assets for an upcoming announcement. Ask Copilot about what assets are currently available.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9019ED-DE1E-5364-FAAC-B5E1CAB49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come up with a clever tagline for the PR announcement that will be on all marketing materials, tying them together. Use Copilot Pages to tweak and finalize the tagline.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906ACB-B754-0544-3A22-B597C69E87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Create your messaging and positioning framework by using Copilot in Word to generate a draft, referencing key documents.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71DFEB-98A4-BD3F-80D8-F2386D6B65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Kickstart your project </a:t>
            </a:r>
            <a:r>
              <a:rPr lang="en-US" noProof="0"/>
              <a:t>as you spark ideas with Copilot and take inventory of what is already available.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BF56C9-14D7-033A-F3ED-AB0F70796A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noProof="0"/>
              <a:t>Use Copilot in Loop to help everyone get to the point by summarizing the content of a Loop page.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E3EFCF-2610-D907-5130-812F6E3ED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Creating 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captivating taglines </a:t>
            </a:r>
            <a:r>
              <a:rPr lang="en-US" noProof="0"/>
              <a:t>is an art – </a:t>
            </a:r>
            <a:br>
              <a:rPr lang="en-US" noProof="0"/>
            </a:br>
            <a:r>
              <a:rPr lang="en-US" noProof="0"/>
              <a:t>get started by using the power of the </a:t>
            </a:r>
            <a:br>
              <a:rPr lang="en-US" noProof="0"/>
            </a:br>
            <a:r>
              <a:rPr lang="en-US" noProof="0"/>
              <a:t>AI language model.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AC49F-2BA4-340B-EC10-EFC50F0F9B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Use Draft with Copilot </a:t>
            </a:r>
            <a:r>
              <a:rPr lang="en-US" noProof="0"/>
              <a:t>to create a product narrative and then Create a presentation adding notes, the product description document and other context.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B0BDB59-6BD3-9AE1-AC9F-3023CBFCB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noProof="0"/>
              <a:t>Get to a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first draft quickly </a:t>
            </a:r>
            <a:r>
              <a:rPr lang="en-US" noProof="0"/>
              <a:t>by relying on Copilot in Word for starting your Messaging and Positioning Framework. 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999909-3D69-9009-82AA-7101EDA592A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Leverage meeting recap </a:t>
            </a:r>
            <a:r>
              <a:rPr lang="en-US" noProof="0"/>
              <a:t>to capture action </a:t>
            </a:r>
            <a:br>
              <a:rPr lang="en-US" noProof="0"/>
            </a:br>
            <a:r>
              <a:rPr lang="en-US" noProof="0"/>
              <a:t>items and alignment to move forward.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050344A-D84F-59B0-575C-12A8423664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Loop to collaborate with graphic designers and various groups on the status of assets (draft, in design, in review).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8B2731-B9D4-E764-3841-C98F1FAF4A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769757"/>
          </a:xfrm>
        </p:spPr>
        <p:txBody>
          <a:bodyPr>
            <a:normAutofit/>
          </a:bodyPr>
          <a:lstStyle/>
          <a:p>
            <a:r>
              <a:rPr lang="en-US" noProof="0"/>
              <a:t>Build out additional assets like a product narrative and pitch deck with Copilot in Word and PowerPoint. Use Copilot to generate copy and images.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FAD6613-F92A-88AB-9E74-A51F90E316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Meet with the product group and use Copilot in Teams to summarize the meeting and identify action items to ensure alignment on key features. 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F263690-F8BF-D961-4806-6CD823B5C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32AE87-0035-DAAC-C6E8-F798DDF506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229BA6E-E7B3-CD8E-B4C4-C6CDD1B0745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Leads created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lead generated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C91F8A1-57F6-9170-0A62-CB589F265FB9}"/>
              </a:ext>
            </a:extLst>
          </p:cNvPr>
          <p:cNvGrpSpPr/>
          <p:nvPr/>
        </p:nvGrpSpPr>
        <p:grpSpPr>
          <a:xfrm>
            <a:off x="1251985" y="2753574"/>
            <a:ext cx="1472431" cy="360000"/>
            <a:chOff x="588263" y="1217924"/>
            <a:chExt cx="1472431" cy="360000"/>
          </a:xfrm>
        </p:grpSpPr>
        <p:pic>
          <p:nvPicPr>
            <p:cNvPr id="169" name="Picture 168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3C6283D2-FEEA-4B40-AB23-9F085835C2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558BF183-BA31-4FC4-EF54-133412DF559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348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CCDB8A53-0824-2409-EBE2-4B0870F8417D}"/>
              </a:ext>
            </a:extLst>
          </p:cNvPr>
          <p:cNvGrpSpPr/>
          <p:nvPr/>
        </p:nvGrpSpPr>
        <p:grpSpPr>
          <a:xfrm>
            <a:off x="4967938" y="2753575"/>
            <a:ext cx="1551169" cy="360000"/>
            <a:chOff x="588263" y="1217924"/>
            <a:chExt cx="1551169" cy="360000"/>
          </a:xfrm>
        </p:grpSpPr>
        <p:pic>
          <p:nvPicPr>
            <p:cNvPr id="172" name="Picture 171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799522FD-1C3D-BBA7-D806-C077161270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7FF572B3-6039-5776-4496-780B2761A8D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9221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D0FFF366-5E28-8DA3-85C6-56192DB5DCE2}"/>
              </a:ext>
            </a:extLst>
          </p:cNvPr>
          <p:cNvGrpSpPr/>
          <p:nvPr/>
        </p:nvGrpSpPr>
        <p:grpSpPr>
          <a:xfrm>
            <a:off x="8159623" y="2753575"/>
            <a:ext cx="1511716" cy="360000"/>
            <a:chOff x="588263" y="2657420"/>
            <a:chExt cx="1511716" cy="360000"/>
          </a:xfrm>
        </p:grpSpPr>
        <p:pic>
          <p:nvPicPr>
            <p:cNvPr id="175" name="Picture 174">
              <a:extLst>
                <a:ext uri="{FF2B5EF4-FFF2-40B4-BE49-F238E27FC236}">
                  <a16:creationId xmlns:a16="http://schemas.microsoft.com/office/drawing/2014/main" id="{855F748E-58CF-79E2-47CF-9E645B1B4C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E5E0429D-4163-6B18-92D0-97F30110EA9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5276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3BD16D0D-326F-F5C4-2E3C-B8E02BBCA841}"/>
              </a:ext>
            </a:extLst>
          </p:cNvPr>
          <p:cNvGrpSpPr/>
          <p:nvPr/>
        </p:nvGrpSpPr>
        <p:grpSpPr>
          <a:xfrm>
            <a:off x="8124529" y="5198503"/>
            <a:ext cx="1581904" cy="360000"/>
            <a:chOff x="588263" y="3617084"/>
            <a:chExt cx="1581904" cy="360000"/>
          </a:xfrm>
        </p:grpSpPr>
        <p:pic>
          <p:nvPicPr>
            <p:cNvPr id="178" name="Picture 177">
              <a:extLst>
                <a:ext uri="{FF2B5EF4-FFF2-40B4-BE49-F238E27FC236}">
                  <a16:creationId xmlns:a16="http://schemas.microsoft.com/office/drawing/2014/main" id="{510771C2-5720-3EBC-F46A-30AD6CDBF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69B51864-E30C-F495-B5EE-0992580F660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7"/>
              <a:ext cx="1122953" cy="169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69EA6177-40E7-A7DB-5C87-9CA58BA66E63}"/>
              </a:ext>
            </a:extLst>
          </p:cNvPr>
          <p:cNvGrpSpPr/>
          <p:nvPr/>
        </p:nvGrpSpPr>
        <p:grpSpPr>
          <a:xfrm>
            <a:off x="1247329" y="5198502"/>
            <a:ext cx="1481743" cy="360000"/>
            <a:chOff x="3277688" y="2657420"/>
            <a:chExt cx="1481743" cy="360000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DFF159A6-2975-BB83-3A69-6BCD35CEF1B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1CD6B20F-7F7F-1C20-C90B-2431148DC6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84" name="Graphic 183">
                <a:extLst>
                  <a:ext uri="{FF2B5EF4-FFF2-40B4-BE49-F238E27FC236}">
                    <a16:creationId xmlns:a16="http://schemas.microsoft.com/office/drawing/2014/main" id="{509E539A-BB10-99D7-4F2E-243A94DD42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3EC34BC5-FD15-A310-5273-B56F092483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00590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8C8E2363-B828-5085-D84C-BAB35772DF85}"/>
              </a:ext>
            </a:extLst>
          </p:cNvPr>
          <p:cNvGrpSpPr/>
          <p:nvPr/>
        </p:nvGrpSpPr>
        <p:grpSpPr>
          <a:xfrm>
            <a:off x="5465214" y="5198503"/>
            <a:ext cx="1243105" cy="360000"/>
            <a:chOff x="588263" y="2177588"/>
            <a:chExt cx="1243105" cy="360000"/>
          </a:xfrm>
        </p:grpSpPr>
        <p:pic>
          <p:nvPicPr>
            <p:cNvPr id="187" name="Picture 186">
              <a:extLst>
                <a:ext uri="{FF2B5EF4-FFF2-40B4-BE49-F238E27FC236}">
                  <a16:creationId xmlns:a16="http://schemas.microsoft.com/office/drawing/2014/main" id="{AF77541C-0AB1-53BB-2E0D-4335F22C3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F766C449-ACC5-04E5-7C50-F107D0C0BC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188312"/>
              <a:ext cx="784154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PowerPoint</a:t>
              </a: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AE2D864C-848A-0FE4-FCA8-CF4D42F6B8E9}"/>
              </a:ext>
            </a:extLst>
          </p:cNvPr>
          <p:cNvGrpSpPr/>
          <p:nvPr/>
        </p:nvGrpSpPr>
        <p:grpSpPr>
          <a:xfrm>
            <a:off x="4195364" y="5198503"/>
            <a:ext cx="1121743" cy="360000"/>
            <a:chOff x="588263" y="2657420"/>
            <a:chExt cx="1121743" cy="360000"/>
          </a:xfrm>
        </p:grpSpPr>
        <p:pic>
          <p:nvPicPr>
            <p:cNvPr id="190" name="Picture 189">
              <a:extLst>
                <a:ext uri="{FF2B5EF4-FFF2-40B4-BE49-F238E27FC236}">
                  <a16:creationId xmlns:a16="http://schemas.microsoft.com/office/drawing/2014/main" id="{56B60023-1353-4276-1C43-370E2BA337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21E538B9-9B2A-EFE0-FCFB-E7BB00E2D8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68144"/>
              <a:ext cx="662792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Word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B14BDF1-8313-ED0B-9E3C-C5C9A43C5F62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4399" y="4410641"/>
            <a:ext cx="2387601" cy="244735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1B3D3DE-581D-D2DF-5B5D-61C803D10ED6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4" name="Rectangle: Rounded Corners 6">
              <a:extLst>
                <a:ext uri="{FF2B5EF4-FFF2-40B4-BE49-F238E27FC236}">
                  <a16:creationId xmlns:a16="http://schemas.microsoft.com/office/drawing/2014/main" id="{947CEEA2-39F9-261D-5986-B126014AF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ABCEA417-7BC5-7FD1-108B-62DE43A44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334999B-E7DD-CFC6-072F-028C66790A1A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DFAB4253-3C0F-EB85-F5C1-EE999B78E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4DA80F07-3074-B0E9-DFE9-925C000595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50" name="Graphic 2">
            <a:hlinkClick r:id="rId14"/>
            <a:extLst>
              <a:ext uri="{FF2B5EF4-FFF2-40B4-BE49-F238E27FC236}">
                <a16:creationId xmlns:a16="http://schemas.microsoft.com/office/drawing/2014/main" id="{097DE3FA-9E1F-C939-06AF-612EA1134981}"/>
              </a:ext>
            </a:extLst>
          </p:cNvPr>
          <p:cNvSpPr/>
          <p:nvPr/>
        </p:nvSpPr>
        <p:spPr>
          <a:xfrm>
            <a:off x="5767528" y="422623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2893EE-6B9C-6462-E098-AF819E109748}"/>
              </a:ext>
            </a:extLst>
          </p:cNvPr>
          <p:cNvSpPr txBox="1"/>
          <p:nvPr/>
        </p:nvSpPr>
        <p:spPr>
          <a:xfrm>
            <a:off x="7642157" y="3778934"/>
            <a:ext cx="28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5"/>
              </a:rPr>
              <a:t>Try in Copilot Lab: Create a messaging framework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sp>
        <p:nvSpPr>
          <p:cNvPr id="30" name="TextBox 29">
            <a:hlinkClick r:id="rId16"/>
            <a:extLst>
              <a:ext uri="{FF2B5EF4-FFF2-40B4-BE49-F238E27FC236}">
                <a16:creationId xmlns:a16="http://schemas.microsoft.com/office/drawing/2014/main" id="{A61BA007-CEC4-7DBB-5DC0-9C66FF61423A}"/>
              </a:ext>
            </a:extLst>
          </p:cNvPr>
          <p:cNvSpPr txBox="1"/>
          <p:nvPr/>
        </p:nvSpPr>
        <p:spPr>
          <a:xfrm>
            <a:off x="7632225" y="6193809"/>
            <a:ext cx="217217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Summarize meetings and videos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111959-C469-FB9F-C039-5443F61378A6}"/>
              </a:ext>
            </a:extLst>
          </p:cNvPr>
          <p:cNvSpPr txBox="1"/>
          <p:nvPr/>
        </p:nvSpPr>
        <p:spPr>
          <a:xfrm>
            <a:off x="4145806" y="6231897"/>
            <a:ext cx="28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7"/>
              </a:rPr>
              <a:t>Try in Copilot Lab: Create a product narrative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380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394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Creating a marketing Bill of Materials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