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4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hyperlink" Target="https://www.microsoft.com/en-us/videoplayer/embed/RW1lEc5" TargetMode="External"/><Relationship Id="rId3" Type="http://schemas.openxmlformats.org/officeDocument/2006/relationships/image" Target="../media/image8.sv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hyperlink" Target="https://support.microsoft.com/en-us/topic/overview-of-microsoft-365-chat-preview-5b00a52d-7296-48ee-b938-b95b7209f737" TargetMode="External"/><Relationship Id="rId9" Type="http://schemas.openxmlformats.org/officeDocument/2006/relationships/image" Target="../media/image13.png"/><Relationship Id="rId14" Type="http://schemas.openxmlformats.org/officeDocument/2006/relationships/hyperlink" Target="https://copilot.cloud.microsoft/prompts/284f50fe-140d-4446-8684-29b953b3447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6E17C0-469A-3CCB-7970-CCBFA2B4582C}"/>
              </a:ext>
            </a:extLst>
          </p:cNvPr>
          <p:cNvSpPr>
            <a:spLocks noGrp="1"/>
          </p:cNvSpPr>
          <p:nvPr>
            <p:ph type="title"/>
          </p:nvPr>
        </p:nvSpPr>
        <p:spPr>
          <a:xfrm>
            <a:off x="584200" y="387766"/>
            <a:ext cx="5672544" cy="263149"/>
          </a:xfrm>
        </p:spPr>
        <p:txBody>
          <a:bodyPr/>
          <a:lstStyle/>
          <a:p>
            <a:r>
              <a:rPr lang="en-US" noProof="0">
                <a:solidFill>
                  <a:srgbClr val="0078D4"/>
                </a:solidFill>
              </a:rPr>
              <a:t>Marketing | </a:t>
            </a:r>
            <a:r>
              <a:rPr lang="en-US" noProof="0"/>
              <a:t>Create a new offering</a:t>
            </a:r>
          </a:p>
        </p:txBody>
      </p:sp>
      <p:sp>
        <p:nvSpPr>
          <p:cNvPr id="6" name="Text Placeholder 5">
            <a:extLst>
              <a:ext uri="{FF2B5EF4-FFF2-40B4-BE49-F238E27FC236}">
                <a16:creationId xmlns:a16="http://schemas.microsoft.com/office/drawing/2014/main" id="{6B18FEA3-F370-99E2-9605-D858A5448CE6}"/>
              </a:ext>
            </a:extLst>
          </p:cNvPr>
          <p:cNvSpPr>
            <a:spLocks noGrp="1"/>
          </p:cNvSpPr>
          <p:nvPr>
            <p:ph type="body" sz="quarter" idx="11"/>
          </p:nvPr>
        </p:nvSpPr>
        <p:spPr/>
        <p:txBody>
          <a:bodyPr/>
          <a:lstStyle/>
          <a:p>
            <a:r>
              <a:rPr lang="en-US" noProof="0"/>
              <a:t>1. Brainstorm new offerings</a:t>
            </a:r>
          </a:p>
        </p:txBody>
      </p:sp>
      <p:sp>
        <p:nvSpPr>
          <p:cNvPr id="7" name="Text Placeholder 6">
            <a:extLst>
              <a:ext uri="{FF2B5EF4-FFF2-40B4-BE49-F238E27FC236}">
                <a16:creationId xmlns:a16="http://schemas.microsoft.com/office/drawing/2014/main" id="{483A269D-E81D-1ADC-CBF1-41039FA0A225}"/>
              </a:ext>
            </a:extLst>
          </p:cNvPr>
          <p:cNvSpPr>
            <a:spLocks noGrp="1"/>
          </p:cNvSpPr>
          <p:nvPr>
            <p:ph type="body" sz="quarter" idx="12"/>
          </p:nvPr>
        </p:nvSpPr>
        <p:spPr/>
        <p:txBody>
          <a:bodyPr/>
          <a:lstStyle/>
          <a:p>
            <a:r>
              <a:rPr lang="en-US" noProof="0"/>
              <a:t>6. Analyze performance</a:t>
            </a:r>
          </a:p>
        </p:txBody>
      </p:sp>
      <p:sp>
        <p:nvSpPr>
          <p:cNvPr id="8" name="Text Placeholder 7">
            <a:extLst>
              <a:ext uri="{FF2B5EF4-FFF2-40B4-BE49-F238E27FC236}">
                <a16:creationId xmlns:a16="http://schemas.microsoft.com/office/drawing/2014/main" id="{0D2DE4A9-EFF5-BE3C-DB4F-9B428D05DBEA}"/>
              </a:ext>
            </a:extLst>
          </p:cNvPr>
          <p:cNvSpPr>
            <a:spLocks noGrp="1"/>
          </p:cNvSpPr>
          <p:nvPr>
            <p:ph type="body" sz="quarter" idx="13"/>
          </p:nvPr>
        </p:nvSpPr>
        <p:spPr/>
        <p:txBody>
          <a:bodyPr/>
          <a:lstStyle/>
          <a:p>
            <a:r>
              <a:rPr lang="en-US" noProof="0"/>
              <a:t>2. Draft announcement</a:t>
            </a:r>
          </a:p>
        </p:txBody>
      </p:sp>
      <p:sp>
        <p:nvSpPr>
          <p:cNvPr id="9" name="Text Placeholder 8">
            <a:extLst>
              <a:ext uri="{FF2B5EF4-FFF2-40B4-BE49-F238E27FC236}">
                <a16:creationId xmlns:a16="http://schemas.microsoft.com/office/drawing/2014/main" id="{DE858182-A1BF-5A78-D570-25ED2C0BCFB6}"/>
              </a:ext>
            </a:extLst>
          </p:cNvPr>
          <p:cNvSpPr>
            <a:spLocks noGrp="1"/>
          </p:cNvSpPr>
          <p:nvPr>
            <p:ph type="body" sz="quarter" idx="14"/>
          </p:nvPr>
        </p:nvSpPr>
        <p:spPr/>
        <p:txBody>
          <a:bodyPr/>
          <a:lstStyle/>
          <a:p>
            <a:r>
              <a:rPr lang="en-US" noProof="0"/>
              <a:t>5. Execute your campaign</a:t>
            </a:r>
          </a:p>
        </p:txBody>
      </p:sp>
      <p:sp>
        <p:nvSpPr>
          <p:cNvPr id="10" name="Text Placeholder 9">
            <a:extLst>
              <a:ext uri="{FF2B5EF4-FFF2-40B4-BE49-F238E27FC236}">
                <a16:creationId xmlns:a16="http://schemas.microsoft.com/office/drawing/2014/main" id="{EF87748B-6CB1-DAAA-35A8-93E66C19D29E}"/>
              </a:ext>
            </a:extLst>
          </p:cNvPr>
          <p:cNvSpPr>
            <a:spLocks noGrp="1"/>
          </p:cNvSpPr>
          <p:nvPr>
            <p:ph type="body" sz="quarter" idx="15"/>
          </p:nvPr>
        </p:nvSpPr>
        <p:spPr/>
        <p:txBody>
          <a:bodyPr/>
          <a:lstStyle/>
          <a:p>
            <a:r>
              <a:rPr lang="en-US" noProof="0"/>
              <a:t>3. Keep the team up to date</a:t>
            </a:r>
          </a:p>
        </p:txBody>
      </p:sp>
      <p:sp>
        <p:nvSpPr>
          <p:cNvPr id="11" name="Text Placeholder 10">
            <a:extLst>
              <a:ext uri="{FF2B5EF4-FFF2-40B4-BE49-F238E27FC236}">
                <a16:creationId xmlns:a16="http://schemas.microsoft.com/office/drawing/2014/main" id="{997A938A-B813-4344-5B7A-57E3B2B93695}"/>
              </a:ext>
            </a:extLst>
          </p:cNvPr>
          <p:cNvSpPr>
            <a:spLocks noGrp="1"/>
          </p:cNvSpPr>
          <p:nvPr>
            <p:ph type="body" sz="quarter" idx="16"/>
          </p:nvPr>
        </p:nvSpPr>
        <p:spPr/>
        <p:txBody>
          <a:bodyPr/>
          <a:lstStyle/>
          <a:p>
            <a:r>
              <a:rPr lang="en-US" noProof="0"/>
              <a:t>4. Prep your sellers</a:t>
            </a:r>
          </a:p>
        </p:txBody>
      </p:sp>
      <p:sp>
        <p:nvSpPr>
          <p:cNvPr id="186" name="Text Placeholder 185">
            <a:extLst>
              <a:ext uri="{FF2B5EF4-FFF2-40B4-BE49-F238E27FC236}">
                <a16:creationId xmlns:a16="http://schemas.microsoft.com/office/drawing/2014/main" id="{8B5C2D03-DCAF-3A2F-F520-91089D02E4FD}"/>
              </a:ext>
            </a:extLst>
          </p:cNvPr>
          <p:cNvSpPr>
            <a:spLocks noGrp="1"/>
          </p:cNvSpPr>
          <p:nvPr>
            <p:ph type="body" sz="quarter" idx="17"/>
          </p:nvPr>
        </p:nvSpPr>
        <p:spPr>
          <a:xfrm>
            <a:off x="6519107" y="521099"/>
            <a:ext cx="3599821" cy="169277"/>
          </a:xfrm>
        </p:spPr>
        <p:txBody>
          <a:bodyPr/>
          <a:lstStyle/>
          <a:p>
            <a:r>
              <a:rPr lang="en-US" noProof="0"/>
              <a:t>Microsoft 365 Copilot</a:t>
            </a:r>
          </a:p>
        </p:txBody>
      </p:sp>
      <p:sp>
        <p:nvSpPr>
          <p:cNvPr id="12" name="Text Placeholder 11">
            <a:extLst>
              <a:ext uri="{FF2B5EF4-FFF2-40B4-BE49-F238E27FC236}">
                <a16:creationId xmlns:a16="http://schemas.microsoft.com/office/drawing/2014/main" id="{57F1A5E5-A481-5A24-38A5-11BA04942517}"/>
              </a:ext>
            </a:extLst>
          </p:cNvPr>
          <p:cNvSpPr>
            <a:spLocks noGrp="1"/>
          </p:cNvSpPr>
          <p:nvPr>
            <p:ph type="body" sz="quarter" idx="18"/>
          </p:nvPr>
        </p:nvSpPr>
        <p:spPr>
          <a:xfrm>
            <a:off x="584200" y="2032188"/>
            <a:ext cx="2808000" cy="752924"/>
          </a:xfrm>
        </p:spPr>
        <p:txBody>
          <a:bodyPr>
            <a:normAutofit/>
          </a:bodyPr>
          <a:lstStyle/>
          <a:p>
            <a:r>
              <a:rPr lang="en-US" noProof="0" dirty="0">
                <a:effectLst/>
                <a:latin typeface="Segoe UI" panose="020B0502040204020203" pitchFamily="34" charset="0"/>
              </a:rPr>
              <a:t>Use Microsoft 365 Copilot Chat to generate ideas for new product offerings. Format the response in Copilot Pages, adding collaborators to create a go-to-market strategy.</a:t>
            </a:r>
            <a:endParaRPr lang="en-US" noProof="0" dirty="0">
              <a:effectLst/>
              <a:latin typeface="Arial" panose="020B0604020202020204" pitchFamily="34" charset="0"/>
            </a:endParaRPr>
          </a:p>
        </p:txBody>
      </p:sp>
      <p:sp>
        <p:nvSpPr>
          <p:cNvPr id="13" name="Text Placeholder 12">
            <a:extLst>
              <a:ext uri="{FF2B5EF4-FFF2-40B4-BE49-F238E27FC236}">
                <a16:creationId xmlns:a16="http://schemas.microsoft.com/office/drawing/2014/main" id="{B79019ED-DE1E-5364-FAAC-B5E1CAB49367}"/>
              </a:ext>
            </a:extLst>
          </p:cNvPr>
          <p:cNvSpPr>
            <a:spLocks noGrp="1"/>
          </p:cNvSpPr>
          <p:nvPr>
            <p:ph type="body" sz="quarter" idx="19"/>
          </p:nvPr>
        </p:nvSpPr>
        <p:spPr>
          <a:xfrm>
            <a:off x="4047840" y="2032188"/>
            <a:ext cx="2808000" cy="626701"/>
          </a:xfrm>
        </p:spPr>
        <p:txBody>
          <a:bodyPr/>
          <a:lstStyle/>
          <a:p>
            <a:r>
              <a:rPr lang="en-US" noProof="0"/>
              <a:t>Prompt Copilot</a:t>
            </a:r>
            <a:r>
              <a:rPr lang="en-US" baseline="30000" noProof="0"/>
              <a:t> </a:t>
            </a:r>
            <a:r>
              <a:rPr lang="en-US" noProof="0"/>
              <a:t>to draft blog and social media posts, leverage existing documents like your marketing plan. </a:t>
            </a:r>
          </a:p>
        </p:txBody>
      </p:sp>
      <p:sp>
        <p:nvSpPr>
          <p:cNvPr id="14" name="Text Placeholder 13">
            <a:extLst>
              <a:ext uri="{FF2B5EF4-FFF2-40B4-BE49-F238E27FC236}">
                <a16:creationId xmlns:a16="http://schemas.microsoft.com/office/drawing/2014/main" id="{90906ACB-B754-0544-3A22-B597C69E87C4}"/>
              </a:ext>
            </a:extLst>
          </p:cNvPr>
          <p:cNvSpPr>
            <a:spLocks noGrp="1"/>
          </p:cNvSpPr>
          <p:nvPr>
            <p:ph type="body" sz="quarter" idx="20"/>
          </p:nvPr>
        </p:nvSpPr>
        <p:spPr>
          <a:xfrm>
            <a:off x="7511481" y="2032188"/>
            <a:ext cx="2808000" cy="626701"/>
          </a:xfrm>
        </p:spPr>
        <p:txBody>
          <a:bodyPr/>
          <a:lstStyle/>
          <a:p>
            <a:r>
              <a:rPr lang="en-US" noProof="0"/>
              <a:t>Use Copilot in Teams to summarize key meetings, identify most frequent questions, and action items from the meeting. Use Copilot in Word to generate an initial FAQ document.   </a:t>
            </a:r>
          </a:p>
        </p:txBody>
      </p:sp>
      <p:sp>
        <p:nvSpPr>
          <p:cNvPr id="15" name="Text Placeholder 14">
            <a:extLst>
              <a:ext uri="{FF2B5EF4-FFF2-40B4-BE49-F238E27FC236}">
                <a16:creationId xmlns:a16="http://schemas.microsoft.com/office/drawing/2014/main" id="{BD71DFEB-98A4-BD3F-80D8-F2386D6B6556}"/>
              </a:ext>
            </a:extLst>
          </p:cNvPr>
          <p:cNvSpPr>
            <a:spLocks noGrp="1"/>
          </p:cNvSpPr>
          <p:nvPr>
            <p:ph type="body" sz="quarter" idx="21"/>
          </p:nvPr>
        </p:nvSpPr>
        <p:spPr>
          <a:xfrm>
            <a:off x="584200" y="3208260"/>
            <a:ext cx="2808000" cy="626701"/>
          </a:xfrm>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lang="en-US" kern="0" noProof="0">
                <a:solidFill>
                  <a:srgbClr val="1A1A1A"/>
                </a:solidFill>
                <a:latin typeface="Segoe UI"/>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Kickstart your project</a:t>
            </a:r>
            <a:r>
              <a:rPr kumimoji="0" lang="en-US" sz="900" b="0" i="0" u="none" strike="noStrike" kern="0" cap="none" spc="0" normalizeH="0" baseline="0" noProof="0">
                <a:ln>
                  <a:noFill/>
                </a:ln>
                <a:solidFill>
                  <a:srgbClr val="1A1A1A"/>
                </a:solidFill>
                <a:effectLst/>
                <a:uLnTx/>
                <a:uFillTx/>
                <a:latin typeface="Segoe UI"/>
                <a:ea typeface="+mn-ea"/>
                <a:cs typeface="+mn-cs"/>
              </a:rPr>
              <a:t> as you plan and collaborate easier with Copilot. </a:t>
            </a:r>
          </a:p>
        </p:txBody>
      </p:sp>
      <p:sp>
        <p:nvSpPr>
          <p:cNvPr id="16" name="Text Placeholder 15">
            <a:extLst>
              <a:ext uri="{FF2B5EF4-FFF2-40B4-BE49-F238E27FC236}">
                <a16:creationId xmlns:a16="http://schemas.microsoft.com/office/drawing/2014/main" id="{33BF56C9-14D7-033A-F3ED-AB0F70796AAF}"/>
              </a:ext>
            </a:extLst>
          </p:cNvPr>
          <p:cNvSpPr>
            <a:spLocks noGrp="1"/>
          </p:cNvSpPr>
          <p:nvPr>
            <p:ph type="body" sz="quarter" idx="22"/>
          </p:nvPr>
        </p:nvSpPr>
        <p:spPr>
          <a:xfrm>
            <a:off x="584200" y="5641938"/>
            <a:ext cx="2808000" cy="626701"/>
          </a:xfrm>
        </p:spPr>
        <p:txBody>
          <a:bodyPr/>
          <a:lstStyle/>
          <a:p>
            <a:r>
              <a:rPr lang="en-US" kern="0" noProof="0">
                <a:solidFill>
                  <a:srgbClr val="1A1A1A"/>
                </a:solidFill>
                <a:latin typeface="Segoe UI"/>
                <a:cs typeface="+mn-cs"/>
              </a:rPr>
              <a:t>Benefit: </a:t>
            </a:r>
            <a:r>
              <a:rPr lang="en-US" noProof="0"/>
              <a:t>Use Copilot to help you explore and </a:t>
            </a:r>
            <a:r>
              <a:rPr lang="en-US" b="1" kern="0" noProof="0">
                <a:solidFill>
                  <a:srgbClr val="1A1A1A"/>
                </a:solidFill>
                <a:latin typeface="Segoe UI"/>
                <a:cs typeface="+mn-cs"/>
              </a:rPr>
              <a:t>understand your data better. </a:t>
            </a:r>
          </a:p>
        </p:txBody>
      </p:sp>
      <p:sp>
        <p:nvSpPr>
          <p:cNvPr id="17" name="Text Placeholder 16">
            <a:extLst>
              <a:ext uri="{FF2B5EF4-FFF2-40B4-BE49-F238E27FC236}">
                <a16:creationId xmlns:a16="http://schemas.microsoft.com/office/drawing/2014/main" id="{5AE3EFCF-2610-D907-5130-812F6E3ED20A}"/>
              </a:ext>
            </a:extLst>
          </p:cNvPr>
          <p:cNvSpPr>
            <a:spLocks noGrp="1"/>
          </p:cNvSpPr>
          <p:nvPr>
            <p:ph type="body" sz="quarter" idx="23"/>
          </p:nvPr>
        </p:nvSpPr>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lang="en-US" kern="0" noProof="0">
                <a:solidFill>
                  <a:srgbClr val="1A1A1A"/>
                </a:solidFill>
                <a:latin typeface="Segoe UI"/>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Brainstorm and draft </a:t>
            </a:r>
            <a:r>
              <a:rPr kumimoji="0" lang="en-US" sz="900" b="0" i="0" u="none" strike="noStrike" kern="0" cap="none" spc="0" normalizeH="0" baseline="0" noProof="0">
                <a:ln>
                  <a:noFill/>
                </a:ln>
                <a:solidFill>
                  <a:srgbClr val="1A1A1A"/>
                </a:solidFill>
                <a:effectLst/>
                <a:uLnTx/>
                <a:uFillTx/>
                <a:latin typeface="Segoe UI"/>
                <a:ea typeface="+mn-ea"/>
                <a:cs typeface="+mn-cs"/>
              </a:rPr>
              <a:t>content quickly with Copilot. Collaborate on ideas and content using your instructions or reference files.</a:t>
            </a:r>
          </a:p>
        </p:txBody>
      </p:sp>
      <p:sp>
        <p:nvSpPr>
          <p:cNvPr id="18" name="Text Placeholder 17">
            <a:extLst>
              <a:ext uri="{FF2B5EF4-FFF2-40B4-BE49-F238E27FC236}">
                <a16:creationId xmlns:a16="http://schemas.microsoft.com/office/drawing/2014/main" id="{89DAC49F-2BA4-340B-EC10-EFC50F0F9BB0}"/>
              </a:ext>
            </a:extLst>
          </p:cNvPr>
          <p:cNvSpPr>
            <a:spLocks noGrp="1"/>
          </p:cNvSpPr>
          <p:nvPr>
            <p:ph type="body" sz="quarter" idx="24"/>
          </p:nvPr>
        </p:nvSpPr>
        <p:spPr/>
        <p:txBody>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lang="en-US" kern="0" noProof="0">
                <a:solidFill>
                  <a:srgbClr val="1A1A1A"/>
                </a:solidFill>
                <a:latin typeface="Segoe UI"/>
                <a:cs typeface="+mn-cs"/>
              </a:rPr>
              <a:t>Benefit: </a:t>
            </a:r>
            <a:r>
              <a:rPr kumimoji="0" lang="en-US" sz="900" b="0" i="0" u="none" strike="noStrike" kern="1200" cap="none" spc="0" normalizeH="0" baseline="0" noProof="0">
                <a:ln>
                  <a:noFill/>
                </a:ln>
                <a:solidFill>
                  <a:srgbClr val="000000"/>
                </a:solidFill>
                <a:effectLst/>
                <a:uLnTx/>
                <a:uFillTx/>
                <a:latin typeface="Segoe UI"/>
                <a:ea typeface="+mn-ea"/>
                <a:cs typeface="+mn-cs"/>
              </a:rPr>
              <a:t>With the </a:t>
            </a:r>
            <a:r>
              <a:rPr kumimoji="0" lang="en-US" sz="900" b="1" i="0" u="none" strike="noStrike" kern="1200" cap="none" spc="0" normalizeH="0" baseline="0" noProof="0">
                <a:ln>
                  <a:noFill/>
                </a:ln>
                <a:solidFill>
                  <a:srgbClr val="000000"/>
                </a:solidFill>
                <a:effectLst/>
                <a:uLnTx/>
                <a:uFillTx/>
                <a:latin typeface="Segoe UI"/>
                <a:ea typeface="+mn-ea"/>
                <a:cs typeface="+mn-cs"/>
              </a:rPr>
              <a:t>right prompt ingredients</a:t>
            </a:r>
            <a:r>
              <a:rPr kumimoji="0" lang="en-US" sz="900" b="0" i="0" u="none" strike="noStrike" kern="1200" cap="none" spc="0" normalizeH="0" baseline="0" noProof="0">
                <a:ln>
                  <a:noFill/>
                </a:ln>
                <a:solidFill>
                  <a:srgbClr val="000000"/>
                </a:solidFill>
                <a:effectLst/>
                <a:uLnTx/>
                <a:uFillTx/>
                <a:latin typeface="Segoe UI"/>
                <a:ea typeface="+mn-ea"/>
                <a:cs typeface="+mn-cs"/>
              </a:rPr>
              <a:t>, Copilot can provide something in the voice of your </a:t>
            </a:r>
            <a:br>
              <a:rPr kumimoji="0" lang="en-US" sz="900" b="0" i="0" u="none" strike="noStrike" kern="1200" cap="none" spc="0" normalizeH="0" baseline="0" noProof="0">
                <a:ln>
                  <a:noFill/>
                </a:ln>
                <a:solidFill>
                  <a:srgbClr val="FFFFFF"/>
                </a:solidFill>
                <a:effectLst/>
                <a:uLnTx/>
                <a:uFillTx/>
                <a:latin typeface="Segoe UI"/>
                <a:ea typeface="+mn-ea"/>
                <a:cs typeface="+mn-cs"/>
              </a:rPr>
            </a:br>
            <a:r>
              <a:rPr kumimoji="0" lang="en-US" sz="900" b="0" i="0" u="none" strike="noStrike" kern="1200" cap="none" spc="0" normalizeH="0" baseline="0" noProof="0">
                <a:ln>
                  <a:noFill/>
                </a:ln>
                <a:solidFill>
                  <a:srgbClr val="000000"/>
                </a:solidFill>
                <a:effectLst/>
                <a:uLnTx/>
                <a:uFillTx/>
                <a:latin typeface="Segoe UI"/>
                <a:ea typeface="+mn-ea"/>
                <a:cs typeface="+mn-cs"/>
              </a:rPr>
              <a:t>organization – witty, smart, creative – you choose.</a:t>
            </a:r>
          </a:p>
        </p:txBody>
      </p:sp>
      <p:sp>
        <p:nvSpPr>
          <p:cNvPr id="19" name="Text Placeholder 18">
            <a:extLst>
              <a:ext uri="{FF2B5EF4-FFF2-40B4-BE49-F238E27FC236}">
                <a16:creationId xmlns:a16="http://schemas.microsoft.com/office/drawing/2014/main" id="{6B0BDB59-6BD3-9AE1-AC9F-3023CBFCB949}"/>
              </a:ext>
            </a:extLst>
          </p:cNvPr>
          <p:cNvSpPr>
            <a:spLocks noGrp="1"/>
          </p:cNvSpPr>
          <p:nvPr>
            <p:ph type="body" sz="quarter" idx="25"/>
          </p:nvPr>
        </p:nvSpPr>
        <p:spPr>
          <a:xfrm>
            <a:off x="7511481" y="3208260"/>
            <a:ext cx="2808000" cy="626701"/>
          </a:xfrm>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lang="en-US" kern="0" noProof="0">
                <a:solidFill>
                  <a:srgbClr val="1A1A1A"/>
                </a:solidFill>
                <a:latin typeface="Segoe UI"/>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Don't start with a blank page again. </a:t>
            </a:r>
            <a:r>
              <a:rPr kumimoji="0" lang="en-US" sz="900" b="0" i="0" u="none" strike="noStrike" kern="0" cap="none" spc="0" normalizeH="0" baseline="0" noProof="0">
                <a:ln>
                  <a:noFill/>
                </a:ln>
                <a:solidFill>
                  <a:srgbClr val="1A1A1A"/>
                </a:solidFill>
                <a:effectLst/>
                <a:uLnTx/>
                <a:uFillTx/>
                <a:latin typeface="Segoe UI"/>
                <a:ea typeface="+mn-ea"/>
                <a:cs typeface="+mn-cs"/>
              </a:rPr>
              <a:t>Draft with Copilot and get to a finished document in a fraction of the time.</a:t>
            </a:r>
          </a:p>
        </p:txBody>
      </p:sp>
      <p:sp>
        <p:nvSpPr>
          <p:cNvPr id="20" name="Text Placeholder 19">
            <a:extLst>
              <a:ext uri="{FF2B5EF4-FFF2-40B4-BE49-F238E27FC236}">
                <a16:creationId xmlns:a16="http://schemas.microsoft.com/office/drawing/2014/main" id="{0E999909-3D69-9009-82AA-7101EDA592A8}"/>
              </a:ext>
            </a:extLst>
          </p:cNvPr>
          <p:cNvSpPr>
            <a:spLocks noGrp="1"/>
          </p:cNvSpPr>
          <p:nvPr>
            <p:ph type="body" sz="quarter" idx="26"/>
          </p:nvPr>
        </p:nvSpPr>
        <p:spPr>
          <a:xfrm>
            <a:off x="7511481" y="5641938"/>
            <a:ext cx="2808000" cy="626701"/>
          </a:xfrm>
        </p:spPr>
        <p:txBody>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lang="en-US" kern="0" noProof="0">
                <a:solidFill>
                  <a:srgbClr val="1A1A1A"/>
                </a:solidFill>
                <a:latin typeface="Segoe UI"/>
                <a:cs typeface="+mn-cs"/>
              </a:rPr>
              <a:t>Benefit: </a:t>
            </a:r>
            <a:r>
              <a:rPr kumimoji="0" lang="en-US" sz="900" b="1" i="0" u="none" strike="noStrike" kern="1200" cap="none" spc="0" normalizeH="0" baseline="0" noProof="0">
                <a:ln>
                  <a:noFill/>
                </a:ln>
                <a:solidFill>
                  <a:srgbClr val="000000"/>
                </a:solidFill>
                <a:effectLst/>
                <a:uLnTx/>
                <a:uFillTx/>
                <a:latin typeface="Segoe UI"/>
                <a:ea typeface="+mn-ea"/>
                <a:cs typeface="+mn-cs"/>
              </a:rPr>
              <a:t>Document and socialize </a:t>
            </a:r>
            <a:r>
              <a:rPr kumimoji="0" lang="en-US" sz="900" b="0" i="0" u="none" strike="noStrike" kern="1200" cap="none" spc="0" normalizeH="0" baseline="0" noProof="0">
                <a:ln>
                  <a:noFill/>
                </a:ln>
                <a:solidFill>
                  <a:srgbClr val="000000"/>
                </a:solidFill>
                <a:effectLst/>
                <a:uLnTx/>
                <a:uFillTx/>
                <a:latin typeface="Segoe UI"/>
                <a:ea typeface="+mn-ea"/>
                <a:cs typeface="+mn-cs"/>
              </a:rPr>
              <a:t>your plan to </a:t>
            </a:r>
            <a:br>
              <a:rPr kumimoji="0" lang="en-US" sz="900" b="0" i="0" u="none" strike="noStrike" kern="1200" cap="none" spc="0" normalizeH="0" baseline="0" noProof="0">
                <a:ln>
                  <a:noFill/>
                </a:ln>
                <a:solidFill>
                  <a:srgbClr val="000000"/>
                </a:solidFill>
                <a:effectLst/>
                <a:uLnTx/>
                <a:uFillTx/>
                <a:latin typeface="Segoe UI"/>
                <a:ea typeface="+mn-ea"/>
                <a:cs typeface="+mn-cs"/>
              </a:rPr>
            </a:br>
            <a:r>
              <a:rPr kumimoji="0" lang="en-US" sz="900" b="0" i="0" u="none" strike="noStrike" kern="1200" cap="none" spc="0" normalizeH="0" baseline="0" noProof="0">
                <a:ln>
                  <a:noFill/>
                </a:ln>
                <a:solidFill>
                  <a:srgbClr val="000000"/>
                </a:solidFill>
                <a:effectLst/>
                <a:uLnTx/>
                <a:uFillTx/>
                <a:latin typeface="Segoe UI"/>
                <a:ea typeface="+mn-ea"/>
                <a:cs typeface="+mn-cs"/>
              </a:rPr>
              <a:t>keep sellers up to date.</a:t>
            </a:r>
          </a:p>
        </p:txBody>
      </p:sp>
      <p:sp>
        <p:nvSpPr>
          <p:cNvPr id="21" name="Text Placeholder 20">
            <a:extLst>
              <a:ext uri="{FF2B5EF4-FFF2-40B4-BE49-F238E27FC236}">
                <a16:creationId xmlns:a16="http://schemas.microsoft.com/office/drawing/2014/main" id="{B050344A-D84F-59B0-575C-12A842366497}"/>
              </a:ext>
            </a:extLst>
          </p:cNvPr>
          <p:cNvSpPr>
            <a:spLocks noGrp="1"/>
          </p:cNvSpPr>
          <p:nvPr>
            <p:ph type="body" sz="quarter" idx="27"/>
          </p:nvPr>
        </p:nvSpPr>
        <p:spPr>
          <a:xfrm>
            <a:off x="584200" y="4488366"/>
            <a:ext cx="2808000" cy="805498"/>
          </a:xfrm>
        </p:spPr>
        <p:txBody>
          <a:bodyPr>
            <a:normAutofit/>
          </a:bodyPr>
          <a:lstStyle/>
          <a:p>
            <a:r>
              <a:rPr lang="en-US" noProof="0"/>
              <a:t>Use Copilot in Excel to perform advanced analysis to understand how your campaign landed. Query for things like top performing channel or geographic impact or use Copilot to create Python code for analysis.</a:t>
            </a:r>
          </a:p>
        </p:txBody>
      </p:sp>
      <p:sp>
        <p:nvSpPr>
          <p:cNvPr id="22" name="Text Placeholder 21">
            <a:extLst>
              <a:ext uri="{FF2B5EF4-FFF2-40B4-BE49-F238E27FC236}">
                <a16:creationId xmlns:a16="http://schemas.microsoft.com/office/drawing/2014/main" id="{E68B2731-B9D4-E764-3841-C98F1FAF4A25}"/>
              </a:ext>
            </a:extLst>
          </p:cNvPr>
          <p:cNvSpPr>
            <a:spLocks noGrp="1"/>
          </p:cNvSpPr>
          <p:nvPr>
            <p:ph type="body" sz="quarter" idx="28"/>
          </p:nvPr>
        </p:nvSpPr>
        <p:spPr/>
        <p:txBody>
          <a:bodyPr/>
          <a:lstStyle/>
          <a:p>
            <a:r>
              <a:rPr lang="en-US" noProof="0"/>
              <a:t>Leverage Copilot to create tailored messages to each of your communication channels to drive sales.</a:t>
            </a:r>
          </a:p>
        </p:txBody>
      </p:sp>
      <p:sp>
        <p:nvSpPr>
          <p:cNvPr id="40" name="Text Placeholder 39">
            <a:extLst>
              <a:ext uri="{FF2B5EF4-FFF2-40B4-BE49-F238E27FC236}">
                <a16:creationId xmlns:a16="http://schemas.microsoft.com/office/drawing/2014/main" id="{6FAD6613-F92A-88AB-9E74-A51F90E316B4}"/>
              </a:ext>
            </a:extLst>
          </p:cNvPr>
          <p:cNvSpPr>
            <a:spLocks noGrp="1"/>
          </p:cNvSpPr>
          <p:nvPr>
            <p:ph type="body" sz="quarter" idx="29"/>
          </p:nvPr>
        </p:nvSpPr>
        <p:spPr/>
        <p:txBody>
          <a:bodyPr/>
          <a:lstStyle/>
          <a:p>
            <a:r>
              <a:rPr lang="en-US" noProof="0"/>
              <a:t>Create a presentation with Copilot in PowerPoint from your Marketing Plan to share with your sales team.</a:t>
            </a:r>
          </a:p>
        </p:txBody>
      </p:sp>
      <p:sp>
        <p:nvSpPr>
          <p:cNvPr id="199" name="Text Placeholder 198">
            <a:extLst>
              <a:ext uri="{FF2B5EF4-FFF2-40B4-BE49-F238E27FC236}">
                <a16:creationId xmlns:a16="http://schemas.microsoft.com/office/drawing/2014/main" id="{446022C5-1ED2-8026-8A6F-C5CA889A878E}"/>
              </a:ext>
            </a:extLst>
          </p:cNvPr>
          <p:cNvSpPr>
            <a:spLocks noGrp="1"/>
          </p:cNvSpPr>
          <p:nvPr>
            <p:ph type="body" sz="quarter" idx="30"/>
          </p:nvPr>
        </p:nvSpPr>
        <p:spPr>
          <a:xfrm>
            <a:off x="10430234" y="521099"/>
            <a:ext cx="1456966" cy="175614"/>
          </a:xfrm>
        </p:spPr>
        <p:txBody>
          <a:bodyPr/>
          <a:lstStyle/>
          <a:p>
            <a:r>
              <a:rPr lang="en-US" sz="1100" noProof="0"/>
              <a:t>Buy</a:t>
            </a:r>
          </a:p>
        </p:txBody>
      </p:sp>
      <p:sp>
        <p:nvSpPr>
          <p:cNvPr id="41" name="Text Placeholder 40">
            <a:extLst>
              <a:ext uri="{FF2B5EF4-FFF2-40B4-BE49-F238E27FC236}">
                <a16:creationId xmlns:a16="http://schemas.microsoft.com/office/drawing/2014/main" id="{4F263690-F8BF-D961-4806-6CD823B5C163}"/>
              </a:ext>
            </a:extLst>
          </p:cNvPr>
          <p:cNvSpPr>
            <a:spLocks noGrp="1"/>
          </p:cNvSpPr>
          <p:nvPr>
            <p:ph type="body" sz="quarter" idx="38"/>
          </p:nvPr>
        </p:nvSpPr>
        <p:spPr>
          <a:solidFill>
            <a:srgbClr val="0078D4"/>
          </a:solidFill>
        </p:spPr>
        <p:txBody>
          <a:bodyPr/>
          <a:lstStyle/>
          <a:p>
            <a:endParaRPr lang="en-US" noProof="0"/>
          </a:p>
        </p:txBody>
      </p:sp>
      <p:sp>
        <p:nvSpPr>
          <p:cNvPr id="42" name="Text Placeholder 41">
            <a:extLst>
              <a:ext uri="{FF2B5EF4-FFF2-40B4-BE49-F238E27FC236}">
                <a16:creationId xmlns:a16="http://schemas.microsoft.com/office/drawing/2014/main" id="{7E32AE87-0035-DAAC-C6E8-F798DDF50610}"/>
              </a:ext>
            </a:extLst>
          </p:cNvPr>
          <p:cNvSpPr>
            <a:spLocks noGrp="1"/>
          </p:cNvSpPr>
          <p:nvPr>
            <p:ph type="body" sz="quarter" idx="39"/>
          </p:nvPr>
        </p:nvSpPr>
        <p:spPr>
          <a:solidFill>
            <a:srgbClr val="0078D4"/>
          </a:solidFill>
        </p:spPr>
        <p:txBody>
          <a:bodyPr/>
          <a:lstStyle/>
          <a:p>
            <a:endParaRPr lang="en-US" noProof="0"/>
          </a:p>
        </p:txBody>
      </p:sp>
      <p:sp>
        <p:nvSpPr>
          <p:cNvPr id="43" name="Text Placeholder 42">
            <a:extLst>
              <a:ext uri="{FF2B5EF4-FFF2-40B4-BE49-F238E27FC236}">
                <a16:creationId xmlns:a16="http://schemas.microsoft.com/office/drawing/2014/main" id="{6229BA6E-E7B3-CD8E-B4C4-C6CDD1B0745E}"/>
              </a:ext>
            </a:extLst>
          </p:cNvPr>
          <p:cNvSpPr>
            <a:spLocks noGrp="1"/>
          </p:cNvSpPr>
          <p:nvPr>
            <p:ph type="body" sz="quarter" idx="40"/>
          </p:nvPr>
        </p:nvSpPr>
        <p:spPr/>
        <p:txBody>
          <a:bodyPr/>
          <a:lstStyle/>
          <a:p>
            <a:endParaRPr lang="en-US" noProof="0"/>
          </a:p>
        </p:txBody>
      </p:sp>
      <p:sp>
        <p:nvSpPr>
          <p:cNvPr id="23" name="Rectangle: Rounded Corners 6">
            <a:extLst>
              <a:ext uri="{FF2B5EF4-FFF2-40B4-BE49-F238E27FC236}">
                <a16:creationId xmlns:a16="http://schemas.microsoft.com/office/drawing/2014/main" id="{A458E396-A7F6-1ADE-59AB-7E0AA9803D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24" name="Group 23">
            <a:extLst>
              <a:ext uri="{FF2B5EF4-FFF2-40B4-BE49-F238E27FC236}">
                <a16:creationId xmlns:a16="http://schemas.microsoft.com/office/drawing/2014/main" id="{7BCAC897-7517-CCB5-20A5-FB0894A7422B}"/>
              </a:ext>
            </a:extLst>
          </p:cNvPr>
          <p:cNvGrpSpPr/>
          <p:nvPr/>
        </p:nvGrpSpPr>
        <p:grpSpPr>
          <a:xfrm>
            <a:off x="1624328" y="1132756"/>
            <a:ext cx="1332000" cy="216000"/>
            <a:chOff x="1198144" y="862657"/>
            <a:chExt cx="1332000" cy="216000"/>
          </a:xfrm>
        </p:grpSpPr>
        <p:sp>
          <p:nvSpPr>
            <p:cNvPr id="25" name="Rectangle: Rounded Corners 6">
              <a:extLst>
                <a:ext uri="{FF2B5EF4-FFF2-40B4-BE49-F238E27FC236}">
                  <a16:creationId xmlns:a16="http://schemas.microsoft.com/office/drawing/2014/main" id="{2B1FC6D2-6444-8EB7-BE50-D0E23E87A5B6}"/>
                </a:ext>
                <a:ext uri="{C183D7F6-B498-43B3-948B-1728B52AA6E4}">
                  <adec:decorative xmlns:adec="http://schemas.microsoft.com/office/drawing/2017/decorative" val="1"/>
                </a:ext>
              </a:extLst>
            </p:cNvPr>
            <p:cNvSpPr/>
            <p:nvPr/>
          </p:nvSpPr>
          <p:spPr bwMode="auto">
            <a:xfrm>
              <a:off x="1198144" y="862657"/>
              <a:ext cx="133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Leads created</a:t>
              </a:r>
            </a:p>
          </p:txBody>
        </p:sp>
        <p:pic>
          <p:nvPicPr>
            <p:cNvPr id="26" name="Graphic 25">
              <a:extLst>
                <a:ext uri="{FF2B5EF4-FFF2-40B4-BE49-F238E27FC236}">
                  <a16:creationId xmlns:a16="http://schemas.microsoft.com/office/drawing/2014/main" id="{B9438946-96F6-DACE-645F-4EFB76563784}"/>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grpSp>
        <p:nvGrpSpPr>
          <p:cNvPr id="27" name="Group 26">
            <a:extLst>
              <a:ext uri="{FF2B5EF4-FFF2-40B4-BE49-F238E27FC236}">
                <a16:creationId xmlns:a16="http://schemas.microsoft.com/office/drawing/2014/main" id="{5E2FC3A4-1E31-473A-906F-6FEBA5E0E735}"/>
              </a:ext>
            </a:extLst>
          </p:cNvPr>
          <p:cNvGrpSpPr/>
          <p:nvPr/>
        </p:nvGrpSpPr>
        <p:grpSpPr>
          <a:xfrm>
            <a:off x="3022536" y="1132756"/>
            <a:ext cx="1692000" cy="216000"/>
            <a:chOff x="2707850" y="862657"/>
            <a:chExt cx="1692000" cy="216000"/>
          </a:xfrm>
        </p:grpSpPr>
        <p:sp>
          <p:nvSpPr>
            <p:cNvPr id="28" name="Rectangle: Rounded Corners 6">
              <a:extLst>
                <a:ext uri="{FF2B5EF4-FFF2-40B4-BE49-F238E27FC236}">
                  <a16:creationId xmlns:a16="http://schemas.microsoft.com/office/drawing/2014/main" id="{25ABDAF4-1178-57B0-36C5-4B83F8AAE3C7}"/>
                </a:ext>
                <a:ext uri="{C183D7F6-B498-43B3-948B-1728B52AA6E4}">
                  <adec:decorative xmlns:adec="http://schemas.microsoft.com/office/drawing/2017/decorative" val="1"/>
                </a:ext>
              </a:extLst>
            </p:cNvPr>
            <p:cNvSpPr/>
            <p:nvPr/>
          </p:nvSpPr>
          <p:spPr bwMode="auto">
            <a:xfrm>
              <a:off x="2707850" y="862657"/>
              <a:ext cx="169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Cost per lead generated</a:t>
              </a:r>
            </a:p>
          </p:txBody>
        </p:sp>
        <p:pic>
          <p:nvPicPr>
            <p:cNvPr id="29" name="Graphic 28">
              <a:extLst>
                <a:ext uri="{FF2B5EF4-FFF2-40B4-BE49-F238E27FC236}">
                  <a16:creationId xmlns:a16="http://schemas.microsoft.com/office/drawing/2014/main" id="{64B40C2D-E6B0-44ED-2636-52ED008C5BC2}"/>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2754635" y="898657"/>
              <a:ext cx="144000" cy="144000"/>
            </a:xfrm>
            <a:prstGeom prst="rect">
              <a:avLst/>
            </a:prstGeom>
          </p:spPr>
        </p:pic>
      </p:grpSp>
      <p:sp>
        <p:nvSpPr>
          <p:cNvPr id="33" name="Rectangle: Rounded Corners 6">
            <a:extLst>
              <a:ext uri="{FF2B5EF4-FFF2-40B4-BE49-F238E27FC236}">
                <a16:creationId xmlns:a16="http://schemas.microsoft.com/office/drawing/2014/main" id="{14EAFD5F-92E5-E426-FBD4-3CFE3A7BA5B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176" name="Group 175">
            <a:extLst>
              <a:ext uri="{FF2B5EF4-FFF2-40B4-BE49-F238E27FC236}">
                <a16:creationId xmlns:a16="http://schemas.microsoft.com/office/drawing/2014/main" id="{16263743-57F0-19C3-9AB5-44CA0D97E747}"/>
              </a:ext>
            </a:extLst>
          </p:cNvPr>
          <p:cNvGrpSpPr/>
          <p:nvPr/>
        </p:nvGrpSpPr>
        <p:grpSpPr>
          <a:xfrm>
            <a:off x="856753" y="2753575"/>
            <a:ext cx="2212567" cy="360000"/>
            <a:chOff x="588263" y="1217924"/>
            <a:chExt cx="2212567" cy="360000"/>
          </a:xfrm>
        </p:grpSpPr>
        <p:pic>
          <p:nvPicPr>
            <p:cNvPr id="177" name="Picture 176" descr="Zip Co logo SVG free download, id: 101874 - Brandlogos.net">
              <a:hlinkClick r:id="rId4"/>
              <a:extLst>
                <a:ext uri="{FF2B5EF4-FFF2-40B4-BE49-F238E27FC236}">
                  <a16:creationId xmlns:a16="http://schemas.microsoft.com/office/drawing/2014/main" id="{857737F9-7338-172A-EA74-BECD33C99A1C}"/>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78" name="TextBox 177">
              <a:extLst>
                <a:ext uri="{FF2B5EF4-FFF2-40B4-BE49-F238E27FC236}">
                  <a16:creationId xmlns:a16="http://schemas.microsoft.com/office/drawing/2014/main" id="{E4C44314-B87C-0839-DF7B-0C26F2859144}"/>
                </a:ext>
                <a:ext uri="{C183D7F6-B498-43B3-948B-1728B52AA6E4}">
                  <adec:decorative xmlns:adec="http://schemas.microsoft.com/office/drawing/2017/decorative" val="0"/>
                </a:ext>
              </a:extLst>
            </p:cNvPr>
            <p:cNvSpPr txBox="1"/>
            <p:nvPr/>
          </p:nvSpPr>
          <p:spPr>
            <a:xfrm>
              <a:off x="1047213" y="1313286"/>
              <a:ext cx="1753617"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lang="en-US" sz="1100" noProof="0" dirty="0">
                <a:solidFill>
                  <a:prstClr val="black"/>
                </a:solidFill>
                <a:latin typeface="Segoe UI Semibold"/>
              </a:endParaRPr>
            </a:p>
          </p:txBody>
        </p:sp>
      </p:grpSp>
      <p:grpSp>
        <p:nvGrpSpPr>
          <p:cNvPr id="185" name="Group 184">
            <a:extLst>
              <a:ext uri="{FF2B5EF4-FFF2-40B4-BE49-F238E27FC236}">
                <a16:creationId xmlns:a16="http://schemas.microsoft.com/office/drawing/2014/main" id="{2642270A-94DF-0372-E8D8-966BA0AF0C38}"/>
              </a:ext>
            </a:extLst>
          </p:cNvPr>
          <p:cNvGrpSpPr/>
          <p:nvPr/>
        </p:nvGrpSpPr>
        <p:grpSpPr>
          <a:xfrm>
            <a:off x="4953117" y="2753575"/>
            <a:ext cx="1303627" cy="360000"/>
            <a:chOff x="588263" y="1217924"/>
            <a:chExt cx="1303627" cy="360000"/>
          </a:xfrm>
        </p:grpSpPr>
        <p:pic>
          <p:nvPicPr>
            <p:cNvPr id="187" name="Picture 186" descr="Zip Co logo SVG free download, id: 101874 - Brandlogos.net">
              <a:hlinkClick r:id="rId4"/>
              <a:extLst>
                <a:ext uri="{FF2B5EF4-FFF2-40B4-BE49-F238E27FC236}">
                  <a16:creationId xmlns:a16="http://schemas.microsoft.com/office/drawing/2014/main" id="{42635D2D-1A79-C424-5421-2095949D1C92}"/>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88" name="TextBox 187">
              <a:extLst>
                <a:ext uri="{FF2B5EF4-FFF2-40B4-BE49-F238E27FC236}">
                  <a16:creationId xmlns:a16="http://schemas.microsoft.com/office/drawing/2014/main" id="{EA68FFD6-DED7-65A7-1F4E-6F32F3CEB58B}"/>
                </a:ext>
                <a:ext uri="{C183D7F6-B498-43B3-948B-1728B52AA6E4}">
                  <adec:decorative xmlns:adec="http://schemas.microsoft.com/office/drawing/2017/decorative" val="0"/>
                </a:ext>
              </a:extLst>
            </p:cNvPr>
            <p:cNvSpPr txBox="1"/>
            <p:nvPr/>
          </p:nvSpPr>
          <p:spPr>
            <a:xfrm>
              <a:off x="948263" y="1313286"/>
              <a:ext cx="943627"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lang="en-US" sz="1100" noProof="0" dirty="0">
                <a:solidFill>
                  <a:prstClr val="black"/>
                </a:solidFill>
                <a:latin typeface="Segoe UI Semibold"/>
              </a:endParaRPr>
            </a:p>
          </p:txBody>
        </p:sp>
      </p:grpSp>
      <p:grpSp>
        <p:nvGrpSpPr>
          <p:cNvPr id="189" name="Group 188">
            <a:extLst>
              <a:ext uri="{FF2B5EF4-FFF2-40B4-BE49-F238E27FC236}">
                <a16:creationId xmlns:a16="http://schemas.microsoft.com/office/drawing/2014/main" id="{25171367-907F-578D-8352-856BD26A5BC1}"/>
              </a:ext>
            </a:extLst>
          </p:cNvPr>
          <p:cNvGrpSpPr/>
          <p:nvPr/>
        </p:nvGrpSpPr>
        <p:grpSpPr>
          <a:xfrm>
            <a:off x="4953117" y="5198503"/>
            <a:ext cx="1647379" cy="360000"/>
            <a:chOff x="588263" y="1217924"/>
            <a:chExt cx="1647379" cy="360000"/>
          </a:xfrm>
        </p:grpSpPr>
        <p:pic>
          <p:nvPicPr>
            <p:cNvPr id="190" name="Picture 189" descr="Zip Co logo SVG free download, id: 101874 - Brandlogos.net">
              <a:hlinkClick r:id="rId4"/>
              <a:extLst>
                <a:ext uri="{FF2B5EF4-FFF2-40B4-BE49-F238E27FC236}">
                  <a16:creationId xmlns:a16="http://schemas.microsoft.com/office/drawing/2014/main" id="{C4425108-B4E4-1FE2-B48D-9ECD5411A232}"/>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91" name="TextBox 190">
              <a:extLst>
                <a:ext uri="{FF2B5EF4-FFF2-40B4-BE49-F238E27FC236}">
                  <a16:creationId xmlns:a16="http://schemas.microsoft.com/office/drawing/2014/main" id="{E9F2F7AF-77B7-80B1-E899-C865DEC8ED57}"/>
                </a:ext>
                <a:ext uri="{C183D7F6-B498-43B3-948B-1728B52AA6E4}">
                  <adec:decorative xmlns:adec="http://schemas.microsoft.com/office/drawing/2017/decorative" val="0"/>
                </a:ext>
              </a:extLst>
            </p:cNvPr>
            <p:cNvSpPr txBox="1"/>
            <p:nvPr/>
          </p:nvSpPr>
          <p:spPr>
            <a:xfrm>
              <a:off x="1047213" y="1313286"/>
              <a:ext cx="1188429"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lang="en-US" sz="1100" noProof="0" dirty="0">
                <a:solidFill>
                  <a:prstClr val="black"/>
                </a:solidFill>
                <a:latin typeface="Segoe UI Semibold"/>
              </a:endParaRPr>
            </a:p>
          </p:txBody>
        </p:sp>
      </p:grpSp>
      <p:grpSp>
        <p:nvGrpSpPr>
          <p:cNvPr id="192" name="Group 191">
            <a:extLst>
              <a:ext uri="{FF2B5EF4-FFF2-40B4-BE49-F238E27FC236}">
                <a16:creationId xmlns:a16="http://schemas.microsoft.com/office/drawing/2014/main" id="{56D5A3F9-6287-42AF-3713-7E45F8684FD2}"/>
              </a:ext>
            </a:extLst>
          </p:cNvPr>
          <p:cNvGrpSpPr/>
          <p:nvPr/>
        </p:nvGrpSpPr>
        <p:grpSpPr>
          <a:xfrm>
            <a:off x="8999569" y="2753574"/>
            <a:ext cx="1204420" cy="360000"/>
            <a:chOff x="588263" y="2657420"/>
            <a:chExt cx="1204420" cy="360000"/>
          </a:xfrm>
        </p:grpSpPr>
        <p:pic>
          <p:nvPicPr>
            <p:cNvPr id="193" name="Picture 192">
              <a:extLst>
                <a:ext uri="{FF2B5EF4-FFF2-40B4-BE49-F238E27FC236}">
                  <a16:creationId xmlns:a16="http://schemas.microsoft.com/office/drawing/2014/main" id="{C52803DE-EBDD-206C-DCE8-D2569161B2FB}"/>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94" name="TextBox 193">
              <a:extLst>
                <a:ext uri="{FF2B5EF4-FFF2-40B4-BE49-F238E27FC236}">
                  <a16:creationId xmlns:a16="http://schemas.microsoft.com/office/drawing/2014/main" id="{EBAB51D0-6087-E9DA-983B-808BC6B522B9}"/>
                </a:ext>
                <a:ext uri="{C183D7F6-B498-43B3-948B-1728B52AA6E4}">
                  <adec:decorative xmlns:adec="http://schemas.microsoft.com/office/drawing/2017/decorative" val="0"/>
                </a:ext>
              </a:extLst>
            </p:cNvPr>
            <p:cNvSpPr txBox="1"/>
            <p:nvPr/>
          </p:nvSpPr>
          <p:spPr>
            <a:xfrm>
              <a:off x="1047214" y="2668144"/>
              <a:ext cx="745469" cy="338554"/>
            </a:xfrm>
            <a:prstGeom prst="rect">
              <a:avLst/>
            </a:prstGeom>
            <a:noFill/>
          </p:spPr>
          <p:txBody>
            <a:bodyPr wrap="square" lIns="0" tIns="0" rIns="0" bIns="0" rtlCol="0" anchor="ctr">
              <a:spAutoFit/>
            </a:bodyPr>
            <a:lstStyle/>
            <a:p>
              <a:pPr marR="0" lvl="0" indent="0" defTabSz="914367" fontAlgn="auto">
                <a:lnSpc>
                  <a:spcPct val="100000"/>
                </a:lnSpc>
                <a:spcBef>
                  <a:spcPts val="0"/>
                </a:spcBef>
                <a:spcAft>
                  <a:spcPts val="0"/>
                </a:spcAft>
                <a:buClrTx/>
                <a:buSzTx/>
                <a:buFontTx/>
                <a:buNone/>
                <a:tabLst/>
                <a:defRPr/>
              </a:pPr>
              <a:r>
                <a:rPr lang="en-US" sz="1100" noProof="0">
                  <a:solidFill>
                    <a:prstClr val="black"/>
                  </a:solidFill>
                  <a:latin typeface="Segoe UI Semibold"/>
                </a:rPr>
                <a:t>Copilot in </a:t>
              </a:r>
              <a:br>
                <a:rPr lang="en-US" sz="1100" noProof="0">
                  <a:solidFill>
                    <a:prstClr val="black"/>
                  </a:solidFill>
                  <a:latin typeface="Segoe UI Semibold"/>
                </a:rPr>
              </a:br>
              <a:r>
                <a:rPr lang="en-US" sz="1100" noProof="0">
                  <a:solidFill>
                    <a:prstClr val="black"/>
                  </a:solidFill>
                  <a:latin typeface="Segoe UI Semibold"/>
                </a:rPr>
                <a:t>Word</a:t>
              </a:r>
            </a:p>
          </p:txBody>
        </p:sp>
      </p:grpSp>
      <p:grpSp>
        <p:nvGrpSpPr>
          <p:cNvPr id="195" name="Group 194">
            <a:extLst>
              <a:ext uri="{FF2B5EF4-FFF2-40B4-BE49-F238E27FC236}">
                <a16:creationId xmlns:a16="http://schemas.microsoft.com/office/drawing/2014/main" id="{D671B9FA-B274-4722-920D-D9E25312A07A}"/>
              </a:ext>
            </a:extLst>
          </p:cNvPr>
          <p:cNvGrpSpPr/>
          <p:nvPr/>
        </p:nvGrpSpPr>
        <p:grpSpPr>
          <a:xfrm>
            <a:off x="7626973" y="2753574"/>
            <a:ext cx="1160991" cy="360000"/>
            <a:chOff x="588263" y="3617084"/>
            <a:chExt cx="1160991" cy="360000"/>
          </a:xfrm>
        </p:grpSpPr>
        <p:pic>
          <p:nvPicPr>
            <p:cNvPr id="196" name="Picture 195">
              <a:extLst>
                <a:ext uri="{FF2B5EF4-FFF2-40B4-BE49-F238E27FC236}">
                  <a16:creationId xmlns:a16="http://schemas.microsoft.com/office/drawing/2014/main" id="{F6CF8A7A-284F-CCC5-26EA-4A1A2A0BB067}"/>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197" name="TextBox 196">
              <a:extLst>
                <a:ext uri="{FF2B5EF4-FFF2-40B4-BE49-F238E27FC236}">
                  <a16:creationId xmlns:a16="http://schemas.microsoft.com/office/drawing/2014/main" id="{B95B2715-06A7-83B0-F745-D3CD2772189B}"/>
                </a:ext>
                <a:ext uri="{C183D7F6-B498-43B3-948B-1728B52AA6E4}">
                  <adec:decorative xmlns:adec="http://schemas.microsoft.com/office/drawing/2017/decorative" val="0"/>
                </a:ext>
              </a:extLst>
            </p:cNvPr>
            <p:cNvSpPr txBox="1"/>
            <p:nvPr/>
          </p:nvSpPr>
          <p:spPr>
            <a:xfrm>
              <a:off x="1047214" y="3627808"/>
              <a:ext cx="702040" cy="338554"/>
            </a:xfrm>
            <a:prstGeom prst="rect">
              <a:avLst/>
            </a:prstGeom>
            <a:noFill/>
          </p:spPr>
          <p:txBody>
            <a:bodyPr wrap="square" lIns="0" tIns="0" rIns="0" bIns="0" rtlCol="0" anchor="ctr">
              <a:spAutoFit/>
            </a:bodyPr>
            <a:lstStyle/>
            <a:p>
              <a:pPr marR="0" lvl="0" indent="0" defTabSz="914367" fontAlgn="auto">
                <a:lnSpc>
                  <a:spcPct val="100000"/>
                </a:lnSpc>
                <a:spcBef>
                  <a:spcPts val="0"/>
                </a:spcBef>
                <a:spcAft>
                  <a:spcPts val="0"/>
                </a:spcAft>
                <a:buClrTx/>
                <a:buSzTx/>
                <a:buFontTx/>
                <a:buNone/>
                <a:tabLst/>
                <a:defRPr/>
              </a:pPr>
              <a:r>
                <a:rPr lang="en-US" sz="1100" noProof="0">
                  <a:solidFill>
                    <a:prstClr val="black"/>
                  </a:solidFill>
                  <a:latin typeface="Segoe UI Semibold"/>
                </a:rPr>
                <a:t>Copilot in </a:t>
              </a:r>
              <a:br>
                <a:rPr lang="en-US" sz="1100" noProof="0">
                  <a:solidFill>
                    <a:prstClr val="black"/>
                  </a:solidFill>
                  <a:latin typeface="Segoe UI Semibold"/>
                </a:rPr>
              </a:br>
              <a:r>
                <a:rPr lang="en-US" sz="1100" noProof="0">
                  <a:solidFill>
                    <a:prstClr val="black"/>
                  </a:solidFill>
                  <a:latin typeface="Segoe UI Semibold"/>
                </a:rPr>
                <a:t>Teams</a:t>
              </a:r>
            </a:p>
          </p:txBody>
        </p:sp>
      </p:grpSp>
      <p:grpSp>
        <p:nvGrpSpPr>
          <p:cNvPr id="204" name="Group 203">
            <a:extLst>
              <a:ext uri="{FF2B5EF4-FFF2-40B4-BE49-F238E27FC236}">
                <a16:creationId xmlns:a16="http://schemas.microsoft.com/office/drawing/2014/main" id="{0E6DFA8F-12B0-4D20-6565-97EFEF1FF867}"/>
              </a:ext>
            </a:extLst>
          </p:cNvPr>
          <p:cNvGrpSpPr/>
          <p:nvPr/>
        </p:nvGrpSpPr>
        <p:grpSpPr>
          <a:xfrm>
            <a:off x="664430" y="5198502"/>
            <a:ext cx="2268784" cy="360000"/>
            <a:chOff x="577439" y="3137252"/>
            <a:chExt cx="2268784" cy="360000"/>
          </a:xfrm>
        </p:grpSpPr>
        <p:pic>
          <p:nvPicPr>
            <p:cNvPr id="205" name="Picture 204">
              <a:extLst>
                <a:ext uri="{FF2B5EF4-FFF2-40B4-BE49-F238E27FC236}">
                  <a16:creationId xmlns:a16="http://schemas.microsoft.com/office/drawing/2014/main" id="{F30A1224-CB58-4F5C-A435-A40126AB22A0}"/>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77439" y="3137252"/>
              <a:ext cx="360000" cy="360000"/>
            </a:xfrm>
            <a:prstGeom prst="ellipse">
              <a:avLst/>
            </a:prstGeom>
            <a:solidFill>
              <a:schemeClr val="bg1"/>
            </a:solidFill>
          </p:spPr>
        </p:pic>
        <p:sp>
          <p:nvSpPr>
            <p:cNvPr id="206" name="TextBox 205">
              <a:extLst>
                <a:ext uri="{FF2B5EF4-FFF2-40B4-BE49-F238E27FC236}">
                  <a16:creationId xmlns:a16="http://schemas.microsoft.com/office/drawing/2014/main" id="{03BADABD-210B-89D1-07C9-E077826CEF0A}"/>
                </a:ext>
                <a:ext uri="{C183D7F6-B498-43B3-948B-1728B52AA6E4}">
                  <adec:decorative xmlns:adec="http://schemas.microsoft.com/office/drawing/2017/decorative" val="0"/>
                </a:ext>
              </a:extLst>
            </p:cNvPr>
            <p:cNvSpPr txBox="1"/>
            <p:nvPr/>
          </p:nvSpPr>
          <p:spPr>
            <a:xfrm>
              <a:off x="1047214" y="3232614"/>
              <a:ext cx="1799009" cy="169277"/>
            </a:xfrm>
            <a:prstGeom prst="rect">
              <a:avLst/>
            </a:prstGeom>
            <a:noFill/>
          </p:spPr>
          <p:txBody>
            <a:bodyPr wrap="square" lIns="0" tIns="0" rIns="0" bIns="0" rtlCol="0" anchor="ctr">
              <a:spAutoFit/>
            </a:bodyPr>
            <a:lstStyle/>
            <a:p>
              <a:pPr marR="0" lvl="0" indent="0" defTabSz="914367" fontAlgn="auto">
                <a:lnSpc>
                  <a:spcPct val="100000"/>
                </a:lnSpc>
                <a:spcBef>
                  <a:spcPts val="0"/>
                </a:spcBef>
                <a:spcAft>
                  <a:spcPts val="0"/>
                </a:spcAft>
                <a:buClrTx/>
                <a:buSzTx/>
                <a:buFontTx/>
                <a:buNone/>
                <a:tabLst/>
                <a:defRPr/>
              </a:pPr>
              <a:r>
                <a:rPr lang="en-US" sz="1100" noProof="0">
                  <a:solidFill>
                    <a:prstClr val="black"/>
                  </a:solidFill>
                  <a:latin typeface="Segoe UI Semibold"/>
                </a:rPr>
                <a:t>Copilot in Excel</a:t>
              </a:r>
            </a:p>
          </p:txBody>
        </p:sp>
      </p:grpSp>
      <p:grpSp>
        <p:nvGrpSpPr>
          <p:cNvPr id="208" name="Group 207">
            <a:extLst>
              <a:ext uri="{FF2B5EF4-FFF2-40B4-BE49-F238E27FC236}">
                <a16:creationId xmlns:a16="http://schemas.microsoft.com/office/drawing/2014/main" id="{EFC5CDA4-9647-669D-E57D-7268C208140B}"/>
              </a:ext>
            </a:extLst>
          </p:cNvPr>
          <p:cNvGrpSpPr/>
          <p:nvPr/>
        </p:nvGrpSpPr>
        <p:grpSpPr>
          <a:xfrm>
            <a:off x="7970467" y="5198503"/>
            <a:ext cx="1890029" cy="360000"/>
            <a:chOff x="588263" y="2177588"/>
            <a:chExt cx="1890029" cy="360000"/>
          </a:xfrm>
        </p:grpSpPr>
        <p:pic>
          <p:nvPicPr>
            <p:cNvPr id="209" name="Picture 208">
              <a:extLst>
                <a:ext uri="{FF2B5EF4-FFF2-40B4-BE49-F238E27FC236}">
                  <a16:creationId xmlns:a16="http://schemas.microsoft.com/office/drawing/2014/main" id="{B684FD2D-259E-8508-5314-DF481397DE45}"/>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210" name="TextBox 209">
              <a:extLst>
                <a:ext uri="{FF2B5EF4-FFF2-40B4-BE49-F238E27FC236}">
                  <a16:creationId xmlns:a16="http://schemas.microsoft.com/office/drawing/2014/main" id="{1311EF70-947C-973E-4FF7-AE3E754B7203}"/>
                </a:ext>
                <a:ext uri="{C183D7F6-B498-43B3-948B-1728B52AA6E4}">
                  <adec:decorative xmlns:adec="http://schemas.microsoft.com/office/drawing/2017/decorative" val="0"/>
                </a:ext>
              </a:extLst>
            </p:cNvPr>
            <p:cNvSpPr txBox="1"/>
            <p:nvPr/>
          </p:nvSpPr>
          <p:spPr>
            <a:xfrm>
              <a:off x="1047214" y="2272950"/>
              <a:ext cx="1431078"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pic>
        <p:nvPicPr>
          <p:cNvPr id="2" name="Picture 1">
            <a:extLst>
              <a:ext uri="{FF2B5EF4-FFF2-40B4-BE49-F238E27FC236}">
                <a16:creationId xmlns:a16="http://schemas.microsoft.com/office/drawing/2014/main" id="{85A4511E-594B-C0BC-C44C-7A89697ABCB6}"/>
              </a:ext>
            </a:extLst>
          </p:cNvPr>
          <p:cNvPicPr>
            <a:picLocks noChangeAspect="1"/>
          </p:cNvPicPr>
          <p:nvPr/>
        </p:nvPicPr>
        <p:blipFill rotWithShape="1">
          <a:blip r:embed="rId10" cstate="screen">
            <a:extLst>
              <a:ext uri="{28A0092B-C50C-407E-A947-70E740481C1C}">
                <a14:useLocalDpi xmlns:a14="http://schemas.microsoft.com/office/drawing/2010/main"/>
              </a:ext>
            </a:extLst>
          </a:blip>
          <a:srcRect/>
          <a:stretch/>
        </p:blipFill>
        <p:spPr>
          <a:xfrm>
            <a:off x="9804399" y="4410641"/>
            <a:ext cx="2387601" cy="2447359"/>
          </a:xfrm>
          <a:prstGeom prst="rect">
            <a:avLst/>
          </a:prstGeom>
        </p:spPr>
      </p:pic>
      <p:grpSp>
        <p:nvGrpSpPr>
          <p:cNvPr id="48" name="Group 47">
            <a:extLst>
              <a:ext uri="{FF2B5EF4-FFF2-40B4-BE49-F238E27FC236}">
                <a16:creationId xmlns:a16="http://schemas.microsoft.com/office/drawing/2014/main" id="{16C6CE48-63F2-64BD-048C-8EC7E1255350}"/>
              </a:ext>
            </a:extLst>
          </p:cNvPr>
          <p:cNvGrpSpPr/>
          <p:nvPr/>
        </p:nvGrpSpPr>
        <p:grpSpPr>
          <a:xfrm>
            <a:off x="7523373" y="1127774"/>
            <a:ext cx="1260000" cy="216000"/>
            <a:chOff x="1194743" y="1140160"/>
            <a:chExt cx="1260000" cy="216000"/>
          </a:xfrm>
        </p:grpSpPr>
        <p:sp>
          <p:nvSpPr>
            <p:cNvPr id="49" name="Rectangle: Rounded Corners 6">
              <a:extLst>
                <a:ext uri="{FF2B5EF4-FFF2-40B4-BE49-F238E27FC236}">
                  <a16:creationId xmlns:a16="http://schemas.microsoft.com/office/drawing/2014/main" id="{23A92505-E590-8E1A-945B-A38160C3ECCE}"/>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Revenue growth</a:t>
              </a:r>
            </a:p>
          </p:txBody>
        </p:sp>
        <p:pic>
          <p:nvPicPr>
            <p:cNvPr id="50" name="Graphic 49">
              <a:extLst>
                <a:ext uri="{FF2B5EF4-FFF2-40B4-BE49-F238E27FC236}">
                  <a16:creationId xmlns:a16="http://schemas.microsoft.com/office/drawing/2014/main" id="{5F8E9375-05AB-309D-F406-395360B2C760}"/>
                </a:ext>
              </a:extLst>
            </p:cNvPr>
            <p:cNvPicPr>
              <a:picLocks noChangeAspect="1"/>
            </p:cNvPicPr>
            <p:nvPr/>
          </p:nvPicPr>
          <p:blipFill>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1241527" y="1176160"/>
              <a:ext cx="144000" cy="144000"/>
            </a:xfrm>
            <a:prstGeom prst="rect">
              <a:avLst/>
            </a:prstGeom>
          </p:spPr>
        </p:pic>
      </p:grpSp>
      <p:grpSp>
        <p:nvGrpSpPr>
          <p:cNvPr id="51" name="Group 50">
            <a:extLst>
              <a:ext uri="{FF2B5EF4-FFF2-40B4-BE49-F238E27FC236}">
                <a16:creationId xmlns:a16="http://schemas.microsoft.com/office/drawing/2014/main" id="{510F9ADA-2A0A-110C-B780-8CAA0D5EB5C5}"/>
              </a:ext>
            </a:extLst>
          </p:cNvPr>
          <p:cNvGrpSpPr/>
          <p:nvPr/>
        </p:nvGrpSpPr>
        <p:grpSpPr>
          <a:xfrm>
            <a:off x="8868697" y="1127774"/>
            <a:ext cx="1450784" cy="216000"/>
            <a:chOff x="1194743" y="1140160"/>
            <a:chExt cx="1450784" cy="216000"/>
          </a:xfrm>
        </p:grpSpPr>
        <p:sp>
          <p:nvSpPr>
            <p:cNvPr id="52" name="Rectangle: Rounded Corners 6">
              <a:extLst>
                <a:ext uri="{FF2B5EF4-FFF2-40B4-BE49-F238E27FC236}">
                  <a16:creationId xmlns:a16="http://schemas.microsoft.com/office/drawing/2014/main" id="{5330D624-B722-4404-8D88-F8CC2A02C09B}"/>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8661C5"/>
                  </a:solidFill>
                  <a:latin typeface="Segoe UI Semibold" panose="020B0702040204020203" pitchFamily="34" charset="0"/>
                  <a:cs typeface="Segoe UI Semibold" panose="020B0702040204020203" pitchFamily="34" charset="0"/>
                </a:rPr>
                <a:t>Employee experience</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53" name="Graphic 52">
              <a:extLst>
                <a:ext uri="{FF2B5EF4-FFF2-40B4-BE49-F238E27FC236}">
                  <a16:creationId xmlns:a16="http://schemas.microsoft.com/office/drawing/2014/main" id="{F86E55D0-375A-5487-4B95-FD5969CB79F2}"/>
                </a:ext>
              </a:extLst>
            </p:cNvPr>
            <p:cNvPicPr>
              <a:picLocks noChangeAspect="1"/>
            </p:cNvPicPr>
            <p:nvPr/>
          </p:nvPicPr>
          <p:blipFill>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1241527" y="1176160"/>
              <a:ext cx="144000" cy="144000"/>
            </a:xfrm>
            <a:prstGeom prst="rect">
              <a:avLst/>
            </a:prstGeom>
          </p:spPr>
        </p:pic>
      </p:grpSp>
      <p:sp>
        <p:nvSpPr>
          <p:cNvPr id="55" name="Graphic 2">
            <a:hlinkClick r:id="rId13"/>
            <a:extLst>
              <a:ext uri="{FF2B5EF4-FFF2-40B4-BE49-F238E27FC236}">
                <a16:creationId xmlns:a16="http://schemas.microsoft.com/office/drawing/2014/main" id="{EA5428AD-A6AF-7B07-3D72-94CF170D4E1A}"/>
              </a:ext>
            </a:extLst>
          </p:cNvPr>
          <p:cNvSpPr/>
          <p:nvPr/>
        </p:nvSpPr>
        <p:spPr>
          <a:xfrm>
            <a:off x="4140724" y="417918"/>
            <a:ext cx="228200" cy="202844"/>
          </a:xfrm>
          <a:custGeom>
            <a:avLst/>
            <a:gdLst>
              <a:gd name="connsiteX0" fmla="*/ 41203 w 228200"/>
              <a:gd name="connsiteY0" fmla="*/ 0 h 202844"/>
              <a:gd name="connsiteX1" fmla="*/ 186997 w 228200"/>
              <a:gd name="connsiteY1" fmla="*/ 0 h 202844"/>
              <a:gd name="connsiteX2" fmla="*/ 228137 w 228200"/>
              <a:gd name="connsiteY2" fmla="*/ 38870 h 202844"/>
              <a:gd name="connsiteX3" fmla="*/ 228200 w 228200"/>
              <a:gd name="connsiteY3" fmla="*/ 41203 h 202844"/>
              <a:gd name="connsiteX4" fmla="*/ 228200 w 228200"/>
              <a:gd name="connsiteY4" fmla="*/ 161642 h 202844"/>
              <a:gd name="connsiteX5" fmla="*/ 189330 w 228200"/>
              <a:gd name="connsiteY5" fmla="*/ 202781 h 202844"/>
              <a:gd name="connsiteX6" fmla="*/ 186997 w 228200"/>
              <a:gd name="connsiteY6" fmla="*/ 202845 h 202844"/>
              <a:gd name="connsiteX7" fmla="*/ 41203 w 228200"/>
              <a:gd name="connsiteY7" fmla="*/ 202845 h 202844"/>
              <a:gd name="connsiteX8" fmla="*/ 63 w 228200"/>
              <a:gd name="connsiteY8" fmla="*/ 163975 h 202844"/>
              <a:gd name="connsiteX9" fmla="*/ 0 w 228200"/>
              <a:gd name="connsiteY9" fmla="*/ 161642 h 202844"/>
              <a:gd name="connsiteX10" fmla="*/ 0 w 228200"/>
              <a:gd name="connsiteY10" fmla="*/ 41203 h 202844"/>
              <a:gd name="connsiteX11" fmla="*/ 38870 w 228200"/>
              <a:gd name="connsiteY11" fmla="*/ 63 h 202844"/>
              <a:gd name="connsiteX12" fmla="*/ 41203 w 228200"/>
              <a:gd name="connsiteY12" fmla="*/ 0 h 202844"/>
              <a:gd name="connsiteX13" fmla="*/ 186997 w 228200"/>
              <a:gd name="connsiteY13" fmla="*/ 0 h 202844"/>
              <a:gd name="connsiteX14" fmla="*/ 41203 w 228200"/>
              <a:gd name="connsiteY14" fmla="*/ 0 h 202844"/>
              <a:gd name="connsiteX15" fmla="*/ 89416 w 228200"/>
              <a:gd name="connsiteY15" fmla="*/ 70805 h 202844"/>
              <a:gd name="connsiteX16" fmla="*/ 88745 w 228200"/>
              <a:gd name="connsiteY16" fmla="*/ 73658 h 202844"/>
              <a:gd name="connsiteX17" fmla="*/ 88745 w 228200"/>
              <a:gd name="connsiteY17" fmla="*/ 129212 h 202844"/>
              <a:gd name="connsiteX18" fmla="*/ 95083 w 228200"/>
              <a:gd name="connsiteY18" fmla="*/ 135551 h 202844"/>
              <a:gd name="connsiteX19" fmla="*/ 97923 w 228200"/>
              <a:gd name="connsiteY19" fmla="*/ 134879 h 202844"/>
              <a:gd name="connsiteX20" fmla="*/ 153477 w 228200"/>
              <a:gd name="connsiteY20" fmla="*/ 107115 h 202844"/>
              <a:gd name="connsiteX21" fmla="*/ 156324 w 228200"/>
              <a:gd name="connsiteY21" fmla="*/ 98614 h 202844"/>
              <a:gd name="connsiteX22" fmla="*/ 153477 w 228200"/>
              <a:gd name="connsiteY22" fmla="*/ 95768 h 202844"/>
              <a:gd name="connsiteX23" fmla="*/ 97923 w 228200"/>
              <a:gd name="connsiteY23" fmla="*/ 67991 h 202844"/>
              <a:gd name="connsiteX24" fmla="*/ 89416 w 228200"/>
              <a:gd name="connsiteY24" fmla="*/ 70818 h 2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200" h="202844">
                <a:moveTo>
                  <a:pt x="41203" y="0"/>
                </a:moveTo>
                <a:lnTo>
                  <a:pt x="186997" y="0"/>
                </a:lnTo>
                <a:cubicBezTo>
                  <a:pt x="208848" y="-1"/>
                  <a:pt x="226900" y="17055"/>
                  <a:pt x="228137" y="38870"/>
                </a:cubicBezTo>
                <a:lnTo>
                  <a:pt x="228200" y="41203"/>
                </a:lnTo>
                <a:lnTo>
                  <a:pt x="228200" y="161642"/>
                </a:lnTo>
                <a:cubicBezTo>
                  <a:pt x="228202" y="183492"/>
                  <a:pt x="211146" y="201544"/>
                  <a:pt x="189330" y="202781"/>
                </a:cubicBezTo>
                <a:lnTo>
                  <a:pt x="186997" y="202845"/>
                </a:lnTo>
                <a:lnTo>
                  <a:pt x="41203" y="202845"/>
                </a:lnTo>
                <a:cubicBezTo>
                  <a:pt x="19352" y="202846"/>
                  <a:pt x="1300" y="185791"/>
                  <a:pt x="63" y="163975"/>
                </a:cubicBezTo>
                <a:lnTo>
                  <a:pt x="0" y="161642"/>
                </a:lnTo>
                <a:lnTo>
                  <a:pt x="0" y="41203"/>
                </a:lnTo>
                <a:cubicBezTo>
                  <a:pt x="-1" y="19352"/>
                  <a:pt x="17055" y="1300"/>
                  <a:pt x="38870" y="63"/>
                </a:cubicBezTo>
                <a:lnTo>
                  <a:pt x="41203" y="0"/>
                </a:lnTo>
                <a:lnTo>
                  <a:pt x="186997" y="0"/>
                </a:lnTo>
                <a:lnTo>
                  <a:pt x="41203" y="0"/>
                </a:lnTo>
                <a:close/>
                <a:moveTo>
                  <a:pt x="89416" y="70805"/>
                </a:moveTo>
                <a:cubicBezTo>
                  <a:pt x="88973" y="71691"/>
                  <a:pt x="88743" y="72668"/>
                  <a:pt x="88745" y="73658"/>
                </a:cubicBezTo>
                <a:lnTo>
                  <a:pt x="88745" y="129212"/>
                </a:lnTo>
                <a:cubicBezTo>
                  <a:pt x="88745" y="132712"/>
                  <a:pt x="91583" y="135551"/>
                  <a:pt x="95083" y="135551"/>
                </a:cubicBezTo>
                <a:cubicBezTo>
                  <a:pt x="96070" y="135551"/>
                  <a:pt x="97042" y="135320"/>
                  <a:pt x="97923" y="134879"/>
                </a:cubicBezTo>
                <a:lnTo>
                  <a:pt x="153477" y="107115"/>
                </a:lnTo>
                <a:cubicBezTo>
                  <a:pt x="156610" y="105553"/>
                  <a:pt x="157884" y="101747"/>
                  <a:pt x="156324" y="98614"/>
                </a:cubicBezTo>
                <a:cubicBezTo>
                  <a:pt x="155709" y="97381"/>
                  <a:pt x="154710" y="96383"/>
                  <a:pt x="153477" y="95768"/>
                </a:cubicBezTo>
                <a:lnTo>
                  <a:pt x="97923" y="67991"/>
                </a:lnTo>
                <a:cubicBezTo>
                  <a:pt x="94793" y="66423"/>
                  <a:pt x="90985" y="67689"/>
                  <a:pt x="89416" y="70818"/>
                </a:cubicBezTo>
                <a:close/>
              </a:path>
            </a:pathLst>
          </a:custGeom>
          <a:gradFill>
            <a:gsLst>
              <a:gs pos="73000">
                <a:srgbClr val="0078D4"/>
              </a:gs>
              <a:gs pos="12000">
                <a:srgbClr val="C03BC4"/>
              </a:gs>
            </a:gsLst>
            <a:path path="circle">
              <a:fillToRect l="100000" t="100000"/>
            </a:path>
          </a:gradFill>
          <a:ln w="12303" cap="flat">
            <a:noFill/>
            <a:prstDash val="solid"/>
            <a:miter/>
          </a:ln>
          <a:effectLst>
            <a:outerShdw blurRad="63500" dist="63500" dir="3000000" algn="tl" rotWithShape="0">
              <a:srgbClr val="454142">
                <a:alpha val="15000"/>
              </a:srgbClr>
            </a:outerShdw>
          </a:effectLst>
        </p:spPr>
        <p:txBody>
          <a:bodyPr rtlCol="0" anchor="ctr"/>
          <a:lstStyle/>
          <a:p>
            <a:endParaRPr lang="en-US" noProof="0"/>
          </a:p>
        </p:txBody>
      </p:sp>
      <p:sp>
        <p:nvSpPr>
          <p:cNvPr id="5" name="TextBox 4">
            <a:extLst>
              <a:ext uri="{FF2B5EF4-FFF2-40B4-BE49-F238E27FC236}">
                <a16:creationId xmlns:a16="http://schemas.microsoft.com/office/drawing/2014/main" id="{BE6131AD-28A5-2730-B8EC-0E300E92DA96}"/>
              </a:ext>
            </a:extLst>
          </p:cNvPr>
          <p:cNvSpPr txBox="1"/>
          <p:nvPr/>
        </p:nvSpPr>
        <p:spPr>
          <a:xfrm>
            <a:off x="4140724" y="3776484"/>
            <a:ext cx="2991889" cy="138499"/>
          </a:xfrm>
          <a:prstGeom prst="rect">
            <a:avLst/>
          </a:prstGeom>
          <a:noFill/>
        </p:spPr>
        <p:txBody>
          <a:bodyPr wrap="square" lIns="0" tIns="0" rIns="0" bIns="0" rtlCol="0">
            <a:spAutoFit/>
          </a:bodyPr>
          <a:lstStyle/>
          <a:p>
            <a:pPr algn="l"/>
            <a:r>
              <a:rPr lang="en-US" sz="900" noProof="0">
                <a:solidFill>
                  <a:srgbClr val="1A1A1A"/>
                </a:solidFill>
                <a:latin typeface="Segoe UI"/>
                <a:cs typeface="Segoe UI" pitchFamily="34" charset="0"/>
                <a:hlinkClick r:id="rId14"/>
              </a:rPr>
              <a:t>Try in Copilot Lab: Brainstorm cross-channel content</a:t>
            </a:r>
            <a:endParaRPr lang="en-US" sz="900" noProof="0">
              <a:solidFill>
                <a:srgbClr val="1A1A1A"/>
              </a:solidFill>
              <a:latin typeface="Segoe UI"/>
              <a:cs typeface="Segoe UI" pitchFamily="34" charset="0"/>
            </a:endParaRPr>
          </a:p>
        </p:txBody>
      </p:sp>
    </p:spTree>
    <p:extLst>
      <p:ext uri="{BB962C8B-B14F-4D97-AF65-F5344CB8AC3E}">
        <p14:creationId xmlns:p14="http://schemas.microsoft.com/office/powerpoint/2010/main" val="3911168966"/>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350</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Marketing | Create a new offering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2025-02-11T17:02:20Z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