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4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hyperlink" Target="https://www.youtube.com/watch?v=5SPTzASLc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6E17C0-469A-3CCB-7970-CCBFA2B45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Marketing | </a:t>
            </a:r>
            <a:r>
              <a:rPr lang="en-US" noProof="0" dirty="0"/>
              <a:t>Content creation (Microsoft 365 Copilot Chat only)</a:t>
            </a:r>
            <a:endParaRPr lang="en-US" baseline="30000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18FEA3-F370-99E2-9605-D858A5448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SEO optimization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3A269D-E81D-1ADC-CBF1-41039FA0A2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Create social content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2DE4A9-EFF5-BE3C-DB4F-9B428D05DB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Content generation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858182-A1BF-5A78-D570-25ED2C0BCF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Grab attention with headlines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87748B-6CB1-DAAA-35A8-93E66C19D2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Proofread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97A938A-B813-4344-5B7A-57E3B2B936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Add images 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 dirty="0"/>
              <a:t>Microsoft 365 Copilot Chat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7F1A5E5-A481-5A24-38A5-11BA0494251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Already have a content topic you want to write about but don’t know where to start? Use Microsoft 365 Copilot Chat to identify the top SEO keywords to reach your audience.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79019ED-DE1E-5364-FAAC-B5E1CAB4936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Once you have your list of top 10 SEO keywords, use Copilot to create specific content for your business needs.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0906ACB-B754-0544-3A22-B597C69E87C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Once you have your draft, use Copilot to proofread your work with specific grammar rules in mind.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D71DFEB-98A4-BD3F-80D8-F2386D6B655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Identify 10 SEO keywords for a blog post to attract people ages 20-30 who want to reduce their carbon footprint.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BF56C9-14D7-033A-F3ED-AB0F70796A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753310"/>
          </a:xfrm>
        </p:spPr>
        <p:txBody>
          <a:bodyPr>
            <a:norm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100-word blurb from the draft you helped me create that I can post on LinkedIn. The caption should be friendly and informative and add relevant emojis.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AE3EFCF-2610-D907-5130-812F6E3ED20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Generate a 1000-word blog about lessons from successful small business owners. The tone should be friendly, confident, and informative.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DAC49F-2BA4-340B-EC10-EFC50F0F9BB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520868"/>
          </a:xfrm>
        </p:spPr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Provide me five options for headlines using each of these five keywords. 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B0BDB59-6BD3-9AE1-AC9F-3023CBFCB9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Proofread this with Chicago Style grammar rules.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E999909-3D69-9009-82AA-7101EDA592A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843689"/>
          </a:xfrm>
        </p:spPr>
        <p:txBody>
          <a:bodyPr>
            <a:norm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photo-realistic image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of strawberries splashing into water to </a:t>
            </a:r>
            <a:b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announce my clean-beauty company’s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new hydrating lip oil launch. 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050344A-D84F-59B0-575C-12A84236649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Ask Copilot to repurpose the draft it helped you create into posts for any social media  platform.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8B2731-B9D4-E764-3841-C98F1FAF4A2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Use Copilot to turn the top keywords into </a:t>
            </a:r>
            <a:br>
              <a:rPr lang="en-US" noProof="0"/>
            </a:br>
            <a:r>
              <a:rPr lang="en-US" noProof="0"/>
              <a:t>a headline and section headings.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6FAD6613-F92A-88AB-9E74-A51F90E316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Enhance your content by using Copilot to create unique images for your project. 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Start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4F263690-F8BF-D961-4806-6CD823B5C16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7E32AE87-0035-DAAC-C6E8-F798DDF5061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6229BA6E-E7B3-CD8E-B4C4-C6CDD1B0745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Leads created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per lead generated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9038AFA3-96B9-11F5-F732-E59E02509333}"/>
              </a:ext>
            </a:extLst>
          </p:cNvPr>
          <p:cNvGrpSpPr/>
          <p:nvPr/>
        </p:nvGrpSpPr>
        <p:grpSpPr>
          <a:xfrm>
            <a:off x="1486960" y="2753575"/>
            <a:ext cx="1469368" cy="360000"/>
            <a:chOff x="588263" y="1217924"/>
            <a:chExt cx="1469368" cy="360000"/>
          </a:xfrm>
        </p:grpSpPr>
        <p:pic>
          <p:nvPicPr>
            <p:cNvPr id="174" name="Picture 173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15940101-4609-41EB-036E-A4535E0012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6CB90FF2-27D3-D653-B498-1FE21B410D1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041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48F93ABA-E60A-2444-3D7D-290613EC27C9}"/>
              </a:ext>
            </a:extLst>
          </p:cNvPr>
          <p:cNvGrpSpPr/>
          <p:nvPr/>
        </p:nvGrpSpPr>
        <p:grpSpPr>
          <a:xfrm>
            <a:off x="4950565" y="2753575"/>
            <a:ext cx="1518933" cy="360000"/>
            <a:chOff x="588263" y="1217924"/>
            <a:chExt cx="1518933" cy="360000"/>
          </a:xfrm>
        </p:grpSpPr>
        <p:pic>
          <p:nvPicPr>
            <p:cNvPr id="177" name="Picture 176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A79564D9-D701-282E-DED6-58F70650959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9923EC13-17FE-4FE4-8F6C-08F557F7087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59982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B7F99629-26DA-7A3A-7750-15E5A4C98855}"/>
              </a:ext>
            </a:extLst>
          </p:cNvPr>
          <p:cNvGrpSpPr/>
          <p:nvPr/>
        </p:nvGrpSpPr>
        <p:grpSpPr>
          <a:xfrm>
            <a:off x="8414206" y="2753574"/>
            <a:ext cx="1704721" cy="360000"/>
            <a:chOff x="588263" y="1217924"/>
            <a:chExt cx="1704721" cy="360000"/>
          </a:xfrm>
        </p:grpSpPr>
        <p:pic>
          <p:nvPicPr>
            <p:cNvPr id="180" name="Picture 179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3AA681A2-B9DD-2551-A44E-3532959F6B4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3122C63F-27A2-3A89-9D84-F8A2F60F0A1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24577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5C360448-8F18-55F7-89EB-AC74B382FEF3}"/>
              </a:ext>
            </a:extLst>
          </p:cNvPr>
          <p:cNvGrpSpPr/>
          <p:nvPr/>
        </p:nvGrpSpPr>
        <p:grpSpPr>
          <a:xfrm>
            <a:off x="1486960" y="5198503"/>
            <a:ext cx="1404797" cy="360000"/>
            <a:chOff x="588263" y="1217924"/>
            <a:chExt cx="1404797" cy="360000"/>
          </a:xfrm>
        </p:grpSpPr>
        <p:pic>
          <p:nvPicPr>
            <p:cNvPr id="183" name="Picture 182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EF5D5B6D-BDCC-A14D-21D2-C7D7864B714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A103AADA-002D-7177-A364-02D8150256B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945846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30D14C84-F49F-D060-2C7C-26AE9BF2D9EC}"/>
              </a:ext>
            </a:extLst>
          </p:cNvPr>
          <p:cNvGrpSpPr/>
          <p:nvPr/>
        </p:nvGrpSpPr>
        <p:grpSpPr>
          <a:xfrm>
            <a:off x="4950565" y="5198503"/>
            <a:ext cx="1404833" cy="360000"/>
            <a:chOff x="588263" y="1217924"/>
            <a:chExt cx="1404833" cy="360000"/>
          </a:xfrm>
        </p:grpSpPr>
        <p:pic>
          <p:nvPicPr>
            <p:cNvPr id="187" name="Picture 186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ABBCAEB6-72E9-76BA-4FFD-B39CF825F5B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1E36D9EC-6146-A806-09A9-6CF7AB2DBE6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945882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5FE52177-D85E-D203-586A-68ADA773A579}"/>
              </a:ext>
            </a:extLst>
          </p:cNvPr>
          <p:cNvGrpSpPr/>
          <p:nvPr/>
        </p:nvGrpSpPr>
        <p:grpSpPr>
          <a:xfrm>
            <a:off x="8414206" y="5198503"/>
            <a:ext cx="1390193" cy="360000"/>
            <a:chOff x="588263" y="1217924"/>
            <a:chExt cx="1390193" cy="360000"/>
          </a:xfrm>
        </p:grpSpPr>
        <p:pic>
          <p:nvPicPr>
            <p:cNvPr id="190" name="Picture 189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C9676959-CF24-5BB8-411B-7985A440A74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6C1C8913-0F89-FB4F-069D-37E2398FE8B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931242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BA0E7DE1-900D-5AD4-8BA9-8E013FDAE74E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4399" y="4410641"/>
            <a:ext cx="2387601" cy="2447359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883DE2A0-71F8-CDC7-81B3-D31B29309F7D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5" name="Rectangle: Rounded Corners 6">
              <a:extLst>
                <a:ext uri="{FF2B5EF4-FFF2-40B4-BE49-F238E27FC236}">
                  <a16:creationId xmlns:a16="http://schemas.microsoft.com/office/drawing/2014/main" id="{E4B3F744-64F5-E523-38BF-AC4AF152E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Revenue growth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6" name="Graphic 45">
              <a:extLst>
                <a:ext uri="{FF2B5EF4-FFF2-40B4-BE49-F238E27FC236}">
                  <a16:creationId xmlns:a16="http://schemas.microsoft.com/office/drawing/2014/main" id="{3F57FC13-3B09-E8E0-799D-D766061B2C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47" name="Graphic 2">
            <a:hlinkClick r:id="rId9"/>
            <a:extLst>
              <a:ext uri="{FF2B5EF4-FFF2-40B4-BE49-F238E27FC236}">
                <a16:creationId xmlns:a16="http://schemas.microsoft.com/office/drawing/2014/main" id="{E27EA2A6-7836-0A9A-397E-3CEC96AA78D9}"/>
              </a:ext>
            </a:extLst>
          </p:cNvPr>
          <p:cNvSpPr/>
          <p:nvPr/>
        </p:nvSpPr>
        <p:spPr>
          <a:xfrm>
            <a:off x="6355398" y="398059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575644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Marketing | Content creation (Microsoft 365 Copilot Chat only)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2025-02-11T16:59:55Z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