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4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upport.microsoft.com/en-us/topic/overview-of-microsoft-365-chat-preview-5b00a52d-7296-48ee-b938-b95b7209f737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5" Type="http://schemas.openxmlformats.org/officeDocument/2006/relationships/image" Target="../media/image18.pn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hyperlink" Target="https://www.microsoft.com/en-us/videoplayer/embed/RW1lwn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6E17C0-469A-3CCB-7970-CCBFA2B45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Marketing | </a:t>
            </a:r>
            <a:r>
              <a:rPr lang="en-US" noProof="0"/>
              <a:t>Collect and share product feedback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B18FEA3-F370-99E2-9605-D858A5448C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Gather customer feedback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83A269D-E81D-1ADC-CBF1-41039FA0A2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Thank your stakeholders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D2DE4A9-EFF5-BE3C-DB4F-9B428D05DB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Continue the conversation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E858182-A1BF-5A78-D570-25ED2C0BCFB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Share results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87748B-6CB1-DAAA-35A8-93E66C19D2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Identify themes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97A938A-B813-4344-5B7A-57E3B2B9369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Analyze data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1" y="521099"/>
            <a:ext cx="4022928" cy="169277"/>
          </a:xfrm>
        </p:spPr>
        <p:txBody>
          <a:bodyPr/>
          <a:lstStyle/>
          <a:p>
            <a:r>
              <a:rPr lang="en-US" noProof="0"/>
              <a:t>Copilot for Sales and Copilot Studio</a:t>
            </a:r>
            <a:endParaRPr lang="en-US" sz="800" i="1" noProof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7F1A5E5-A481-5A24-38A5-11BA0494251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>
            <a:normAutofit fontScale="92500"/>
          </a:bodyPr>
          <a:lstStyle/>
          <a:p>
            <a:r>
              <a:rPr lang="en-US" noProof="0" dirty="0"/>
              <a:t>Use Microsoft 365 Copilot Chat to summarize customer interviews, email interactions, and documents about product feedback, enriched with data from your Customer Data Platform with Copilot Agents.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79019ED-DE1E-5364-FAAC-B5E1CAB4936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/>
              <a:t>Use Copilot in Outlook to send a timely and thorough follow up email, capturing your earlier interview notes.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0906ACB-B754-0544-3A22-B597C69E87C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/>
              <a:t>Use Copilot to identify feedback themes from across meeting summaries and notes. Create a follow up survey with Copilot in Microsoft Forms.  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D71DFEB-98A4-BD3F-80D8-F2386D6B655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Be present </a:t>
            </a:r>
            <a:r>
              <a:rPr lang="en-US" noProof="0"/>
              <a:t>during your customer interview by relying on Copilot to summarize feedback points and takeaways.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3BF56C9-14D7-033A-F3ED-AB0F70796AA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Save time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preparing emails with Copilot as your drafting partner.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5AE3EFCF-2610-D907-5130-812F6E3ED20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noProof="0"/>
              <a:t>Thank customers by asking Copilot in Outlook to draft a response and drop in bullets from the Copilot meeting summary.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9DAC49F-2BA4-340B-EC10-EFC50F0F9BB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Creating a presentatio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n makes it easier to convey a clear message especially when it's critical feedback on your product. 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B0BDB59-6BD3-9AE1-AC9F-3023CBFCB9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noProof="0"/>
              <a:t>Simply describe to Copilot the form you’d like to build, and a well-designed draft will be generated, making it easier than ever before to gather feedback.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E999909-3D69-9009-82AA-7101EDA592A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</p:spPr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Identify insights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with Copilot in Excel.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050344A-D84F-59B0-575C-12A84236649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Starting a new email, prompt Copilot in Outlook to draft a message to all key stakeholders with the results and path forward.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8B2731-B9D4-E764-3841-C98F1FAF4A2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noProof="0"/>
              <a:t>Use Copilot in PowerPoint to create a slide deck to share with the leadership and engineering teams. Use Copilot in Teams to capture action items and feedback.  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6FAD6613-F92A-88AB-9E74-A51F90E316B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r>
              <a:rPr lang="en-US" noProof="0"/>
              <a:t>Use Copilot in Excel to sort and analyze data gathered from the surveys and website metrics. </a:t>
            </a: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4F263690-F8BF-D961-4806-6CD823B5C16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7E32AE87-0035-DAAC-C6E8-F798DDF5061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6229BA6E-E7B3-CD8E-B4C4-C6CDD1B0745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Brand value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F3589D2-4FAC-5E72-970D-75473C3B4B6F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38" name="Rectangle: Rounded Corners 6">
              <a:extLst>
                <a:ext uri="{FF2B5EF4-FFF2-40B4-BE49-F238E27FC236}">
                  <a16:creationId xmlns:a16="http://schemas.microsoft.com/office/drawing/2014/main" id="{47694ED9-322C-F8E3-6D0D-F170B6469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CB49ED0C-8E03-502F-F821-E3B0A53344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264" name="Group 263">
            <a:extLst>
              <a:ext uri="{FF2B5EF4-FFF2-40B4-BE49-F238E27FC236}">
                <a16:creationId xmlns:a16="http://schemas.microsoft.com/office/drawing/2014/main" id="{10798A3A-E053-99AC-EBCE-7D10F92BA735}"/>
              </a:ext>
            </a:extLst>
          </p:cNvPr>
          <p:cNvGrpSpPr/>
          <p:nvPr/>
        </p:nvGrpSpPr>
        <p:grpSpPr>
          <a:xfrm>
            <a:off x="7682540" y="2753574"/>
            <a:ext cx="1273994" cy="360000"/>
            <a:chOff x="588263" y="1217924"/>
            <a:chExt cx="1273994" cy="360000"/>
          </a:xfrm>
        </p:grpSpPr>
        <p:pic>
          <p:nvPicPr>
            <p:cNvPr id="265" name="Picture 264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DC4F9CE1-41B1-3820-EB06-03E8DE5AD64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66" name="TextBox 265">
              <a:extLst>
                <a:ext uri="{FF2B5EF4-FFF2-40B4-BE49-F238E27FC236}">
                  <a16:creationId xmlns:a16="http://schemas.microsoft.com/office/drawing/2014/main" id="{90E00793-7960-3D84-C417-7B825467E60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948263" y="1313286"/>
              <a:ext cx="91399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267" name="Group 266">
            <a:extLst>
              <a:ext uri="{FF2B5EF4-FFF2-40B4-BE49-F238E27FC236}">
                <a16:creationId xmlns:a16="http://schemas.microsoft.com/office/drawing/2014/main" id="{6A74770C-DEC1-D285-3818-93B58FADB7D5}"/>
              </a:ext>
            </a:extLst>
          </p:cNvPr>
          <p:cNvGrpSpPr/>
          <p:nvPr/>
        </p:nvGrpSpPr>
        <p:grpSpPr>
          <a:xfrm>
            <a:off x="8956534" y="2753574"/>
            <a:ext cx="1191888" cy="360000"/>
            <a:chOff x="3277688" y="1697756"/>
            <a:chExt cx="1191888" cy="360000"/>
          </a:xfrm>
        </p:grpSpPr>
        <p:pic>
          <p:nvPicPr>
            <p:cNvPr id="268" name="Picture 267">
              <a:extLst>
                <a:ext uri="{FF2B5EF4-FFF2-40B4-BE49-F238E27FC236}">
                  <a16:creationId xmlns:a16="http://schemas.microsoft.com/office/drawing/2014/main" id="{CCD277DD-1639-B550-99DE-8884EBF512F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77688" y="1697756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269" name="TextBox 268">
              <a:extLst>
                <a:ext uri="{FF2B5EF4-FFF2-40B4-BE49-F238E27FC236}">
                  <a16:creationId xmlns:a16="http://schemas.microsoft.com/office/drawing/2014/main" id="{0F89A1DF-6E0D-BE49-FAC7-358B0468015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1708480"/>
              <a:ext cx="716046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R="0" lvl="0" indent="0" defTabSz="914367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in</a:t>
              </a:r>
              <a:br>
                <a:rPr lang="en-US" sz="1100" noProof="0">
                  <a:solidFill>
                    <a:prstClr val="black"/>
                  </a:solidFill>
                  <a:latin typeface="Segoe UI Semibold"/>
                </a:rPr>
              </a:b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 Forms</a:t>
              </a:r>
            </a:p>
          </p:txBody>
        </p:sp>
      </p:grpSp>
      <p:grpSp>
        <p:nvGrpSpPr>
          <p:cNvPr id="271" name="Group 270">
            <a:extLst>
              <a:ext uri="{FF2B5EF4-FFF2-40B4-BE49-F238E27FC236}">
                <a16:creationId xmlns:a16="http://schemas.microsoft.com/office/drawing/2014/main" id="{90387523-9418-A62B-BDD2-21D9AA7986D7}"/>
              </a:ext>
            </a:extLst>
          </p:cNvPr>
          <p:cNvGrpSpPr/>
          <p:nvPr/>
        </p:nvGrpSpPr>
        <p:grpSpPr>
          <a:xfrm>
            <a:off x="4543378" y="2717564"/>
            <a:ext cx="2351135" cy="360000"/>
            <a:chOff x="588263" y="1697756"/>
            <a:chExt cx="2351135" cy="360000"/>
          </a:xfrm>
        </p:grpSpPr>
        <p:pic>
          <p:nvPicPr>
            <p:cNvPr id="272" name="Picture 271">
              <a:extLst>
                <a:ext uri="{FF2B5EF4-FFF2-40B4-BE49-F238E27FC236}">
                  <a16:creationId xmlns:a16="http://schemas.microsoft.com/office/drawing/2014/main" id="{DB03DB21-5653-2D2C-CAFD-B3241BDB8B2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73" name="TextBox 272">
              <a:extLst>
                <a:ext uri="{FF2B5EF4-FFF2-40B4-BE49-F238E27FC236}">
                  <a16:creationId xmlns:a16="http://schemas.microsoft.com/office/drawing/2014/main" id="{AA5A88CD-5080-2548-2BF8-9F3512DBA8B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23867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+Copilot for Sales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77" name="Group 276">
            <a:extLst>
              <a:ext uri="{FF2B5EF4-FFF2-40B4-BE49-F238E27FC236}">
                <a16:creationId xmlns:a16="http://schemas.microsoft.com/office/drawing/2014/main" id="{01DAEC41-E758-65A6-97E8-C12ED52F18F5}"/>
              </a:ext>
            </a:extLst>
          </p:cNvPr>
          <p:cNvGrpSpPr/>
          <p:nvPr/>
        </p:nvGrpSpPr>
        <p:grpSpPr>
          <a:xfrm>
            <a:off x="941129" y="5198503"/>
            <a:ext cx="1668721" cy="360000"/>
            <a:chOff x="588263" y="1697756"/>
            <a:chExt cx="1668721" cy="360000"/>
          </a:xfrm>
        </p:grpSpPr>
        <p:pic>
          <p:nvPicPr>
            <p:cNvPr id="278" name="Picture 277">
              <a:extLst>
                <a:ext uri="{FF2B5EF4-FFF2-40B4-BE49-F238E27FC236}">
                  <a16:creationId xmlns:a16="http://schemas.microsoft.com/office/drawing/2014/main" id="{2DA36A66-D6F0-43FA-F4AC-3A93B79FC96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79" name="TextBox 278">
              <a:extLst>
                <a:ext uri="{FF2B5EF4-FFF2-40B4-BE49-F238E27FC236}">
                  <a16:creationId xmlns:a16="http://schemas.microsoft.com/office/drawing/2014/main" id="{270BA99C-7936-D60D-03A5-F25328F441A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209770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87" name="Group 286">
            <a:extLst>
              <a:ext uri="{FF2B5EF4-FFF2-40B4-BE49-F238E27FC236}">
                <a16:creationId xmlns:a16="http://schemas.microsoft.com/office/drawing/2014/main" id="{A7A3D7E5-8E4C-EF40-EA34-1F582FDC19D1}"/>
              </a:ext>
            </a:extLst>
          </p:cNvPr>
          <p:cNvGrpSpPr/>
          <p:nvPr/>
        </p:nvGrpSpPr>
        <p:grpSpPr>
          <a:xfrm>
            <a:off x="4103046" y="5198502"/>
            <a:ext cx="2697590" cy="360000"/>
            <a:chOff x="4167972" y="5198502"/>
            <a:chExt cx="2697590" cy="360000"/>
          </a:xfrm>
        </p:grpSpPr>
        <p:grpSp>
          <p:nvGrpSpPr>
            <p:cNvPr id="280" name="Group 279">
              <a:extLst>
                <a:ext uri="{FF2B5EF4-FFF2-40B4-BE49-F238E27FC236}">
                  <a16:creationId xmlns:a16="http://schemas.microsoft.com/office/drawing/2014/main" id="{EC463821-10A7-0863-EB5F-023893BD37B4}"/>
                </a:ext>
              </a:extLst>
            </p:cNvPr>
            <p:cNvGrpSpPr/>
            <p:nvPr/>
          </p:nvGrpSpPr>
          <p:grpSpPr>
            <a:xfrm>
              <a:off x="4167972" y="5198502"/>
              <a:ext cx="1273978" cy="360000"/>
              <a:chOff x="588263" y="2177588"/>
              <a:chExt cx="1273978" cy="360000"/>
            </a:xfrm>
          </p:grpSpPr>
          <p:pic>
            <p:nvPicPr>
              <p:cNvPr id="281" name="Picture 280">
                <a:extLst>
                  <a:ext uri="{FF2B5EF4-FFF2-40B4-BE49-F238E27FC236}">
                    <a16:creationId xmlns:a16="http://schemas.microsoft.com/office/drawing/2014/main" id="{D5E8E604-3D98-7EC1-1770-0949C626C0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88263" y="2177588"/>
                <a:ext cx="360000" cy="360000"/>
              </a:xfrm>
              <a:prstGeom prst="ellipse">
                <a:avLst/>
              </a:prstGeom>
              <a:solidFill>
                <a:srgbClr val="FFFFFF"/>
              </a:solidFill>
            </p:spPr>
          </p:pic>
          <p:sp>
            <p:nvSpPr>
              <p:cNvPr id="282" name="TextBox 281">
                <a:extLst>
                  <a:ext uri="{FF2B5EF4-FFF2-40B4-BE49-F238E27FC236}">
                    <a16:creationId xmlns:a16="http://schemas.microsoft.com/office/drawing/2014/main" id="{A95DA86D-3442-1E14-ECCD-7044B9A06077}"/>
                  </a:ext>
                  <a:ext uri="{C183D7F6-B498-43B3-948B-1728B52AA6E4}">
                    <adec:decorative xmlns:adec="http://schemas.microsoft.com/office/drawing/2017/decorative" val="0"/>
                  </a:ext>
                </a:extLst>
              </p:cNvPr>
              <p:cNvSpPr txBox="1"/>
              <p:nvPr/>
            </p:nvSpPr>
            <p:spPr>
              <a:xfrm>
                <a:off x="1047214" y="2188312"/>
                <a:ext cx="815027" cy="33855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R="0" lvl="0" indent="0" defTabSz="914367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100" noProof="0">
                    <a:solidFill>
                      <a:prstClr val="black"/>
                    </a:solidFill>
                    <a:latin typeface="Segoe UI Semibold"/>
                  </a:rPr>
                  <a:t>Copilot in </a:t>
                </a:r>
                <a:br>
                  <a:rPr lang="en-US" sz="1100" noProof="0">
                    <a:solidFill>
                      <a:prstClr val="black"/>
                    </a:solidFill>
                    <a:latin typeface="Segoe UI Semibold"/>
                  </a:rPr>
                </a:br>
                <a:r>
                  <a:rPr lang="en-US" sz="1100" noProof="0">
                    <a:solidFill>
                      <a:prstClr val="black"/>
                    </a:solidFill>
                    <a:latin typeface="Segoe UI Semibold"/>
                  </a:rPr>
                  <a:t>PowerPoint</a:t>
                </a:r>
              </a:p>
            </p:txBody>
          </p:sp>
        </p:grpSp>
        <p:grpSp>
          <p:nvGrpSpPr>
            <p:cNvPr id="283" name="Group 282">
              <a:extLst>
                <a:ext uri="{FF2B5EF4-FFF2-40B4-BE49-F238E27FC236}">
                  <a16:creationId xmlns:a16="http://schemas.microsoft.com/office/drawing/2014/main" id="{500E4936-98A6-1DDA-9199-17C9449EF6DE}"/>
                </a:ext>
              </a:extLst>
            </p:cNvPr>
            <p:cNvGrpSpPr/>
            <p:nvPr/>
          </p:nvGrpSpPr>
          <p:grpSpPr>
            <a:xfrm>
              <a:off x="5689994" y="5198502"/>
              <a:ext cx="1175568" cy="360000"/>
              <a:chOff x="588263" y="3617084"/>
              <a:chExt cx="1175568" cy="360000"/>
            </a:xfrm>
          </p:grpSpPr>
          <p:pic>
            <p:nvPicPr>
              <p:cNvPr id="284" name="Picture 283">
                <a:extLst>
                  <a:ext uri="{FF2B5EF4-FFF2-40B4-BE49-F238E27FC236}">
                    <a16:creationId xmlns:a16="http://schemas.microsoft.com/office/drawing/2014/main" id="{E2CE3851-00BA-B12D-8E3B-165EB1DE7B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88263" y="3617084"/>
                <a:ext cx="360000" cy="360000"/>
              </a:xfrm>
              <a:prstGeom prst="ellipse">
                <a:avLst/>
              </a:prstGeom>
              <a:solidFill>
                <a:srgbClr val="FFFFFF"/>
              </a:solidFill>
            </p:spPr>
          </p:pic>
          <p:sp>
            <p:nvSpPr>
              <p:cNvPr id="285" name="TextBox 284">
                <a:extLst>
                  <a:ext uri="{FF2B5EF4-FFF2-40B4-BE49-F238E27FC236}">
                    <a16:creationId xmlns:a16="http://schemas.microsoft.com/office/drawing/2014/main" id="{B503F3F5-D4F2-C628-BB7E-860BEE3215AD}"/>
                  </a:ext>
                  <a:ext uri="{C183D7F6-B498-43B3-948B-1728B52AA6E4}">
                    <adec:decorative xmlns:adec="http://schemas.microsoft.com/office/drawing/2017/decorative" val="0"/>
                  </a:ext>
                </a:extLst>
              </p:cNvPr>
              <p:cNvSpPr txBox="1"/>
              <p:nvPr/>
            </p:nvSpPr>
            <p:spPr>
              <a:xfrm>
                <a:off x="1047214" y="3627808"/>
                <a:ext cx="716617" cy="33855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R="0" lvl="0" indent="0" defTabSz="914367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100" noProof="0">
                    <a:solidFill>
                      <a:prstClr val="black"/>
                    </a:solidFill>
                    <a:latin typeface="Segoe UI Semibold"/>
                  </a:rPr>
                  <a:t>Copilot in </a:t>
                </a:r>
                <a:br>
                  <a:rPr lang="en-US" sz="1100" noProof="0">
                    <a:solidFill>
                      <a:prstClr val="black"/>
                    </a:solidFill>
                    <a:latin typeface="Segoe UI Semibold"/>
                  </a:rPr>
                </a:br>
                <a:r>
                  <a:rPr lang="en-US" sz="1100" noProof="0">
                    <a:solidFill>
                      <a:prstClr val="black"/>
                    </a:solidFill>
                    <a:latin typeface="Segoe UI Semibold"/>
                  </a:rPr>
                  <a:t>Teams</a:t>
                </a:r>
              </a:p>
            </p:txBody>
          </p:sp>
        </p:grpSp>
      </p:grpSp>
      <p:grpSp>
        <p:nvGrpSpPr>
          <p:cNvPr id="288" name="Group 287">
            <a:extLst>
              <a:ext uri="{FF2B5EF4-FFF2-40B4-BE49-F238E27FC236}">
                <a16:creationId xmlns:a16="http://schemas.microsoft.com/office/drawing/2014/main" id="{9098AFF0-9853-AECF-C2E3-E1C4FDA4F8C2}"/>
              </a:ext>
            </a:extLst>
          </p:cNvPr>
          <p:cNvGrpSpPr/>
          <p:nvPr/>
        </p:nvGrpSpPr>
        <p:grpSpPr>
          <a:xfrm>
            <a:off x="8154470" y="5198503"/>
            <a:ext cx="1522022" cy="360000"/>
            <a:chOff x="577439" y="3137252"/>
            <a:chExt cx="1522022" cy="360000"/>
          </a:xfrm>
        </p:grpSpPr>
        <p:pic>
          <p:nvPicPr>
            <p:cNvPr id="289" name="Picture 288">
              <a:extLst>
                <a:ext uri="{FF2B5EF4-FFF2-40B4-BE49-F238E27FC236}">
                  <a16:creationId xmlns:a16="http://schemas.microsoft.com/office/drawing/2014/main" id="{77BC9BB1-0A2E-E571-0C9D-7E1E58A6D55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290" name="TextBox 289">
              <a:extLst>
                <a:ext uri="{FF2B5EF4-FFF2-40B4-BE49-F238E27FC236}">
                  <a16:creationId xmlns:a16="http://schemas.microsoft.com/office/drawing/2014/main" id="{70DAA0CC-3BFF-AEA3-F5C0-AFE5E9A0A49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05224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19C71602-A1D2-F820-8234-B4769A517CBC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04399" y="4410641"/>
            <a:ext cx="2387601" cy="2447359"/>
          </a:xfrm>
          <a:prstGeom prst="rect">
            <a:avLst/>
          </a:prstGeom>
        </p:spPr>
      </p:pic>
      <p:sp>
        <p:nvSpPr>
          <p:cNvPr id="44" name="Graphic 2">
            <a:hlinkClick r:id="rId14"/>
            <a:extLst>
              <a:ext uri="{FF2B5EF4-FFF2-40B4-BE49-F238E27FC236}">
                <a16:creationId xmlns:a16="http://schemas.microsoft.com/office/drawing/2014/main" id="{96A0A5F8-6430-C485-7D01-CC8142DBAC74}"/>
              </a:ext>
            </a:extLst>
          </p:cNvPr>
          <p:cNvSpPr/>
          <p:nvPr/>
        </p:nvSpPr>
        <p:spPr>
          <a:xfrm>
            <a:off x="5598049" y="417918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E4FB621-05B1-3623-FF73-E3ABF2239DF3}"/>
              </a:ext>
            </a:extLst>
          </p:cNvPr>
          <p:cNvGrpSpPr/>
          <p:nvPr/>
        </p:nvGrpSpPr>
        <p:grpSpPr>
          <a:xfrm>
            <a:off x="921732" y="2731236"/>
            <a:ext cx="2250050" cy="480390"/>
            <a:chOff x="767112" y="2825909"/>
            <a:chExt cx="2250050" cy="48039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0C97BD1-C930-C4C8-1B5A-AA3200BFAEB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CRM system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7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E9CE9561-2215-8468-717C-698D680BA0B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1616073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348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Marketing | Collect and share product 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2025-02-11T17:01:30Z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