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F70D288-60BE-E4D3-F50F-C3AD25D75F91}"/>
              </a:ext>
            </a:extLst>
          </p:cNvPr>
          <p:cNvSpPr/>
          <p:nvPr/>
        </p:nvSpPr>
        <p:spPr bwMode="auto">
          <a:xfrm>
            <a:off x="7613065" y="5100303"/>
            <a:ext cx="470706" cy="437540"/>
          </a:xfrm>
          <a:prstGeom prst="ellipse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Marketing | </a:t>
            </a:r>
            <a:r>
              <a:rPr lang="en-US" noProof="0"/>
              <a:t>Campaign performance tracking</a:t>
            </a:r>
            <a:endParaRPr lang="en-US" i="1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Efficient campaign planning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noProof="0"/>
              <a:t>6. Personalized customer segmentation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Content creation and review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Collaborative campaign review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Data-driven insights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Social media scheduling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Collaborate with your team to plan a campaign using Copilot in Teams. It assists in suggesting talking points, setting goals, and assigning tasks.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to draft marketing content, such as blog posts, social media updates, and email campaigns. It provides real-time suggestions and helps maintain consistent messaging.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US" noProof="0"/>
              <a:t>Analyze campaign performance data with suggestions from Copilot in Excel for new formula columns and insightful charts.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Accelerate campaign planning</a:t>
            </a:r>
            <a:r>
              <a:rPr lang="en-US" noProof="0"/>
              <a:t>, foster creativity, and ensure alignment across the team.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 Increase engagement</a:t>
            </a:r>
            <a:r>
              <a:rPr lang="en-US" noProof="0"/>
              <a:t>, deliver relevant content, and boost conversion rates.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Enhance content quality, </a:t>
            </a:r>
            <a:r>
              <a:rPr lang="en-US" noProof="0"/>
              <a:t>save time, and engage your audience effectively.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Facilitate efficient discussions</a:t>
            </a:r>
            <a:r>
              <a:rPr lang="en-US" noProof="0"/>
              <a:t>, align stakeholders, and drive campaign success.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Optimize campaigns </a:t>
            </a:r>
            <a:r>
              <a:rPr lang="en-US" noProof="0"/>
              <a:t>based on data-driven insights, leading to better ROI.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480244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Streamline social media management</a:t>
            </a:r>
            <a:r>
              <a:rPr lang="en-US" noProof="0"/>
              <a:t>, maintain consistency, and reach your audience at optimal times.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Prompt Copilot to recommend customer segmentation options for consideration.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During campaign reviews, Copilot in Teams assists in summarizing key points, identifying areas for improvement, and suggesting next steps.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Set up social media posting schedules using Copilot in Planner. It can create tasks, assign deadlines, and remind team members to publish content.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58EF44-2B4D-DF5B-9B4B-22A2C441DB1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DA772B-8A4B-42DA-B789-FD53C71EA4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FE4B39-91C2-C95C-F753-6D7E8BCA8E3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005840" cy="216000"/>
            <a:chOff x="1198144" y="862657"/>
            <a:chExt cx="100584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Brand value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2720571" y="1132756"/>
            <a:ext cx="1188720" cy="216000"/>
            <a:chOff x="2707850" y="862657"/>
            <a:chExt cx="118872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3999694" y="1132756"/>
            <a:ext cx="1005840" cy="216000"/>
            <a:chOff x="4582885" y="862657"/>
            <a:chExt cx="100584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lead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792497" y="1127774"/>
            <a:ext cx="1005840" cy="216000"/>
            <a:chOff x="1194743" y="1140160"/>
            <a:chExt cx="10058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CFA5557-0D82-4A5D-2004-5E8E50ABBEAF}"/>
              </a:ext>
            </a:extLst>
          </p:cNvPr>
          <p:cNvGrpSpPr/>
          <p:nvPr/>
        </p:nvGrpSpPr>
        <p:grpSpPr>
          <a:xfrm>
            <a:off x="804187" y="5169108"/>
            <a:ext cx="2351135" cy="360000"/>
            <a:chOff x="4276273" y="2761669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9B50B40-ACB9-B90E-7296-A2D067C290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84C9D2-3AA9-07E5-C3CA-1D22E38FFB4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47B4E4-AE7E-9093-8D0C-EC39CD992FCE}"/>
              </a:ext>
            </a:extLst>
          </p:cNvPr>
          <p:cNvGrpSpPr/>
          <p:nvPr/>
        </p:nvGrpSpPr>
        <p:grpSpPr>
          <a:xfrm>
            <a:off x="804187" y="2724340"/>
            <a:ext cx="2351135" cy="360000"/>
            <a:chOff x="588263" y="3617084"/>
            <a:chExt cx="2351135" cy="36000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A682B64-F50B-6CE1-BA39-89FEF34F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0EF7907-D69A-D311-C920-D44CB45CFA4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122E431-5873-60DB-541C-32EA1D75A1B2}"/>
              </a:ext>
            </a:extLst>
          </p:cNvPr>
          <p:cNvGrpSpPr/>
          <p:nvPr/>
        </p:nvGrpSpPr>
        <p:grpSpPr>
          <a:xfrm>
            <a:off x="7739914" y="2724340"/>
            <a:ext cx="1539275" cy="360000"/>
            <a:chOff x="577439" y="3137252"/>
            <a:chExt cx="1539275" cy="360000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DE2D4E52-BA07-D6D8-7EAC-5994E0CCA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06F0326-A8E3-69CC-C774-F5F074FAF2F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CBF3B73-CFDE-706F-3CEF-D505734C1416}"/>
              </a:ext>
            </a:extLst>
          </p:cNvPr>
          <p:cNvGrpSpPr/>
          <p:nvPr/>
        </p:nvGrpSpPr>
        <p:grpSpPr>
          <a:xfrm>
            <a:off x="4276273" y="5169108"/>
            <a:ext cx="2351135" cy="360000"/>
            <a:chOff x="588263" y="3617084"/>
            <a:chExt cx="2351135" cy="360000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76E16BBC-C0E9-D6E9-1AE1-41D34EECA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2FCC4F1-40E6-AB1A-15E5-5C79E7B7D93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7855837-0732-DC22-552B-BF8820D25446}"/>
              </a:ext>
            </a:extLst>
          </p:cNvPr>
          <p:cNvGrpSpPr/>
          <p:nvPr/>
        </p:nvGrpSpPr>
        <p:grpSpPr>
          <a:xfrm>
            <a:off x="4272050" y="2732593"/>
            <a:ext cx="2351135" cy="360000"/>
            <a:chOff x="4276273" y="2761669"/>
            <a:chExt cx="2351135" cy="360000"/>
          </a:xfrm>
        </p:grpSpPr>
        <p:pic>
          <p:nvPicPr>
            <p:cNvPr id="9" name="Picture 8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F7C2EC3-B388-D278-46D1-44300F382E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534D72F-31D8-8296-AF3E-DBA79AE35E6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5C3DA3A-EB3C-C53E-22F7-B7E6DC9F2E37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41079" y="4418258"/>
            <a:ext cx="2350922" cy="244735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0A88731-59BF-86EF-5DC6-D724FE29C44A}"/>
              </a:ext>
            </a:extLst>
          </p:cNvPr>
          <p:cNvGrpSpPr/>
          <p:nvPr/>
        </p:nvGrpSpPr>
        <p:grpSpPr>
          <a:xfrm>
            <a:off x="7824945" y="5234808"/>
            <a:ext cx="2316672" cy="228600"/>
            <a:chOff x="7774377" y="5247770"/>
            <a:chExt cx="2316672" cy="2286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F195C11-BF74-7FF4-9F5A-3F283BB80A4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526447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Planner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1" name="Picture 2" descr="The new Microsoft Planner begins roll out to General Availability ...">
              <a:extLst>
                <a:ext uri="{FF2B5EF4-FFF2-40B4-BE49-F238E27FC236}">
                  <a16:creationId xmlns:a16="http://schemas.microsoft.com/office/drawing/2014/main" id="{4674832D-2B98-0164-B938-A407C36886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4377" y="5247770"/>
              <a:ext cx="228600" cy="228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715224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291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Campaign performance tracking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