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8361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611CA7-90BA-D06F-8A8B-546E66D9540D}" v="2" dt="2024-06-12T14:34:07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Bode (FREEMIND SEATTLE LLC)" userId="S::v-abode@microsoft.com::b5716581-6471-43ca-9ad0-dce665805ee1" providerId="AD" clId="Web-{39611CA7-90BA-D06F-8A8B-546E66D9540D}"/>
    <pc:docChg chg="modSld">
      <pc:chgData name="Aaron Bode (FREEMIND SEATTLE LLC)" userId="S::v-abode@microsoft.com::b5716581-6471-43ca-9ad0-dce665805ee1" providerId="AD" clId="Web-{39611CA7-90BA-D06F-8A8B-546E66D9540D}" dt="2024-06-12T14:34:07.213" v="1" actId="20577"/>
      <pc:docMkLst>
        <pc:docMk/>
      </pc:docMkLst>
      <pc:sldChg chg="modSp">
        <pc:chgData name="Aaron Bode (FREEMIND SEATTLE LLC)" userId="S::v-abode@microsoft.com::b5716581-6471-43ca-9ad0-dce665805ee1" providerId="AD" clId="Web-{39611CA7-90BA-D06F-8A8B-546E66D9540D}" dt="2024-06-12T14:34:07.213" v="1" actId="20577"/>
        <pc:sldMkLst>
          <pc:docMk/>
          <pc:sldMk cId="2271522445" sldId="2147483614"/>
        </pc:sldMkLst>
        <pc:spChg chg="mod">
          <ac:chgData name="Aaron Bode (FREEMIND SEATTLE LLC)" userId="S::v-abode@microsoft.com::b5716581-6471-43ca-9ad0-dce665805ee1" providerId="AD" clId="Web-{39611CA7-90BA-D06F-8A8B-546E66D9540D}" dt="2024-06-12T14:34:07.213" v="1" actId="20577"/>
          <ac:spMkLst>
            <pc:docMk/>
            <pc:sldMk cId="2271522445" sldId="2147483614"/>
            <ac:spMk id="60" creationId="{C23A0201-C904-5ED8-DCCD-DAC73699D7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09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8195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3863869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4386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31217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95371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16036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5223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44607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762882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61327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86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475040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314118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66654816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7546572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533830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5453564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422767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4442946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2068432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7823246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38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3792767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962723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873497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528649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743533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0595757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779822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5055276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1866085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143983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8104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6013753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6853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3017606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065100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730787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19793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604069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262338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16754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91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95703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3533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722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4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135499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5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59229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34922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pPr lvl="0"/>
            <a:r>
              <a:rPr lang="en-US"/>
              <a:t>Footer</a:t>
            </a:r>
          </a:p>
          <a:p>
            <a:pPr lvl="0"/>
            <a:r>
              <a:rPr lang="en-US"/>
              <a:t>Line two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278372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6113600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3428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420597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06416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sv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2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sv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11" Type="http://schemas.openxmlformats.org/officeDocument/2006/relationships/image" Target="../media/image51.png"/><Relationship Id="rId5" Type="http://schemas.openxmlformats.org/officeDocument/2006/relationships/image" Target="../media/image46.sv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F70D288-60BE-E4D3-F50F-C3AD25D75F91}"/>
              </a:ext>
            </a:extLst>
          </p:cNvPr>
          <p:cNvSpPr/>
          <p:nvPr/>
        </p:nvSpPr>
        <p:spPr bwMode="auto">
          <a:xfrm>
            <a:off x="7613065" y="5100303"/>
            <a:ext cx="470706" cy="437540"/>
          </a:xfrm>
          <a:prstGeom prst="ellipse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56695F04-38E7-4F17-0051-3C10C3F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Marketing | </a:t>
            </a:r>
            <a:r>
              <a:rPr lang="en-US" dirty="0"/>
              <a:t>Campaign performance tracking</a:t>
            </a:r>
            <a:endParaRPr lang="en-US" i="1" dirty="0"/>
          </a:p>
        </p:txBody>
      </p:sp>
      <p:sp>
        <p:nvSpPr>
          <p:cNvPr id="2" name="Text Placeholder 44">
            <a:extLst>
              <a:ext uri="{FF2B5EF4-FFF2-40B4-BE49-F238E27FC236}">
                <a16:creationId xmlns:a16="http://schemas.microsoft.com/office/drawing/2014/main" id="{0145BBAD-564D-260C-C725-3E37B86448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aseline="30000" dirty="0"/>
              <a:t>1</a:t>
            </a:r>
            <a:r>
              <a:rPr lang="en-US" dirty="0"/>
              <a:t>Access Copilot at Copilot.Microsoft.com or from the Windows taskbar or Edge browser and set toggle to “Web”.</a:t>
            </a:r>
          </a:p>
          <a:p>
            <a:r>
              <a:rPr lang="en-US" baseline="30000" dirty="0"/>
              <a:t>2</a:t>
            </a:r>
            <a:r>
              <a:rPr lang="en-US" dirty="0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5C6A80E-03C3-0B6C-5612-BC25FA09D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1. Efficient campaign planning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03451CE-C1AC-1DBF-79CA-4E645A5B0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100" dirty="0"/>
              <a:t>6. Personalized customer segmentation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67AC7D5-9ECA-0608-7B54-2E2EF2C73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2. Content creation and review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886A6A0-75A7-5E5E-079B-251E7BAFE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5. Collaborative campaign review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6DE1B6C-78F9-8DF8-FCDC-EF3B090A8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3. Data-driven insights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20259ED-0B37-4F8F-352D-8E9D99570C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4. Social media scheduling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69CFE6A-9716-3917-04C1-B68EF4CCE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Copilot for Microsoft 365</a:t>
            </a:r>
            <a:endParaRPr lang="en-US" noProof="0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FC40283-FC5F-4B42-C8CD-654B3EAE6A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Collaborate with your team to plan a campaign using Copilot in Teams. It assists in suggesting talking points, setting goals, and assigning tasks.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36E1447-7DAD-0D50-E88D-1B6CE391B9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Use Copilot</a:t>
            </a:r>
            <a:r>
              <a:rPr lang="en-US" baseline="30000" dirty="0"/>
              <a:t>1</a:t>
            </a:r>
            <a:r>
              <a:rPr lang="en-US" dirty="0"/>
              <a:t> to draft marketing content, such as blog posts, social media updates, and email campaigns. It provides real-time suggestions and helps maintain consistent messaging.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2B64BAF-D87F-61F3-EE9C-6C8F50308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Analyze campaign performance data with suggestions from Copilot in Excel for new formula columns and insightful charts.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70B1D0D-83FE-C8C2-520B-962C31A89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1" dirty="0"/>
              <a:t>Accelerate campaign planning</a:t>
            </a:r>
            <a:r>
              <a:rPr lang="en-US" dirty="0"/>
              <a:t>, foster creativity, and ensure alignment across the team.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612ECA3-1076-2610-DA97-49DBE95C0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b="1" dirty="0"/>
              <a:t> Increase engagement</a:t>
            </a:r>
            <a:r>
              <a:rPr lang="en-US" dirty="0"/>
              <a:t>, deliver relevant content, and boost conversion rates.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ABEFB2B-9F58-F520-9B13-94B207F24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b="1" dirty="0"/>
              <a:t>Enhance content quality, </a:t>
            </a:r>
            <a:r>
              <a:rPr lang="en-US" dirty="0"/>
              <a:t>save time, and engage your audience effectively.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C23A0201-C904-5ED8-DCCD-DAC73699D7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b="1" dirty="0">
                <a:cs typeface="Segoe UI"/>
              </a:rPr>
              <a:t>Facilitate efficient discussions</a:t>
            </a:r>
            <a:r>
              <a:rPr lang="en-US" dirty="0">
                <a:cs typeface="Segoe UI"/>
              </a:rPr>
              <a:t>, align stakeholders, and drive campaign success.</a:t>
            </a:r>
            <a:endParaRPr lang="en-US" dirty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11126FF-054E-32B2-5843-B18735CEC0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b="1" dirty="0"/>
              <a:t>Optimize campaigns </a:t>
            </a:r>
            <a:r>
              <a:rPr lang="en-US" dirty="0"/>
              <a:t>based on data-driven insights, leading to better ROI.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4A009307-F489-4D3B-DFDE-F3016CF1C6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b="1" dirty="0"/>
              <a:t>Streamline social media management</a:t>
            </a:r>
            <a:r>
              <a:rPr lang="en-US" dirty="0"/>
              <a:t>, maintain consistency, and reach your audience at optimal times.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111F9EA-EAEA-1211-B8D6-462C33F955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 dirty="0">
                <a:cs typeface="Segoe UI"/>
              </a:rPr>
              <a:t>Prompt Copilot</a:t>
            </a:r>
            <a:r>
              <a:rPr lang="en-US" baseline="30000" dirty="0">
                <a:cs typeface="Segoe UI"/>
              </a:rPr>
              <a:t>1</a:t>
            </a:r>
            <a:r>
              <a:rPr lang="en-US" dirty="0">
                <a:cs typeface="Segoe UI"/>
              </a:rPr>
              <a:t> to recommend customer segmentation options for consideration.</a:t>
            </a:r>
            <a:endParaRPr lang="en-US" dirty="0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FF0578C-9606-4A5E-E20F-DEB7E6F7D7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During campaign reviews, Copilot in Teams assists in summarizing key points, identifying areas for improvement, and suggesting next steps.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B4BE515B-C4F1-B027-DC42-2406647CFE8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Set up social media posting schedules using Copilot in Planner. It can create tasks, assign deadlines, and remind team members to publish content.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E9B1AD38-F92B-9ACB-7307-63B184829C5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Get Started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8EF44-2B4D-DF5B-9B4B-22A2C441DB1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DA772B-8A4B-42DA-B789-FD53C71EA42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FE4B39-91C2-C95C-F753-6D7E8BCA8E3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005840" cy="216000"/>
            <a:chOff x="1198144" y="862657"/>
            <a:chExt cx="100584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0058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Brand value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2720571" y="1132756"/>
            <a:ext cx="1188720" cy="216000"/>
            <a:chOff x="2707850" y="862657"/>
            <a:chExt cx="1188720" cy="216000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18872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Leads created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8D29EB-9608-5B80-E250-46640E189535}"/>
              </a:ext>
            </a:extLst>
          </p:cNvPr>
          <p:cNvGrpSpPr/>
          <p:nvPr/>
        </p:nvGrpSpPr>
        <p:grpSpPr>
          <a:xfrm>
            <a:off x="3999694" y="1132756"/>
            <a:ext cx="1005840" cy="216000"/>
            <a:chOff x="4582885" y="862657"/>
            <a:chExt cx="1005840" cy="216000"/>
          </a:xfrm>
        </p:grpSpPr>
        <p:sp>
          <p:nvSpPr>
            <p:cNvPr id="31" name="Rectangle: Rounded Corners 6">
              <a:extLst>
                <a:ext uri="{FF2B5EF4-FFF2-40B4-BE49-F238E27FC236}">
                  <a16:creationId xmlns:a16="http://schemas.microsoft.com/office/drawing/2014/main" id="{57C8E7E1-A14B-E4C7-1770-E2C4A7674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582885" y="862657"/>
              <a:ext cx="10058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per lead</a:t>
              </a: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2B852AF1-D360-C625-BB49-D0B462275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29670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B5643-4EDF-5AA4-0CFC-F468613B6ADD}"/>
              </a:ext>
            </a:extLst>
          </p:cNvPr>
          <p:cNvGrpSpPr/>
          <p:nvPr/>
        </p:nvGrpSpPr>
        <p:grpSpPr>
          <a:xfrm>
            <a:off x="7523373" y="1127774"/>
            <a:ext cx="1188720" cy="216000"/>
            <a:chOff x="1194743" y="1140160"/>
            <a:chExt cx="1188720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4C1BE2AB-2F1E-286E-07D7-7D8E23A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18872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BF516A6-94E8-D81E-8335-52C5D6BA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3589D2-4FAC-5E72-970D-75473C3B4B6F}"/>
              </a:ext>
            </a:extLst>
          </p:cNvPr>
          <p:cNvGrpSpPr/>
          <p:nvPr/>
        </p:nvGrpSpPr>
        <p:grpSpPr>
          <a:xfrm>
            <a:off x="8792497" y="1127774"/>
            <a:ext cx="1005840" cy="216000"/>
            <a:chOff x="1194743" y="1140160"/>
            <a:chExt cx="1005840" cy="216000"/>
          </a:xfrm>
        </p:grpSpPr>
        <p:sp>
          <p:nvSpPr>
            <p:cNvPr id="38" name="Rectangle: Rounded Corners 6">
              <a:extLst>
                <a:ext uri="{FF2B5EF4-FFF2-40B4-BE49-F238E27FC236}">
                  <a16:creationId xmlns:a16="http://schemas.microsoft.com/office/drawing/2014/main" id="{47694ED9-322C-F8E3-6D0D-F170B6469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0058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B49ED0C-8E03-502F-F821-E3B0A5334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E941601-30F5-9F38-AB80-86868C78D5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198865" y="5264470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Planner</a:t>
            </a:r>
            <a:endParaRPr kumimoji="0" lang="en-US" sz="11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FA5557-0D82-4A5D-2004-5E8E50ABBEAF}"/>
              </a:ext>
            </a:extLst>
          </p:cNvPr>
          <p:cNvGrpSpPr/>
          <p:nvPr/>
        </p:nvGrpSpPr>
        <p:grpSpPr>
          <a:xfrm>
            <a:off x="804187" y="5169108"/>
            <a:ext cx="2351135" cy="360000"/>
            <a:chOff x="4276273" y="2761669"/>
            <a:chExt cx="2351135" cy="360000"/>
          </a:xfrm>
        </p:grpSpPr>
        <p:pic>
          <p:nvPicPr>
            <p:cNvPr id="16" name="Picture 15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29B50B40-ACB9-B90E-7296-A2D067C290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84C9D2-3AA9-07E5-C3CA-1D22E38FFB4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47B4E4-AE7E-9093-8D0C-EC39CD992FCE}"/>
              </a:ext>
            </a:extLst>
          </p:cNvPr>
          <p:cNvGrpSpPr/>
          <p:nvPr/>
        </p:nvGrpSpPr>
        <p:grpSpPr>
          <a:xfrm>
            <a:off x="804187" y="2724340"/>
            <a:ext cx="2351135" cy="360000"/>
            <a:chOff x="588263" y="3617084"/>
            <a:chExt cx="2351135" cy="360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682B64-F50B-6CE1-BA39-89FEF34F7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EF7907-D69A-D311-C920-D44CB45CFA4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122E431-5873-60DB-541C-32EA1D75A1B2}"/>
              </a:ext>
            </a:extLst>
          </p:cNvPr>
          <p:cNvGrpSpPr/>
          <p:nvPr/>
        </p:nvGrpSpPr>
        <p:grpSpPr>
          <a:xfrm>
            <a:off x="7739914" y="2724340"/>
            <a:ext cx="1539275" cy="360000"/>
            <a:chOff x="577439" y="3137252"/>
            <a:chExt cx="1539275" cy="36000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DE2D4E52-BA07-D6D8-7EAC-5994E0CCA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06F0326-A8E3-69CC-C774-F5F074FAF2F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06950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CBF3B73-CFDE-706F-3CEF-D505734C1416}"/>
              </a:ext>
            </a:extLst>
          </p:cNvPr>
          <p:cNvGrpSpPr/>
          <p:nvPr/>
        </p:nvGrpSpPr>
        <p:grpSpPr>
          <a:xfrm>
            <a:off x="4276273" y="5169108"/>
            <a:ext cx="2351135" cy="360000"/>
            <a:chOff x="588263" y="3617084"/>
            <a:chExt cx="2351135" cy="360000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6E16BBC-C0E9-D6E9-1AE1-41D34EECA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2FCC4F1-40E6-AB1A-15E5-5C79E7B7D93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B893C0FD-3F96-6B20-35B9-BBE33E899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523" y="5223681"/>
            <a:ext cx="217835" cy="24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7855837-0732-DC22-552B-BF8820D25446}"/>
              </a:ext>
            </a:extLst>
          </p:cNvPr>
          <p:cNvGrpSpPr/>
          <p:nvPr/>
        </p:nvGrpSpPr>
        <p:grpSpPr>
          <a:xfrm>
            <a:off x="4272050" y="2732593"/>
            <a:ext cx="2351135" cy="360000"/>
            <a:chOff x="4276273" y="2761669"/>
            <a:chExt cx="2351135" cy="360000"/>
          </a:xfrm>
        </p:grpSpPr>
        <p:pic>
          <p:nvPicPr>
            <p:cNvPr id="9" name="Picture 8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2F7C2EC3-B388-D278-46D1-44300F382E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34D72F-31D8-8296-AF3E-DBA79AE35E6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5C3DA3A-EB3C-C53E-22F7-B7E6DC9F2E3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1079" y="4418258"/>
            <a:ext cx="2350922" cy="24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2244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1_Light 16x9</vt:lpstr>
      <vt:lpstr>Marketing | Campaign performance tracking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| Campaign performance tracking</dc:title>
  <dc:creator>Chad Christian (Unify Consulting LLC)</dc:creator>
  <cp:lastModifiedBy>Chad Christian (Unify Consulting LLC)</cp:lastModifiedBy>
  <cp:revision>5</cp:revision>
  <dcterms:created xsi:type="dcterms:W3CDTF">2024-06-11T21:51:28Z</dcterms:created>
  <dcterms:modified xsi:type="dcterms:W3CDTF">2024-06-12T14:34:15Z</dcterms:modified>
</cp:coreProperties>
</file>