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14748362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hyperlink" Target="https://support.microsoft.com/en-us/topic/overview-of-microsoft-365-chat-preview-5b00a52d-7296-48ee-b938-b95b7209f737" TargetMode="External"/><Relationship Id="rId11" Type="http://schemas.openxmlformats.org/officeDocument/2006/relationships/image" Target="../media/image15.png"/><Relationship Id="rId5" Type="http://schemas.openxmlformats.org/officeDocument/2006/relationships/image" Target="../media/image10.sv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387350"/>
            <a:ext cx="5672138" cy="263149"/>
          </a:xfrm>
        </p:spPr>
        <p:txBody>
          <a:bodyPr/>
          <a:lstStyle/>
          <a:p>
            <a:r>
              <a:rPr lang="en-US" noProof="0">
                <a:solidFill>
                  <a:srgbClr val="0078D4"/>
                </a:solidFill>
              </a:rPr>
              <a:t>Manufacturing | </a:t>
            </a:r>
            <a:r>
              <a:rPr lang="en-US" noProof="0"/>
              <a:t>Supplier quality optimization</a:t>
            </a:r>
          </a:p>
        </p:txBody>
      </p:sp>
      <p:sp>
        <p:nvSpPr>
          <p:cNvPr id="47" name="Text Placeholder 46">
            <a:extLst>
              <a:ext uri="{FF2B5EF4-FFF2-40B4-BE49-F238E27FC236}">
                <a16:creationId xmlns:a16="http://schemas.microsoft.com/office/drawing/2014/main" id="{25C6A80E-03C3-0B6C-5612-BC25FA09D96E}"/>
              </a:ext>
            </a:extLst>
          </p:cNvPr>
          <p:cNvSpPr>
            <a:spLocks noGrp="1"/>
          </p:cNvSpPr>
          <p:nvPr>
            <p:ph type="body" sz="quarter" idx="11"/>
          </p:nvPr>
        </p:nvSpPr>
        <p:spPr>
          <a:xfrm>
            <a:off x="584200" y="1593881"/>
            <a:ext cx="2808000" cy="345600"/>
          </a:xfrm>
        </p:spPr>
        <p:txBody>
          <a:bodyPr/>
          <a:lstStyle/>
          <a:p>
            <a:r>
              <a:rPr lang="en-US" noProof="0"/>
              <a:t>1. Current supplier assessment</a:t>
            </a:r>
          </a:p>
        </p:txBody>
      </p:sp>
      <p:sp>
        <p:nvSpPr>
          <p:cNvPr id="48" name="Text Placeholder 47">
            <a:extLst>
              <a:ext uri="{FF2B5EF4-FFF2-40B4-BE49-F238E27FC236}">
                <a16:creationId xmlns:a16="http://schemas.microsoft.com/office/drawing/2014/main" id="{603451CE-C1AC-1DBF-79CA-4E645A5B0DBC}"/>
              </a:ext>
            </a:extLst>
          </p:cNvPr>
          <p:cNvSpPr>
            <a:spLocks noGrp="1"/>
          </p:cNvSpPr>
          <p:nvPr>
            <p:ph type="body" sz="quarter" idx="12"/>
          </p:nvPr>
        </p:nvSpPr>
        <p:spPr>
          <a:xfrm>
            <a:off x="584200" y="4052218"/>
            <a:ext cx="2808000" cy="345600"/>
          </a:xfrm>
        </p:spPr>
        <p:txBody>
          <a:bodyPr/>
          <a:lstStyle/>
          <a:p>
            <a:r>
              <a:rPr lang="en-US" noProof="0"/>
              <a:t>6. Ongoing monitoring</a:t>
            </a:r>
          </a:p>
        </p:txBody>
      </p:sp>
      <p:sp>
        <p:nvSpPr>
          <p:cNvPr id="49" name="Text Placeholder 48">
            <a:extLst>
              <a:ext uri="{FF2B5EF4-FFF2-40B4-BE49-F238E27FC236}">
                <a16:creationId xmlns:a16="http://schemas.microsoft.com/office/drawing/2014/main" id="{267AC7D5-9ECA-0608-7B54-2E2EF2C73C41}"/>
              </a:ext>
            </a:extLst>
          </p:cNvPr>
          <p:cNvSpPr>
            <a:spLocks noGrp="1"/>
          </p:cNvSpPr>
          <p:nvPr>
            <p:ph type="body" sz="quarter" idx="13"/>
          </p:nvPr>
        </p:nvSpPr>
        <p:spPr>
          <a:xfrm>
            <a:off x="4047840" y="1593881"/>
            <a:ext cx="2808000" cy="345600"/>
          </a:xfrm>
        </p:spPr>
        <p:txBody>
          <a:bodyPr/>
          <a:lstStyle/>
          <a:p>
            <a:r>
              <a:rPr lang="en-US" noProof="0"/>
              <a:t>2. Risk Analysis</a:t>
            </a:r>
          </a:p>
        </p:txBody>
      </p:sp>
      <p:sp>
        <p:nvSpPr>
          <p:cNvPr id="50" name="Text Placeholder 49">
            <a:extLst>
              <a:ext uri="{FF2B5EF4-FFF2-40B4-BE49-F238E27FC236}">
                <a16:creationId xmlns:a16="http://schemas.microsoft.com/office/drawing/2014/main" id="{6886A6A0-75A7-5E5E-079B-251E7BAFE213}"/>
              </a:ext>
            </a:extLst>
          </p:cNvPr>
          <p:cNvSpPr>
            <a:spLocks noGrp="1"/>
          </p:cNvSpPr>
          <p:nvPr>
            <p:ph type="body" sz="quarter" idx="14"/>
          </p:nvPr>
        </p:nvSpPr>
        <p:spPr>
          <a:xfrm>
            <a:off x="4047840" y="4052218"/>
            <a:ext cx="2808000" cy="345600"/>
          </a:xfrm>
        </p:spPr>
        <p:txBody>
          <a:bodyPr/>
          <a:lstStyle/>
          <a:p>
            <a:r>
              <a:rPr lang="en-US" noProof="0"/>
              <a:t>5. Align on a transition plan</a:t>
            </a:r>
          </a:p>
        </p:txBody>
      </p:sp>
      <p:sp>
        <p:nvSpPr>
          <p:cNvPr id="51" name="Text Placeholder 50">
            <a:extLst>
              <a:ext uri="{FF2B5EF4-FFF2-40B4-BE49-F238E27FC236}">
                <a16:creationId xmlns:a16="http://schemas.microsoft.com/office/drawing/2014/main" id="{C6DE1B6C-78F9-8DF8-FCDC-EF3B090A8B0F}"/>
              </a:ext>
            </a:extLst>
          </p:cNvPr>
          <p:cNvSpPr>
            <a:spLocks noGrp="1"/>
          </p:cNvSpPr>
          <p:nvPr>
            <p:ph type="body" sz="quarter" idx="15"/>
          </p:nvPr>
        </p:nvSpPr>
        <p:spPr>
          <a:xfrm>
            <a:off x="7511481" y="1593881"/>
            <a:ext cx="2808000" cy="345600"/>
          </a:xfrm>
        </p:spPr>
        <p:txBody>
          <a:bodyPr/>
          <a:lstStyle/>
          <a:p>
            <a:r>
              <a:rPr lang="en-US" noProof="0"/>
              <a:t>3. Proactive collaboration</a:t>
            </a:r>
          </a:p>
        </p:txBody>
      </p:sp>
      <p:sp>
        <p:nvSpPr>
          <p:cNvPr id="52" name="Text Placeholder 51">
            <a:extLst>
              <a:ext uri="{FF2B5EF4-FFF2-40B4-BE49-F238E27FC236}">
                <a16:creationId xmlns:a16="http://schemas.microsoft.com/office/drawing/2014/main" id="{720259ED-0B37-4F8F-352D-8E9D99570C4F}"/>
              </a:ext>
            </a:extLst>
          </p:cNvPr>
          <p:cNvSpPr>
            <a:spLocks noGrp="1"/>
          </p:cNvSpPr>
          <p:nvPr>
            <p:ph type="body" sz="quarter" idx="16"/>
          </p:nvPr>
        </p:nvSpPr>
        <p:spPr>
          <a:xfrm>
            <a:off x="7511481" y="4052218"/>
            <a:ext cx="2808000" cy="345600"/>
          </a:xfrm>
        </p:spPr>
        <p:txBody>
          <a:bodyPr/>
          <a:lstStyle/>
          <a:p>
            <a:r>
              <a:rPr lang="en-US" noProof="0"/>
              <a:t>4. Rationalize supply base</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a:xfrm>
            <a:off x="6519107" y="521099"/>
            <a:ext cx="3599821" cy="169277"/>
          </a:xfrm>
        </p:spPr>
        <p:txBody>
          <a:bodyPr/>
          <a:lstStyle/>
          <a:p>
            <a:r>
              <a:rPr lang="en-US" noProof="0"/>
              <a:t>Microsoft 365 Copilot</a:t>
            </a:r>
          </a:p>
        </p:txBody>
      </p:sp>
      <p:sp>
        <p:nvSpPr>
          <p:cNvPr id="54" name="Text Placeholder 53">
            <a:extLst>
              <a:ext uri="{FF2B5EF4-FFF2-40B4-BE49-F238E27FC236}">
                <a16:creationId xmlns:a16="http://schemas.microsoft.com/office/drawing/2014/main" id="{3FC40283-FC5F-4B42-C8CD-654B3EAE6A9A}"/>
              </a:ext>
            </a:extLst>
          </p:cNvPr>
          <p:cNvSpPr>
            <a:spLocks noGrp="1"/>
          </p:cNvSpPr>
          <p:nvPr>
            <p:ph type="body" sz="quarter" idx="18"/>
          </p:nvPr>
        </p:nvSpPr>
        <p:spPr>
          <a:xfrm>
            <a:off x="584200" y="1939482"/>
            <a:ext cx="2808000" cy="824690"/>
          </a:xfrm>
        </p:spPr>
        <p:txBody>
          <a:bodyPr>
            <a:normAutofit/>
          </a:bodyPr>
          <a:lstStyle/>
          <a:p>
            <a:r>
              <a:rPr lang="en-US" noProof="0"/>
              <a:t>Quality head of an aerospace manufacturer wants to proactively optimize their supplier base to drive rigor in high quality sourcing of raw materials, services, prices and faster lead times while assessing the pertinent risks.</a:t>
            </a:r>
          </a:p>
        </p:txBody>
      </p:sp>
      <p:sp>
        <p:nvSpPr>
          <p:cNvPr id="55" name="Text Placeholder 54">
            <a:extLst>
              <a:ext uri="{FF2B5EF4-FFF2-40B4-BE49-F238E27FC236}">
                <a16:creationId xmlns:a16="http://schemas.microsoft.com/office/drawing/2014/main" id="{336E1447-7DAD-0D50-E88D-1B6CE391B956}"/>
              </a:ext>
            </a:extLst>
          </p:cNvPr>
          <p:cNvSpPr>
            <a:spLocks noGrp="1"/>
          </p:cNvSpPr>
          <p:nvPr>
            <p:ph type="body" sz="quarter" idx="19"/>
          </p:nvPr>
        </p:nvSpPr>
        <p:spPr>
          <a:xfrm>
            <a:off x="4047840" y="2032188"/>
            <a:ext cx="2808000" cy="626701"/>
          </a:xfrm>
        </p:spPr>
        <p:txBody>
          <a:bodyPr/>
          <a:lstStyle/>
          <a:p>
            <a:r>
              <a:rPr lang="en-US" noProof="0"/>
              <a:t>Evaluate suppliers based on the selection criteria such as product quality, processes adherence, business objectives met, certifications compliance etc., to identify potential risks.</a:t>
            </a:r>
          </a:p>
        </p:txBody>
      </p:sp>
      <p:sp>
        <p:nvSpPr>
          <p:cNvPr id="56" name="Text Placeholder 55">
            <a:extLst>
              <a:ext uri="{FF2B5EF4-FFF2-40B4-BE49-F238E27FC236}">
                <a16:creationId xmlns:a16="http://schemas.microsoft.com/office/drawing/2014/main" id="{72B64BAF-D87F-61F3-EE9C-6C8F503084B9}"/>
              </a:ext>
            </a:extLst>
          </p:cNvPr>
          <p:cNvSpPr>
            <a:spLocks noGrp="1"/>
          </p:cNvSpPr>
          <p:nvPr>
            <p:ph type="body" sz="quarter" idx="20"/>
          </p:nvPr>
        </p:nvSpPr>
        <p:spPr>
          <a:xfrm>
            <a:off x="7511481" y="2032188"/>
            <a:ext cx="2808000" cy="626701"/>
          </a:xfrm>
        </p:spPr>
        <p:txBody>
          <a:bodyPr/>
          <a:lstStyle/>
          <a:p>
            <a:r>
              <a:rPr lang="en-US" noProof="0"/>
              <a:t>Share quality data and insights with suppliers on the identified issue causes such as material variations, response times etc., for the supplier to review and respond.</a:t>
            </a:r>
          </a:p>
        </p:txBody>
      </p:sp>
      <p:sp>
        <p:nvSpPr>
          <p:cNvPr id="57" name="Text Placeholder 56">
            <a:extLst>
              <a:ext uri="{FF2B5EF4-FFF2-40B4-BE49-F238E27FC236}">
                <a16:creationId xmlns:a16="http://schemas.microsoft.com/office/drawing/2014/main" id="{870B1D0D-83FE-C8C2-520B-962C31A89978}"/>
              </a:ext>
            </a:extLst>
          </p:cNvPr>
          <p:cNvSpPr>
            <a:spLocks noGrp="1"/>
          </p:cNvSpPr>
          <p:nvPr>
            <p:ph type="body" sz="quarter" idx="21"/>
          </p:nvPr>
        </p:nvSpPr>
        <p:spPr>
          <a:xfrm>
            <a:off x="584200" y="3100680"/>
            <a:ext cx="2808000" cy="824691"/>
          </a:xfrm>
        </p:spPr>
        <p:txBody>
          <a:bodyPr>
            <a:normAutofit/>
          </a:bodyPr>
          <a:lstStyle/>
          <a:p>
            <a:r>
              <a:rPr lang="en-US" noProof="0"/>
              <a:t>Benefit: </a:t>
            </a:r>
            <a:r>
              <a:rPr lang="en-US" b="1" noProof="0"/>
              <a:t>Access supplier data</a:t>
            </a:r>
            <a:r>
              <a:rPr lang="en-US" noProof="0"/>
              <a:t> from various sources to examine factors such as purchase orders, inspection reports, supplier performance ratings, and industry benchmarks to determine high, low, and underperforming suppliers </a:t>
            </a:r>
          </a:p>
        </p:txBody>
      </p:sp>
      <p:sp>
        <p:nvSpPr>
          <p:cNvPr id="58" name="Text Placeholder 57">
            <a:extLst>
              <a:ext uri="{FF2B5EF4-FFF2-40B4-BE49-F238E27FC236}">
                <a16:creationId xmlns:a16="http://schemas.microsoft.com/office/drawing/2014/main" id="{E612ECA3-1076-2610-DA97-49DBE95C02AA}"/>
              </a:ext>
            </a:extLst>
          </p:cNvPr>
          <p:cNvSpPr>
            <a:spLocks noGrp="1"/>
          </p:cNvSpPr>
          <p:nvPr>
            <p:ph type="body" sz="quarter" idx="22"/>
          </p:nvPr>
        </p:nvSpPr>
        <p:spPr>
          <a:xfrm>
            <a:off x="584200" y="5552288"/>
            <a:ext cx="2808000" cy="626701"/>
          </a:xfrm>
        </p:spPr>
        <p:txBody>
          <a:bodyPr/>
          <a:lstStyle/>
          <a:p>
            <a:r>
              <a:rPr lang="en-US" noProof="0"/>
              <a:t>Benefit: </a:t>
            </a:r>
            <a:r>
              <a:rPr lang="en-US" b="1" noProof="0"/>
              <a:t>Capture and share </a:t>
            </a:r>
            <a:r>
              <a:rPr lang="en-US" noProof="0"/>
              <a:t>supplier document / updates across relevant organizations for ongoing collaboration and quality improvement</a:t>
            </a:r>
          </a:p>
        </p:txBody>
      </p:sp>
      <p:sp>
        <p:nvSpPr>
          <p:cNvPr id="59" name="Text Placeholder 58">
            <a:extLst>
              <a:ext uri="{FF2B5EF4-FFF2-40B4-BE49-F238E27FC236}">
                <a16:creationId xmlns:a16="http://schemas.microsoft.com/office/drawing/2014/main" id="{9ABEFB2B-9F58-F520-9B13-94B207F244EA}"/>
              </a:ext>
            </a:extLst>
          </p:cNvPr>
          <p:cNvSpPr>
            <a:spLocks noGrp="1"/>
          </p:cNvSpPr>
          <p:nvPr>
            <p:ph type="body" sz="quarter" idx="23"/>
          </p:nvPr>
        </p:nvSpPr>
        <p:spPr>
          <a:xfrm>
            <a:off x="4047840" y="3100680"/>
            <a:ext cx="2808000" cy="626701"/>
          </a:xfrm>
        </p:spPr>
        <p:txBody>
          <a:bodyPr/>
          <a:lstStyle/>
          <a:p>
            <a:r>
              <a:rPr lang="en-US" noProof="0"/>
              <a:t>Benefit: </a:t>
            </a:r>
            <a:r>
              <a:rPr lang="en-US" b="1" noProof="0"/>
              <a:t>Highlight key insights </a:t>
            </a:r>
            <a:r>
              <a:rPr lang="en-US" noProof="0"/>
              <a:t>from supplier performance records and create summary of high-risk and potential pitfalls</a:t>
            </a:r>
          </a:p>
        </p:txBody>
      </p:sp>
      <p:sp>
        <p:nvSpPr>
          <p:cNvPr id="60" name="Text Placeholder 59">
            <a:extLst>
              <a:ext uri="{FF2B5EF4-FFF2-40B4-BE49-F238E27FC236}">
                <a16:creationId xmlns:a16="http://schemas.microsoft.com/office/drawing/2014/main" id="{C23A0201-C904-5ED8-DCCD-DAC73699D78E}"/>
              </a:ext>
            </a:extLst>
          </p:cNvPr>
          <p:cNvSpPr>
            <a:spLocks noGrp="1"/>
          </p:cNvSpPr>
          <p:nvPr>
            <p:ph type="body" sz="quarter" idx="24"/>
          </p:nvPr>
        </p:nvSpPr>
        <p:spPr>
          <a:xfrm>
            <a:off x="4047840" y="5552288"/>
            <a:ext cx="2808000" cy="626701"/>
          </a:xfrm>
        </p:spPr>
        <p:txBody>
          <a:bodyPr/>
          <a:lstStyle/>
          <a:p>
            <a:r>
              <a:rPr lang="en-US" noProof="0"/>
              <a:t>Benefit: </a:t>
            </a:r>
            <a:r>
              <a:rPr lang="en-US" b="1" noProof="0"/>
              <a:t>Autogenerate</a:t>
            </a:r>
            <a:r>
              <a:rPr lang="en-US" noProof="0"/>
              <a:t> a detailed record of the transition plan, actions, and next steps</a:t>
            </a:r>
          </a:p>
        </p:txBody>
      </p:sp>
      <p:sp>
        <p:nvSpPr>
          <p:cNvPr id="61" name="Text Placeholder 60">
            <a:extLst>
              <a:ext uri="{FF2B5EF4-FFF2-40B4-BE49-F238E27FC236}">
                <a16:creationId xmlns:a16="http://schemas.microsoft.com/office/drawing/2014/main" id="{611126FF-054E-32B2-5843-B18735CEC03A}"/>
              </a:ext>
            </a:extLst>
          </p:cNvPr>
          <p:cNvSpPr>
            <a:spLocks noGrp="1"/>
          </p:cNvSpPr>
          <p:nvPr>
            <p:ph type="body" sz="quarter" idx="25"/>
          </p:nvPr>
        </p:nvSpPr>
        <p:spPr>
          <a:xfrm>
            <a:off x="7511481" y="3100680"/>
            <a:ext cx="2808000" cy="626701"/>
          </a:xfrm>
        </p:spPr>
        <p:txBody>
          <a:bodyPr>
            <a:normAutofit lnSpcReduction="10000"/>
          </a:bodyPr>
          <a:lstStyle/>
          <a:p>
            <a:r>
              <a:rPr lang="en-US" noProof="0"/>
              <a:t>Benefit: </a:t>
            </a:r>
            <a:r>
              <a:rPr lang="en-US" b="1" noProof="0"/>
              <a:t>Provide suppliers with transparent access </a:t>
            </a:r>
            <a:r>
              <a:rPr lang="en-US" noProof="0"/>
              <a:t>to quality data related to their components or materials, enabling them to understand how their performance impacts the final product.</a:t>
            </a:r>
          </a:p>
        </p:txBody>
      </p:sp>
      <p:sp>
        <p:nvSpPr>
          <p:cNvPr id="83" name="Text Placeholder 82">
            <a:extLst>
              <a:ext uri="{FF2B5EF4-FFF2-40B4-BE49-F238E27FC236}">
                <a16:creationId xmlns:a16="http://schemas.microsoft.com/office/drawing/2014/main" id="{4A009307-F489-4D3B-DFDE-F3016CF1C6A5}"/>
              </a:ext>
            </a:extLst>
          </p:cNvPr>
          <p:cNvSpPr>
            <a:spLocks noGrp="1"/>
          </p:cNvSpPr>
          <p:nvPr>
            <p:ph type="body" sz="quarter" idx="26"/>
          </p:nvPr>
        </p:nvSpPr>
        <p:spPr>
          <a:xfrm>
            <a:off x="7511481" y="5552288"/>
            <a:ext cx="2808000" cy="626701"/>
          </a:xfrm>
        </p:spPr>
        <p:txBody>
          <a:bodyPr/>
          <a:lstStyle/>
          <a:p>
            <a:r>
              <a:rPr lang="en-US" noProof="0"/>
              <a:t>Benefit: </a:t>
            </a:r>
            <a:r>
              <a:rPr lang="en-US" b="1" noProof="0"/>
              <a:t>Synthesize data from all analyses</a:t>
            </a:r>
            <a:r>
              <a:rPr lang="en-US" noProof="0"/>
              <a:t>, communications and documents to pursue with the valuable supplier list </a:t>
            </a:r>
          </a:p>
        </p:txBody>
      </p:sp>
      <p:sp>
        <p:nvSpPr>
          <p:cNvPr id="84" name="Text Placeholder 83">
            <a:extLst>
              <a:ext uri="{FF2B5EF4-FFF2-40B4-BE49-F238E27FC236}">
                <a16:creationId xmlns:a16="http://schemas.microsoft.com/office/drawing/2014/main" id="{A111F9EA-EAEA-1211-B8D6-462C33F9555C}"/>
              </a:ext>
            </a:extLst>
          </p:cNvPr>
          <p:cNvSpPr>
            <a:spLocks noGrp="1"/>
          </p:cNvSpPr>
          <p:nvPr>
            <p:ph type="body" sz="quarter" idx="27"/>
          </p:nvPr>
        </p:nvSpPr>
        <p:spPr>
          <a:xfrm>
            <a:off x="584200" y="4488366"/>
            <a:ext cx="2808000" cy="626701"/>
          </a:xfrm>
        </p:spPr>
        <p:txBody>
          <a:bodyPr/>
          <a:lstStyle/>
          <a:p>
            <a:r>
              <a:rPr lang="en-US" noProof="0"/>
              <a:t>Review suppliers’ internal processes and amend contracts to improve transparency, negotiate deals, build trust, and optimize supply base.</a:t>
            </a:r>
          </a:p>
        </p:txBody>
      </p:sp>
      <p:sp>
        <p:nvSpPr>
          <p:cNvPr id="85" name="Text Placeholder 84">
            <a:extLst>
              <a:ext uri="{FF2B5EF4-FFF2-40B4-BE49-F238E27FC236}">
                <a16:creationId xmlns:a16="http://schemas.microsoft.com/office/drawing/2014/main" id="{8FF0578C-9606-4A5E-E20F-DEB7E6F7D726}"/>
              </a:ext>
            </a:extLst>
          </p:cNvPr>
          <p:cNvSpPr>
            <a:spLocks noGrp="1"/>
          </p:cNvSpPr>
          <p:nvPr>
            <p:ph type="body" sz="quarter" idx="28"/>
          </p:nvPr>
        </p:nvSpPr>
        <p:spPr>
          <a:xfrm>
            <a:off x="4047841" y="4488366"/>
            <a:ext cx="2808000" cy="626701"/>
          </a:xfrm>
        </p:spPr>
        <p:txBody>
          <a:bodyPr/>
          <a:lstStyle/>
          <a:p>
            <a:r>
              <a:rPr lang="en-US" noProof="0"/>
              <a:t>Create a transition plan including timelines, budget, agreement, and cross-functional coordination for communication and leadership approval.</a:t>
            </a:r>
          </a:p>
        </p:txBody>
      </p:sp>
      <p:sp>
        <p:nvSpPr>
          <p:cNvPr id="86" name="Text Placeholder 85">
            <a:extLst>
              <a:ext uri="{FF2B5EF4-FFF2-40B4-BE49-F238E27FC236}">
                <a16:creationId xmlns:a16="http://schemas.microsoft.com/office/drawing/2014/main" id="{B4BE515B-C4F1-B027-DC42-2406647CFE89}"/>
              </a:ext>
            </a:extLst>
          </p:cNvPr>
          <p:cNvSpPr>
            <a:spLocks noGrp="1"/>
          </p:cNvSpPr>
          <p:nvPr>
            <p:ph type="body" sz="quarter" idx="29"/>
          </p:nvPr>
        </p:nvSpPr>
        <p:spPr>
          <a:xfrm>
            <a:off x="7511481" y="4488366"/>
            <a:ext cx="2808000" cy="626701"/>
          </a:xfrm>
        </p:spPr>
        <p:txBody>
          <a:bodyPr/>
          <a:lstStyle/>
          <a:p>
            <a:r>
              <a:rPr lang="en-US" noProof="0"/>
              <a:t>Determine who are the most valuable suppliers to streamline spend, capabilities, and overall performance.</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a:xfrm>
            <a:off x="10430234" y="521099"/>
            <a:ext cx="1456966" cy="175614"/>
          </a:xfrm>
        </p:spPr>
        <p:txBody>
          <a:bodyPr/>
          <a:lstStyle/>
          <a:p>
            <a:r>
              <a:rPr lang="en-US" noProof="0"/>
              <a:t>Buy</a:t>
            </a:r>
          </a:p>
        </p:txBody>
      </p:sp>
      <p:sp>
        <p:nvSpPr>
          <p:cNvPr id="42" name="Text Placeholder 41">
            <a:extLst>
              <a:ext uri="{FF2B5EF4-FFF2-40B4-BE49-F238E27FC236}">
                <a16:creationId xmlns:a16="http://schemas.microsoft.com/office/drawing/2014/main" id="{2ED33C8C-ABBD-A7FD-101F-122A8559FF2A}"/>
              </a:ext>
            </a:extLst>
          </p:cNvPr>
          <p:cNvSpPr>
            <a:spLocks noGrp="1"/>
          </p:cNvSpPr>
          <p:nvPr>
            <p:ph type="body" sz="quarter" idx="38"/>
          </p:nvPr>
        </p:nvSpPr>
        <p:spPr>
          <a:solidFill>
            <a:srgbClr val="0070C0"/>
          </a:solidFill>
        </p:spPr>
        <p:txBody>
          <a:bodyPr/>
          <a:lstStyle/>
          <a:p>
            <a:endParaRPr lang="en-US" noProof="0"/>
          </a:p>
        </p:txBody>
      </p:sp>
      <p:sp>
        <p:nvSpPr>
          <p:cNvPr id="78" name="Text Placeholder 77">
            <a:extLst>
              <a:ext uri="{FF2B5EF4-FFF2-40B4-BE49-F238E27FC236}">
                <a16:creationId xmlns:a16="http://schemas.microsoft.com/office/drawing/2014/main" id="{8A07320F-A207-BD28-3771-E6BEA9439800}"/>
              </a:ext>
            </a:extLst>
          </p:cNvPr>
          <p:cNvSpPr>
            <a:spLocks noGrp="1"/>
          </p:cNvSpPr>
          <p:nvPr>
            <p:ph type="body" sz="quarter" idx="39"/>
          </p:nvPr>
        </p:nvSpPr>
        <p:spPr>
          <a:solidFill>
            <a:srgbClr val="0078D4"/>
          </a:solidFill>
        </p:spPr>
        <p:txBody>
          <a:bodyPr/>
          <a:lstStyle/>
          <a:p>
            <a:endParaRPr lang="en-US" noProof="0"/>
          </a:p>
        </p:txBody>
      </p:sp>
      <p:sp>
        <p:nvSpPr>
          <p:cNvPr id="79" name="Text Placeholder 78">
            <a:extLst>
              <a:ext uri="{FF2B5EF4-FFF2-40B4-BE49-F238E27FC236}">
                <a16:creationId xmlns:a16="http://schemas.microsoft.com/office/drawing/2014/main" id="{FBA3307C-76BF-505F-7112-FCD70824B17B}"/>
              </a:ext>
            </a:extLst>
          </p:cNvPr>
          <p:cNvSpPr>
            <a:spLocks noGrp="1"/>
          </p:cNvSpPr>
          <p:nvPr>
            <p:ph type="body" sz="quarter" idx="40"/>
          </p:nvPr>
        </p:nvSpPr>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24" name="Group 23">
            <a:extLst>
              <a:ext uri="{FF2B5EF4-FFF2-40B4-BE49-F238E27FC236}">
                <a16:creationId xmlns:a16="http://schemas.microsoft.com/office/drawing/2014/main" id="{7BCAC897-7517-CCB5-20A5-FB0894A7422B}"/>
              </a:ext>
            </a:extLst>
          </p:cNvPr>
          <p:cNvGrpSpPr/>
          <p:nvPr/>
        </p:nvGrpSpPr>
        <p:grpSpPr>
          <a:xfrm>
            <a:off x="1624324" y="1132756"/>
            <a:ext cx="1737359" cy="219456"/>
            <a:chOff x="1198141" y="862657"/>
            <a:chExt cx="1478285" cy="216000"/>
          </a:xfrm>
        </p:grpSpPr>
        <p:sp>
          <p:nvSpPr>
            <p:cNvPr id="25" name="Rectangle: Rounded Corners 6">
              <a:extLst>
                <a:ext uri="{FF2B5EF4-FFF2-40B4-BE49-F238E27FC236}">
                  <a16:creationId xmlns:a16="http://schemas.microsoft.com/office/drawing/2014/main" id="{2B1FC6D2-6444-8EB7-BE50-D0E23E87A5B6}"/>
                </a:ext>
                <a:ext uri="{C183D7F6-B498-43B3-948B-1728B52AA6E4}">
                  <adec:decorative xmlns:adec="http://schemas.microsoft.com/office/drawing/2017/decorative" val="1"/>
                </a:ext>
              </a:extLst>
            </p:cNvPr>
            <p:cNvSpPr/>
            <p:nvPr/>
          </p:nvSpPr>
          <p:spPr bwMode="auto">
            <a:xfrm>
              <a:off x="1198141" y="862657"/>
              <a:ext cx="1478285"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Supply chain performance</a:t>
              </a:r>
            </a:p>
          </p:txBody>
        </p:sp>
        <p:pic>
          <p:nvPicPr>
            <p:cNvPr id="26" name="Graphic 25">
              <a:extLst>
                <a:ext uri="{FF2B5EF4-FFF2-40B4-BE49-F238E27FC236}">
                  <a16:creationId xmlns:a16="http://schemas.microsoft.com/office/drawing/2014/main" id="{B9438946-96F6-DACE-645F-4EFB765637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4" name="Group 33">
            <a:extLst>
              <a:ext uri="{FF2B5EF4-FFF2-40B4-BE49-F238E27FC236}">
                <a16:creationId xmlns:a16="http://schemas.microsoft.com/office/drawing/2014/main" id="{02DB5643-4EDF-5AA4-0CFC-F468613B6ADD}"/>
              </a:ext>
            </a:extLst>
          </p:cNvPr>
          <p:cNvGrpSpPr/>
          <p:nvPr/>
        </p:nvGrpSpPr>
        <p:grpSpPr>
          <a:xfrm>
            <a:off x="7523373" y="1127774"/>
            <a:ext cx="1260000" cy="216000"/>
            <a:chOff x="1194743" y="1140160"/>
            <a:chExt cx="1260000" cy="216000"/>
          </a:xfrm>
        </p:grpSpPr>
        <p:sp>
          <p:nvSpPr>
            <p:cNvPr id="35" name="Rectangle: Rounded Corners 6">
              <a:extLst>
                <a:ext uri="{FF2B5EF4-FFF2-40B4-BE49-F238E27FC236}">
                  <a16:creationId xmlns:a16="http://schemas.microsoft.com/office/drawing/2014/main" id="{4C1BE2AB-2F1E-286E-07D7-7D8E23ADECEA}"/>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Reduce costs</a:t>
              </a:r>
            </a:p>
          </p:txBody>
        </p:sp>
        <p:pic>
          <p:nvPicPr>
            <p:cNvPr id="36" name="Graphic 35">
              <a:extLst>
                <a:ext uri="{FF2B5EF4-FFF2-40B4-BE49-F238E27FC236}">
                  <a16:creationId xmlns:a16="http://schemas.microsoft.com/office/drawing/2014/main" id="{4BF516A6-94E8-D81E-8335-52C5D6BA751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43" name="Group 42">
            <a:extLst>
              <a:ext uri="{FF2B5EF4-FFF2-40B4-BE49-F238E27FC236}">
                <a16:creationId xmlns:a16="http://schemas.microsoft.com/office/drawing/2014/main" id="{C58D3DF2-335A-EFB9-FABF-E593C10DCD54}"/>
              </a:ext>
            </a:extLst>
          </p:cNvPr>
          <p:cNvGrpSpPr/>
          <p:nvPr/>
        </p:nvGrpSpPr>
        <p:grpSpPr>
          <a:xfrm>
            <a:off x="1508691" y="2753575"/>
            <a:ext cx="1524165" cy="360000"/>
            <a:chOff x="588263" y="1217924"/>
            <a:chExt cx="1524165" cy="360000"/>
          </a:xfrm>
        </p:grpSpPr>
        <p:pic>
          <p:nvPicPr>
            <p:cNvPr id="44" name="Picture 43" descr="Zip Co logo SVG free download, id: 101874 - Brandlogos.net">
              <a:hlinkClick r:id="rId6"/>
              <a:extLst>
                <a:ext uri="{FF2B5EF4-FFF2-40B4-BE49-F238E27FC236}">
                  <a16:creationId xmlns:a16="http://schemas.microsoft.com/office/drawing/2014/main" id="{2169909D-1A28-1844-DCA5-963C5DA7B40F}"/>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62" name="TextBox 61">
              <a:extLst>
                <a:ext uri="{FF2B5EF4-FFF2-40B4-BE49-F238E27FC236}">
                  <a16:creationId xmlns:a16="http://schemas.microsoft.com/office/drawing/2014/main" id="{0BC227F8-6E4E-23E6-FBB0-0CB25A789D94}"/>
                </a:ext>
                <a:ext uri="{C183D7F6-B498-43B3-948B-1728B52AA6E4}">
                  <adec:decorative xmlns:adec="http://schemas.microsoft.com/office/drawing/2017/decorative" val="0"/>
                </a:ext>
              </a:extLst>
            </p:cNvPr>
            <p:cNvSpPr txBox="1"/>
            <p:nvPr/>
          </p:nvSpPr>
          <p:spPr>
            <a:xfrm>
              <a:off x="1047213" y="1313286"/>
              <a:ext cx="1065215"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63" name="Group 62">
            <a:extLst>
              <a:ext uri="{FF2B5EF4-FFF2-40B4-BE49-F238E27FC236}">
                <a16:creationId xmlns:a16="http://schemas.microsoft.com/office/drawing/2014/main" id="{267554EE-A090-FA87-E072-61B56CF18157}"/>
              </a:ext>
            </a:extLst>
          </p:cNvPr>
          <p:cNvGrpSpPr/>
          <p:nvPr/>
        </p:nvGrpSpPr>
        <p:grpSpPr>
          <a:xfrm>
            <a:off x="8376885" y="5108852"/>
            <a:ext cx="1654597" cy="360000"/>
            <a:chOff x="588263" y="1217924"/>
            <a:chExt cx="1654597" cy="360000"/>
          </a:xfrm>
        </p:grpSpPr>
        <p:pic>
          <p:nvPicPr>
            <p:cNvPr id="64" name="Picture 63" descr="Zip Co logo SVG free download, id: 101874 - Brandlogos.net">
              <a:hlinkClick r:id="rId6"/>
              <a:extLst>
                <a:ext uri="{FF2B5EF4-FFF2-40B4-BE49-F238E27FC236}">
                  <a16:creationId xmlns:a16="http://schemas.microsoft.com/office/drawing/2014/main" id="{83356C4C-0B92-C4F3-6A6A-9A9F1BFF2406}"/>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65" name="TextBox 64">
              <a:extLst>
                <a:ext uri="{FF2B5EF4-FFF2-40B4-BE49-F238E27FC236}">
                  <a16:creationId xmlns:a16="http://schemas.microsoft.com/office/drawing/2014/main" id="{784AF8BF-807F-0CAD-F8EE-815760B89627}"/>
                </a:ext>
                <a:ext uri="{C183D7F6-B498-43B3-948B-1728B52AA6E4}">
                  <adec:decorative xmlns:adec="http://schemas.microsoft.com/office/drawing/2017/decorative" val="0"/>
                </a:ext>
              </a:extLst>
            </p:cNvPr>
            <p:cNvSpPr txBox="1"/>
            <p:nvPr/>
          </p:nvSpPr>
          <p:spPr>
            <a:xfrm>
              <a:off x="1047214" y="1313286"/>
              <a:ext cx="1195646"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lang="en-US" sz="1100" baseline="30000" noProof="0" dirty="0">
                  <a:solidFill>
                    <a:prstClr val="black"/>
                  </a:solidFill>
                  <a:latin typeface="Segoe UI Semibold"/>
                </a:rPr>
                <a:t>2</a:t>
              </a:r>
              <a:endParaRPr lang="en-US" sz="1100" noProof="0" dirty="0">
                <a:solidFill>
                  <a:prstClr val="black"/>
                </a:solidFill>
                <a:latin typeface="Segoe UI Semibold"/>
              </a:endParaRPr>
            </a:p>
          </p:txBody>
        </p:sp>
      </p:grpSp>
      <p:grpSp>
        <p:nvGrpSpPr>
          <p:cNvPr id="66" name="Group 65">
            <a:extLst>
              <a:ext uri="{FF2B5EF4-FFF2-40B4-BE49-F238E27FC236}">
                <a16:creationId xmlns:a16="http://schemas.microsoft.com/office/drawing/2014/main" id="{0E441A69-6E12-DFA0-3820-2FA21F16C7CA}"/>
              </a:ext>
            </a:extLst>
          </p:cNvPr>
          <p:cNvGrpSpPr/>
          <p:nvPr/>
        </p:nvGrpSpPr>
        <p:grpSpPr>
          <a:xfrm>
            <a:off x="1146725" y="5108853"/>
            <a:ext cx="1682951" cy="360000"/>
            <a:chOff x="588263" y="1697756"/>
            <a:chExt cx="1682951" cy="360000"/>
          </a:xfrm>
        </p:grpSpPr>
        <p:pic>
          <p:nvPicPr>
            <p:cNvPr id="67" name="Picture 66">
              <a:extLst>
                <a:ext uri="{FF2B5EF4-FFF2-40B4-BE49-F238E27FC236}">
                  <a16:creationId xmlns:a16="http://schemas.microsoft.com/office/drawing/2014/main" id="{3B41A612-DC60-AE70-C0B3-129ACD5F5DF7}"/>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68" name="TextBox 67">
              <a:extLst>
                <a:ext uri="{FF2B5EF4-FFF2-40B4-BE49-F238E27FC236}">
                  <a16:creationId xmlns:a16="http://schemas.microsoft.com/office/drawing/2014/main" id="{0214B2C2-0FEE-46DC-95AC-25A036946F68}"/>
                </a:ext>
                <a:ext uri="{C183D7F6-B498-43B3-948B-1728B52AA6E4}">
                  <adec:decorative xmlns:adec="http://schemas.microsoft.com/office/drawing/2017/decorative" val="0"/>
                </a:ext>
              </a:extLst>
            </p:cNvPr>
            <p:cNvSpPr txBox="1"/>
            <p:nvPr/>
          </p:nvSpPr>
          <p:spPr>
            <a:xfrm>
              <a:off x="1047214" y="1793118"/>
              <a:ext cx="1224000"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69" name="Group 68">
            <a:extLst>
              <a:ext uri="{FF2B5EF4-FFF2-40B4-BE49-F238E27FC236}">
                <a16:creationId xmlns:a16="http://schemas.microsoft.com/office/drawing/2014/main" id="{9EDAED09-25C8-A61E-8F4F-68E9F9EE77F2}"/>
              </a:ext>
            </a:extLst>
          </p:cNvPr>
          <p:cNvGrpSpPr/>
          <p:nvPr/>
        </p:nvGrpSpPr>
        <p:grpSpPr>
          <a:xfrm>
            <a:off x="4682366" y="5108853"/>
            <a:ext cx="1538951" cy="360000"/>
            <a:chOff x="588263" y="2657420"/>
            <a:chExt cx="1538951" cy="360000"/>
          </a:xfrm>
        </p:grpSpPr>
        <p:pic>
          <p:nvPicPr>
            <p:cNvPr id="70" name="Picture 69">
              <a:extLst>
                <a:ext uri="{FF2B5EF4-FFF2-40B4-BE49-F238E27FC236}">
                  <a16:creationId xmlns:a16="http://schemas.microsoft.com/office/drawing/2014/main" id="{457332BF-075C-5BE3-667D-9668C1B85BCE}"/>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71" name="TextBox 70">
              <a:extLst>
                <a:ext uri="{FF2B5EF4-FFF2-40B4-BE49-F238E27FC236}">
                  <a16:creationId xmlns:a16="http://schemas.microsoft.com/office/drawing/2014/main" id="{0073CD6A-DEA2-D904-2D01-673524EDA495}"/>
                </a:ext>
                <a:ext uri="{C183D7F6-B498-43B3-948B-1728B52AA6E4}">
                  <adec:decorative xmlns:adec="http://schemas.microsoft.com/office/drawing/2017/decorative" val="0"/>
                </a:ext>
              </a:extLst>
            </p:cNvPr>
            <p:cNvSpPr txBox="1"/>
            <p:nvPr/>
          </p:nvSpPr>
          <p:spPr>
            <a:xfrm>
              <a:off x="1047214" y="2752782"/>
              <a:ext cx="1080000"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72" name="Group 71">
            <a:extLst>
              <a:ext uri="{FF2B5EF4-FFF2-40B4-BE49-F238E27FC236}">
                <a16:creationId xmlns:a16="http://schemas.microsoft.com/office/drawing/2014/main" id="{A23BB4EC-DF12-32A0-7450-E180572B4E70}"/>
              </a:ext>
            </a:extLst>
          </p:cNvPr>
          <p:cNvGrpSpPr/>
          <p:nvPr/>
        </p:nvGrpSpPr>
        <p:grpSpPr>
          <a:xfrm>
            <a:off x="4694953" y="2753574"/>
            <a:ext cx="1513775" cy="360000"/>
            <a:chOff x="577439" y="3137252"/>
            <a:chExt cx="1513775" cy="360000"/>
          </a:xfrm>
        </p:grpSpPr>
        <p:pic>
          <p:nvPicPr>
            <p:cNvPr id="73" name="Picture 72">
              <a:extLst>
                <a:ext uri="{FF2B5EF4-FFF2-40B4-BE49-F238E27FC236}">
                  <a16:creationId xmlns:a16="http://schemas.microsoft.com/office/drawing/2014/main" id="{9EFE134F-C593-D8C3-F03A-398E801E8677}"/>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74" name="TextBox 73">
              <a:extLst>
                <a:ext uri="{FF2B5EF4-FFF2-40B4-BE49-F238E27FC236}">
                  <a16:creationId xmlns:a16="http://schemas.microsoft.com/office/drawing/2014/main" id="{6BD5CA0F-4828-7C12-B929-DA914C629894}"/>
                </a:ext>
                <a:ext uri="{C183D7F6-B498-43B3-948B-1728B52AA6E4}">
                  <adec:decorative xmlns:adec="http://schemas.microsoft.com/office/drawing/2017/decorative" val="0"/>
                </a:ext>
              </a:extLst>
            </p:cNvPr>
            <p:cNvSpPr txBox="1"/>
            <p:nvPr/>
          </p:nvSpPr>
          <p:spPr>
            <a:xfrm>
              <a:off x="1047214" y="3232614"/>
              <a:ext cx="1044000"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75" name="Group 74">
            <a:extLst>
              <a:ext uri="{FF2B5EF4-FFF2-40B4-BE49-F238E27FC236}">
                <a16:creationId xmlns:a16="http://schemas.microsoft.com/office/drawing/2014/main" id="{DE0539E1-EF05-6331-B0B1-B21FDA3243EB}"/>
              </a:ext>
            </a:extLst>
          </p:cNvPr>
          <p:cNvGrpSpPr/>
          <p:nvPr/>
        </p:nvGrpSpPr>
        <p:grpSpPr>
          <a:xfrm>
            <a:off x="8020006" y="2753575"/>
            <a:ext cx="1790951" cy="360000"/>
            <a:chOff x="588263" y="4576748"/>
            <a:chExt cx="1790951" cy="360000"/>
          </a:xfrm>
        </p:grpSpPr>
        <p:pic>
          <p:nvPicPr>
            <p:cNvPr id="76" name="Picture 75">
              <a:extLst>
                <a:ext uri="{FF2B5EF4-FFF2-40B4-BE49-F238E27FC236}">
                  <a16:creationId xmlns:a16="http://schemas.microsoft.com/office/drawing/2014/main" id="{30665C7D-320F-6CCE-3F91-9C8607F204CC}"/>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588263" y="4576748"/>
              <a:ext cx="360000" cy="360000"/>
            </a:xfrm>
            <a:prstGeom prst="ellipse">
              <a:avLst/>
            </a:prstGeom>
            <a:solidFill>
              <a:schemeClr val="bg1"/>
            </a:solidFill>
          </p:spPr>
        </p:pic>
        <p:sp>
          <p:nvSpPr>
            <p:cNvPr id="77" name="TextBox 76">
              <a:extLst>
                <a:ext uri="{FF2B5EF4-FFF2-40B4-BE49-F238E27FC236}">
                  <a16:creationId xmlns:a16="http://schemas.microsoft.com/office/drawing/2014/main" id="{DAD12DD2-06AB-CD4F-4BAA-15992300714F}"/>
                </a:ext>
                <a:ext uri="{C183D7F6-B498-43B3-948B-1728B52AA6E4}">
                  <adec:decorative xmlns:adec="http://schemas.microsoft.com/office/drawing/2017/decorative" val="0"/>
                </a:ext>
              </a:extLst>
            </p:cNvPr>
            <p:cNvSpPr txBox="1"/>
            <p:nvPr/>
          </p:nvSpPr>
          <p:spPr>
            <a:xfrm>
              <a:off x="1047214" y="4672110"/>
              <a:ext cx="1332000"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 BI</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2" name="Picture 1">
            <a:extLst>
              <a:ext uri="{FF2B5EF4-FFF2-40B4-BE49-F238E27FC236}">
                <a16:creationId xmlns:a16="http://schemas.microsoft.com/office/drawing/2014/main" id="{4DF0F08F-93A2-48BB-3DE4-B7C052A9FD8D}"/>
              </a:ext>
            </a:extLst>
          </p:cNvPr>
          <p:cNvPicPr>
            <a:picLocks noChangeAspect="1"/>
          </p:cNvPicPr>
          <p:nvPr/>
        </p:nvPicPr>
        <p:blipFill rotWithShape="1">
          <a:blip r:embed="rId12" cstate="screen">
            <a:extLst>
              <a:ext uri="{28A0092B-C50C-407E-A947-70E740481C1C}">
                <a14:useLocalDpi xmlns:a14="http://schemas.microsoft.com/office/drawing/2010/main"/>
              </a:ext>
            </a:extLst>
          </a:blip>
          <a:srcRect/>
          <a:stretch/>
        </p:blipFill>
        <p:spPr>
          <a:xfrm>
            <a:off x="10250203" y="4199112"/>
            <a:ext cx="1941797" cy="2658888"/>
          </a:xfrm>
          <a:prstGeom prst="rect">
            <a:avLst/>
          </a:prstGeom>
        </p:spPr>
      </p:pic>
      <p:grpSp>
        <p:nvGrpSpPr>
          <p:cNvPr id="4" name="Group 3">
            <a:extLst>
              <a:ext uri="{FF2B5EF4-FFF2-40B4-BE49-F238E27FC236}">
                <a16:creationId xmlns:a16="http://schemas.microsoft.com/office/drawing/2014/main" id="{83633DC4-54BC-9747-24E8-624C664D6930}"/>
              </a:ext>
            </a:extLst>
          </p:cNvPr>
          <p:cNvGrpSpPr/>
          <p:nvPr/>
        </p:nvGrpSpPr>
        <p:grpSpPr>
          <a:xfrm>
            <a:off x="3427888" y="1139644"/>
            <a:ext cx="1238048" cy="219456"/>
            <a:chOff x="1198142" y="862657"/>
            <a:chExt cx="1053431" cy="216000"/>
          </a:xfrm>
        </p:grpSpPr>
        <p:sp>
          <p:nvSpPr>
            <p:cNvPr id="5" name="Rectangle: Rounded Corners 6">
              <a:extLst>
                <a:ext uri="{FF2B5EF4-FFF2-40B4-BE49-F238E27FC236}">
                  <a16:creationId xmlns:a16="http://schemas.microsoft.com/office/drawing/2014/main" id="{4D4AF17A-7E9A-954D-6A36-1CB301AE9561}"/>
                </a:ext>
                <a:ext uri="{C183D7F6-B498-43B3-948B-1728B52AA6E4}">
                  <adec:decorative xmlns:adec="http://schemas.microsoft.com/office/drawing/2017/decorative" val="1"/>
                </a:ext>
              </a:extLst>
            </p:cNvPr>
            <p:cNvSpPr/>
            <p:nvPr/>
          </p:nvSpPr>
          <p:spPr bwMode="auto">
            <a:xfrm>
              <a:off x="1198142" y="862657"/>
              <a:ext cx="1053431"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Scrap rate</a:t>
              </a:r>
            </a:p>
          </p:txBody>
        </p:sp>
        <p:pic>
          <p:nvPicPr>
            <p:cNvPr id="6" name="Graphic 5">
              <a:extLst>
                <a:ext uri="{FF2B5EF4-FFF2-40B4-BE49-F238E27FC236}">
                  <a16:creationId xmlns:a16="http://schemas.microsoft.com/office/drawing/2014/main" id="{F4F85D38-3660-0AD9-BD12-C7B3042730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spTree>
    <p:extLst>
      <p:ext uri="{BB962C8B-B14F-4D97-AF65-F5344CB8AC3E}">
        <p14:creationId xmlns:p14="http://schemas.microsoft.com/office/powerpoint/2010/main" val="3915093571"/>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353</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Manufacturing | Supplier quality optimization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2025-02-11T01:59:31Z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