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3"/>
  </p:sldMasterIdLst>
  <p:notesMasterIdLst>
    <p:notesMasterId r:id="rId5"/>
  </p:notesMasterIdLst>
  <p:sldIdLst>
    <p:sldId id="214748362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3069A-5584-4F30-A760-F8806A74481D}" v="3" dt="2024-10-01T23:41:19.305"/>
    <p1510:client id="{FD4C4751-A8CB-42FC-AC30-B6B3BD5EAF22}" v="2" dt="2024-10-02T17:05:18.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74"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copilot.microsoft.com/" TargetMode="External"/><Relationship Id="rId3" Type="http://schemas.openxmlformats.org/officeDocument/2006/relationships/image" Target="../media/image8.sv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15.png"/><Relationship Id="rId5" Type="http://schemas.openxmlformats.org/officeDocument/2006/relationships/image" Target="../media/image10.sv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a:solidFill>
                  <a:srgbClr val="0078D4"/>
                </a:solidFill>
              </a:rPr>
              <a:t>Manufacturing | </a:t>
            </a:r>
            <a:r>
              <a:rPr lang="en-US"/>
              <a:t>Supplier quality optimization</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a:t>1. Current supplier assessment</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a:t>6. Ongoing monitoring</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a:t>2. Risk Analysis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GB"/>
              <a:t>5. Align on a transition plan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a:t>3. Proactive collaboration</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a:t>4. Rationalize supply base</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a:t>Microsoft 365 Copilot</a:t>
            </a:r>
            <a:endParaRPr lang="en-US"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1939482"/>
            <a:ext cx="2808000" cy="824690"/>
          </a:xfrm>
        </p:spPr>
        <p:txBody>
          <a:bodyPr>
            <a:normAutofit/>
          </a:bodyPr>
          <a:lstStyle/>
          <a:p>
            <a:r>
              <a:rPr lang="en-GB"/>
              <a:t>Quality head of an aerospace manufacturer wants to proactively optimize their supplier base to drive rigor in high quality sourcing of raw materials, services, prices and faster lead times while assessing the pertinent risks.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GB"/>
              <a:t>Evaluate suppliers based on the selection criteria such as product quality, processes adherence, business objectives met, certifications compliance etc., to identify potential risks.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GB"/>
              <a:t>Share quality data and insights with suppliers on the identified issue causes such as material variations, response times etc., for the supplier to review and respond.</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100680"/>
            <a:ext cx="2808000" cy="824691"/>
          </a:xfrm>
        </p:spPr>
        <p:txBody>
          <a:bodyPr>
            <a:normAutofit/>
          </a:bodyPr>
          <a:lstStyle/>
          <a:p>
            <a:r>
              <a:rPr lang="en-GB"/>
              <a:t>Benefit: </a:t>
            </a:r>
            <a:r>
              <a:rPr lang="en-GB" b="1"/>
              <a:t>Access supplier data</a:t>
            </a:r>
            <a:r>
              <a:rPr lang="en-GB"/>
              <a:t> from various sources to examine factors such as purchase orders, inspection reports, supplier performance ratings, and industry benchmarks to determine high, low, and underperforming suppliers </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552288"/>
            <a:ext cx="2808000" cy="626701"/>
          </a:xfrm>
        </p:spPr>
        <p:txBody>
          <a:bodyPr/>
          <a:lstStyle/>
          <a:p>
            <a:r>
              <a:rPr lang="en-GB"/>
              <a:t>Benefit: </a:t>
            </a:r>
            <a:r>
              <a:rPr lang="en-GB" b="1"/>
              <a:t>Capture and share </a:t>
            </a:r>
            <a:r>
              <a:rPr lang="en-GB"/>
              <a:t>supplier document / updates across relevant organizations for ongoing collaboration and quality improvement</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100680"/>
            <a:ext cx="2808000" cy="626701"/>
          </a:xfrm>
        </p:spPr>
        <p:txBody>
          <a:bodyPr/>
          <a:lstStyle/>
          <a:p>
            <a:r>
              <a:rPr lang="en-GB"/>
              <a:t>Benefit: </a:t>
            </a:r>
            <a:r>
              <a:rPr lang="en-GB" b="1"/>
              <a:t>Highlight key insights </a:t>
            </a:r>
            <a:r>
              <a:rPr lang="en-GB"/>
              <a:t>from supplier performance records and create summary of high-risk and potential pitfalls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552288"/>
            <a:ext cx="2808000" cy="626701"/>
          </a:xfrm>
        </p:spPr>
        <p:txBody>
          <a:bodyPr/>
          <a:lstStyle/>
          <a:p>
            <a:r>
              <a:rPr lang="en-GB"/>
              <a:t>Benefit: </a:t>
            </a:r>
            <a:r>
              <a:rPr lang="en-GB" b="1"/>
              <a:t>Autogenerate</a:t>
            </a:r>
            <a:r>
              <a:rPr lang="en-GB"/>
              <a:t> a detailed record of the transition plan, actions, and next steps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100680"/>
            <a:ext cx="2808000" cy="626701"/>
          </a:xfrm>
        </p:spPr>
        <p:txBody>
          <a:bodyPr>
            <a:normAutofit lnSpcReduction="10000"/>
          </a:bodyPr>
          <a:lstStyle/>
          <a:p>
            <a:r>
              <a:rPr lang="en-GB"/>
              <a:t>Benefit: </a:t>
            </a:r>
            <a:r>
              <a:rPr lang="en-GB" b="1"/>
              <a:t>Provide suppliers with transparent access </a:t>
            </a:r>
            <a:r>
              <a:rPr lang="en-GB"/>
              <a:t>to quality data related to their components or materials, enabling them to understand how their performance impacts the final product.</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552288"/>
            <a:ext cx="2808000" cy="626701"/>
          </a:xfrm>
        </p:spPr>
        <p:txBody>
          <a:bodyPr/>
          <a:lstStyle/>
          <a:p>
            <a:r>
              <a:rPr lang="en-GB"/>
              <a:t>Benefit: </a:t>
            </a:r>
            <a:r>
              <a:rPr lang="en-GB" b="1"/>
              <a:t>Synthesize data from all analyses</a:t>
            </a:r>
            <a:r>
              <a:rPr lang="en-GB"/>
              <a:t>, communications and documents to pursue with the valuable supplier list </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GB"/>
              <a:t>Review suppliers’ internal processes and amend contracts to improve transparency, negotiate deals, build trust, and optimize supply base.</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GB"/>
              <a:t>Create a transition plan including timelines, budget, agreement, and cross-functional coordination for communication and leadership approval.</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GB"/>
              <a:t>Determine who are the most valuable suppliers to streamline spend, capabilities, and overall performance.</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a:t>Buy</a:t>
            </a:r>
          </a:p>
        </p:txBody>
      </p:sp>
      <p:sp>
        <p:nvSpPr>
          <p:cNvPr id="42" name="Text Placeholder 41">
            <a:extLst>
              <a:ext uri="{FF2B5EF4-FFF2-40B4-BE49-F238E27FC236}">
                <a16:creationId xmlns:a16="http://schemas.microsoft.com/office/drawing/2014/main" id="{2ED33C8C-ABBD-A7FD-101F-122A8559FF2A}"/>
              </a:ext>
            </a:extLst>
          </p:cNvPr>
          <p:cNvSpPr>
            <a:spLocks noGrp="1"/>
          </p:cNvSpPr>
          <p:nvPr>
            <p:ph type="body" sz="quarter" idx="38"/>
          </p:nvPr>
        </p:nvSpPr>
        <p:spPr>
          <a:solidFill>
            <a:srgbClr val="0070C0"/>
          </a:solidFill>
        </p:spPr>
        <p:txBody>
          <a:bodyPr/>
          <a:lstStyle/>
          <a:p>
            <a:endParaRPr lang="en-US"/>
          </a:p>
        </p:txBody>
      </p:sp>
      <p:sp>
        <p:nvSpPr>
          <p:cNvPr id="78" name="Text Placeholder 77">
            <a:extLst>
              <a:ext uri="{FF2B5EF4-FFF2-40B4-BE49-F238E27FC236}">
                <a16:creationId xmlns:a16="http://schemas.microsoft.com/office/drawing/2014/main" id="{8A07320F-A207-BD28-3771-E6BEA9439800}"/>
              </a:ext>
            </a:extLst>
          </p:cNvPr>
          <p:cNvSpPr>
            <a:spLocks noGrp="1"/>
          </p:cNvSpPr>
          <p:nvPr>
            <p:ph type="body" sz="quarter" idx="39"/>
          </p:nvPr>
        </p:nvSpPr>
        <p:spPr>
          <a:solidFill>
            <a:srgbClr val="0078D4"/>
          </a:solidFill>
        </p:spPr>
        <p:txBody>
          <a:bodyPr/>
          <a:lstStyle/>
          <a:p>
            <a:endParaRPr lang="en-US"/>
          </a:p>
        </p:txBody>
      </p:sp>
      <p:sp>
        <p:nvSpPr>
          <p:cNvPr id="79" name="Text Placeholder 78">
            <a:extLst>
              <a:ext uri="{FF2B5EF4-FFF2-40B4-BE49-F238E27FC236}">
                <a16:creationId xmlns:a16="http://schemas.microsoft.com/office/drawing/2014/main" id="{FBA3307C-76BF-505F-7112-FCD70824B17B}"/>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4" y="1132756"/>
            <a:ext cx="1737359" cy="219456"/>
            <a:chOff x="1198141" y="862657"/>
            <a:chExt cx="1478285"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1" y="862657"/>
              <a:ext cx="147828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Supply chain performance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Reduce costs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43" name="Group 42">
            <a:extLst>
              <a:ext uri="{FF2B5EF4-FFF2-40B4-BE49-F238E27FC236}">
                <a16:creationId xmlns:a16="http://schemas.microsoft.com/office/drawing/2014/main" id="{C58D3DF2-335A-EFB9-FABF-E593C10DCD54}"/>
              </a:ext>
            </a:extLst>
          </p:cNvPr>
          <p:cNvGrpSpPr/>
          <p:nvPr/>
        </p:nvGrpSpPr>
        <p:grpSpPr>
          <a:xfrm>
            <a:off x="1508691" y="2753575"/>
            <a:ext cx="1524165" cy="360000"/>
            <a:chOff x="588263" y="1217924"/>
            <a:chExt cx="1524165" cy="360000"/>
          </a:xfrm>
        </p:grpSpPr>
        <p:pic>
          <p:nvPicPr>
            <p:cNvPr id="44" name="Picture 43" descr="Zip Co logo SVG free download, id: 101874 - Brandlogos.net">
              <a:hlinkClick r:id="rId6"/>
              <a:extLst>
                <a:ext uri="{FF2B5EF4-FFF2-40B4-BE49-F238E27FC236}">
                  <a16:creationId xmlns:a16="http://schemas.microsoft.com/office/drawing/2014/main" id="{2169909D-1A28-1844-DCA5-963C5DA7B40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2" name="TextBox 61">
              <a:extLst>
                <a:ext uri="{FF2B5EF4-FFF2-40B4-BE49-F238E27FC236}">
                  <a16:creationId xmlns:a16="http://schemas.microsoft.com/office/drawing/2014/main" id="{0BC227F8-6E4E-23E6-FBB0-0CB25A789D94}"/>
                </a:ext>
                <a:ext uri="{C183D7F6-B498-43B3-948B-1728B52AA6E4}">
                  <adec:decorative xmlns:adec="http://schemas.microsoft.com/office/drawing/2017/decorative" val="0"/>
                </a:ext>
              </a:extLst>
            </p:cNvPr>
            <p:cNvSpPr txBox="1"/>
            <p:nvPr/>
          </p:nvSpPr>
          <p:spPr>
            <a:xfrm>
              <a:off x="1047213" y="1313286"/>
              <a:ext cx="1065215"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Business Chat</a:t>
              </a:r>
              <a:r>
                <a:rPr lang="pl-PL" sz="1100" baseline="30000">
                  <a:solidFill>
                    <a:prstClr val="black"/>
                  </a:solidFill>
                  <a:latin typeface="Segoe UI Semibold"/>
                </a:rPr>
                <a:t>2</a:t>
              </a:r>
              <a:endParaRPr lang="en-US" sz="1100">
                <a:solidFill>
                  <a:prstClr val="black"/>
                </a:solidFill>
                <a:latin typeface="Segoe UI Semibold"/>
              </a:endParaRPr>
            </a:p>
          </p:txBody>
        </p:sp>
      </p:grpSp>
      <p:grpSp>
        <p:nvGrpSpPr>
          <p:cNvPr id="63" name="Group 62">
            <a:extLst>
              <a:ext uri="{FF2B5EF4-FFF2-40B4-BE49-F238E27FC236}">
                <a16:creationId xmlns:a16="http://schemas.microsoft.com/office/drawing/2014/main" id="{267554EE-A090-FA87-E072-61B56CF18157}"/>
              </a:ext>
            </a:extLst>
          </p:cNvPr>
          <p:cNvGrpSpPr/>
          <p:nvPr/>
        </p:nvGrpSpPr>
        <p:grpSpPr>
          <a:xfrm>
            <a:off x="8376885" y="5108852"/>
            <a:ext cx="1654597" cy="360000"/>
            <a:chOff x="588263" y="1217924"/>
            <a:chExt cx="1654597" cy="360000"/>
          </a:xfrm>
        </p:grpSpPr>
        <p:pic>
          <p:nvPicPr>
            <p:cNvPr id="64" name="Picture 63" descr="Zip Co logo SVG free download, id: 101874 - Brandlogos.net">
              <a:hlinkClick r:id="rId6"/>
              <a:extLst>
                <a:ext uri="{FF2B5EF4-FFF2-40B4-BE49-F238E27FC236}">
                  <a16:creationId xmlns:a16="http://schemas.microsoft.com/office/drawing/2014/main" id="{83356C4C-0B92-C4F3-6A6A-9A9F1BFF240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5" name="TextBox 64">
              <a:extLst>
                <a:ext uri="{FF2B5EF4-FFF2-40B4-BE49-F238E27FC236}">
                  <a16:creationId xmlns:a16="http://schemas.microsoft.com/office/drawing/2014/main" id="{784AF8BF-807F-0CAD-F8EE-815760B89627}"/>
                </a:ext>
                <a:ext uri="{C183D7F6-B498-43B3-948B-1728B52AA6E4}">
                  <adec:decorative xmlns:adec="http://schemas.microsoft.com/office/drawing/2017/decorative" val="0"/>
                </a:ext>
              </a:extLst>
            </p:cNvPr>
            <p:cNvSpPr txBox="1"/>
            <p:nvPr/>
          </p:nvSpPr>
          <p:spPr>
            <a:xfrm>
              <a:off x="1047214" y="1313286"/>
              <a:ext cx="1195646"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Business Chat</a:t>
              </a:r>
              <a:r>
                <a:rPr lang="pl-PL" sz="1100" baseline="30000">
                  <a:solidFill>
                    <a:prstClr val="black"/>
                  </a:solidFill>
                  <a:latin typeface="Segoe UI Semibold"/>
                </a:rPr>
                <a:t>2</a:t>
              </a:r>
              <a:endParaRPr lang="en-US" sz="1100">
                <a:solidFill>
                  <a:prstClr val="black"/>
                </a:solidFill>
                <a:latin typeface="Segoe UI Semibold"/>
              </a:endParaRPr>
            </a:p>
          </p:txBody>
        </p:sp>
      </p:grpSp>
      <p:grpSp>
        <p:nvGrpSpPr>
          <p:cNvPr id="66" name="Group 65">
            <a:extLst>
              <a:ext uri="{FF2B5EF4-FFF2-40B4-BE49-F238E27FC236}">
                <a16:creationId xmlns:a16="http://schemas.microsoft.com/office/drawing/2014/main" id="{0E441A69-6E12-DFA0-3820-2FA21F16C7CA}"/>
              </a:ext>
            </a:extLst>
          </p:cNvPr>
          <p:cNvGrpSpPr/>
          <p:nvPr/>
        </p:nvGrpSpPr>
        <p:grpSpPr>
          <a:xfrm>
            <a:off x="1146725" y="5108853"/>
            <a:ext cx="1682951" cy="360000"/>
            <a:chOff x="588263" y="1697756"/>
            <a:chExt cx="1682951" cy="360000"/>
          </a:xfrm>
        </p:grpSpPr>
        <p:pic>
          <p:nvPicPr>
            <p:cNvPr id="67" name="Picture 66">
              <a:extLst>
                <a:ext uri="{FF2B5EF4-FFF2-40B4-BE49-F238E27FC236}">
                  <a16:creationId xmlns:a16="http://schemas.microsoft.com/office/drawing/2014/main" id="{3B41A612-DC60-AE70-C0B3-129ACD5F5D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68" name="TextBox 67">
              <a:extLst>
                <a:ext uri="{FF2B5EF4-FFF2-40B4-BE49-F238E27FC236}">
                  <a16:creationId xmlns:a16="http://schemas.microsoft.com/office/drawing/2014/main" id="{0214B2C2-0FEE-46DC-95AC-25A036946F68}"/>
                </a:ext>
                <a:ext uri="{C183D7F6-B498-43B3-948B-1728B52AA6E4}">
                  <adec:decorative xmlns:adec="http://schemas.microsoft.com/office/drawing/2017/decorative" val="0"/>
                </a:ext>
              </a:extLst>
            </p:cNvPr>
            <p:cNvSpPr txBox="1"/>
            <p:nvPr/>
          </p:nvSpPr>
          <p:spPr>
            <a:xfrm>
              <a:off x="1047214" y="1793118"/>
              <a:ext cx="1224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9" name="Group 68">
            <a:extLst>
              <a:ext uri="{FF2B5EF4-FFF2-40B4-BE49-F238E27FC236}">
                <a16:creationId xmlns:a16="http://schemas.microsoft.com/office/drawing/2014/main" id="{9EDAED09-25C8-A61E-8F4F-68E9F9EE77F2}"/>
              </a:ext>
            </a:extLst>
          </p:cNvPr>
          <p:cNvGrpSpPr/>
          <p:nvPr/>
        </p:nvGrpSpPr>
        <p:grpSpPr>
          <a:xfrm>
            <a:off x="4682366" y="5108853"/>
            <a:ext cx="1538951" cy="360000"/>
            <a:chOff x="588263" y="2657420"/>
            <a:chExt cx="1538951" cy="360000"/>
          </a:xfrm>
        </p:grpSpPr>
        <p:pic>
          <p:nvPicPr>
            <p:cNvPr id="70" name="Picture 69">
              <a:extLst>
                <a:ext uri="{FF2B5EF4-FFF2-40B4-BE49-F238E27FC236}">
                  <a16:creationId xmlns:a16="http://schemas.microsoft.com/office/drawing/2014/main" id="{457332BF-075C-5BE3-667D-9668C1B85BC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71" name="TextBox 70">
              <a:extLst>
                <a:ext uri="{FF2B5EF4-FFF2-40B4-BE49-F238E27FC236}">
                  <a16:creationId xmlns:a16="http://schemas.microsoft.com/office/drawing/2014/main" id="{0073CD6A-DEA2-D904-2D01-673524EDA495}"/>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2" name="Group 71">
            <a:extLst>
              <a:ext uri="{FF2B5EF4-FFF2-40B4-BE49-F238E27FC236}">
                <a16:creationId xmlns:a16="http://schemas.microsoft.com/office/drawing/2014/main" id="{A23BB4EC-DF12-32A0-7450-E180572B4E70}"/>
              </a:ext>
            </a:extLst>
          </p:cNvPr>
          <p:cNvGrpSpPr/>
          <p:nvPr/>
        </p:nvGrpSpPr>
        <p:grpSpPr>
          <a:xfrm>
            <a:off x="4694953" y="2753574"/>
            <a:ext cx="1513775" cy="360000"/>
            <a:chOff x="577439" y="3137252"/>
            <a:chExt cx="1513775" cy="360000"/>
          </a:xfrm>
        </p:grpSpPr>
        <p:pic>
          <p:nvPicPr>
            <p:cNvPr id="73" name="Picture 72">
              <a:extLst>
                <a:ext uri="{FF2B5EF4-FFF2-40B4-BE49-F238E27FC236}">
                  <a16:creationId xmlns:a16="http://schemas.microsoft.com/office/drawing/2014/main" id="{9EFE134F-C593-D8C3-F03A-398E801E867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74" name="TextBox 73">
              <a:extLst>
                <a:ext uri="{FF2B5EF4-FFF2-40B4-BE49-F238E27FC236}">
                  <a16:creationId xmlns:a16="http://schemas.microsoft.com/office/drawing/2014/main" id="{6BD5CA0F-4828-7C12-B929-DA914C629894}"/>
                </a:ext>
                <a:ext uri="{C183D7F6-B498-43B3-948B-1728B52AA6E4}">
                  <adec:decorative xmlns:adec="http://schemas.microsoft.com/office/drawing/2017/decorative" val="0"/>
                </a:ext>
              </a:extLst>
            </p:cNvPr>
            <p:cNvSpPr txBox="1"/>
            <p:nvPr/>
          </p:nvSpPr>
          <p:spPr>
            <a:xfrm>
              <a:off x="1047214" y="3232614"/>
              <a:ext cx="1044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5" name="Group 74">
            <a:extLst>
              <a:ext uri="{FF2B5EF4-FFF2-40B4-BE49-F238E27FC236}">
                <a16:creationId xmlns:a16="http://schemas.microsoft.com/office/drawing/2014/main" id="{DE0539E1-EF05-6331-B0B1-B21FDA3243EB}"/>
              </a:ext>
            </a:extLst>
          </p:cNvPr>
          <p:cNvGrpSpPr/>
          <p:nvPr/>
        </p:nvGrpSpPr>
        <p:grpSpPr>
          <a:xfrm>
            <a:off x="8020006" y="2753575"/>
            <a:ext cx="1790951" cy="360000"/>
            <a:chOff x="588263" y="4576748"/>
            <a:chExt cx="1790951" cy="360000"/>
          </a:xfrm>
        </p:grpSpPr>
        <p:pic>
          <p:nvPicPr>
            <p:cNvPr id="76" name="Picture 75">
              <a:extLst>
                <a:ext uri="{FF2B5EF4-FFF2-40B4-BE49-F238E27FC236}">
                  <a16:creationId xmlns:a16="http://schemas.microsoft.com/office/drawing/2014/main" id="{30665C7D-320F-6CCE-3F91-9C8607F204C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77" name="TextBox 76">
              <a:extLst>
                <a:ext uri="{FF2B5EF4-FFF2-40B4-BE49-F238E27FC236}">
                  <a16:creationId xmlns:a16="http://schemas.microsoft.com/office/drawing/2014/main" id="{DAD12DD2-06AB-CD4F-4BAA-15992300714F}"/>
                </a:ext>
                <a:ext uri="{C183D7F6-B498-43B3-948B-1728B52AA6E4}">
                  <adec:decorative xmlns:adec="http://schemas.microsoft.com/office/drawing/2017/decorative" val="0"/>
                </a:ext>
              </a:extLst>
            </p:cNvPr>
            <p:cNvSpPr txBox="1"/>
            <p:nvPr/>
          </p:nvSpPr>
          <p:spPr>
            <a:xfrm>
              <a:off x="1047214" y="4672110"/>
              <a:ext cx="1332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4DF0F08F-93A2-48BB-3DE4-B7C052A9FD8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3" name="Text Placeholder 44">
            <a:extLst>
              <a:ext uri="{FF2B5EF4-FFF2-40B4-BE49-F238E27FC236}">
                <a16:creationId xmlns:a16="http://schemas.microsoft.com/office/drawing/2014/main" id="{0C288A40-E411-2E2C-6843-DB9A6E2A5500}"/>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3"/>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Business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3"/>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4" name="Group 3">
            <a:extLst>
              <a:ext uri="{FF2B5EF4-FFF2-40B4-BE49-F238E27FC236}">
                <a16:creationId xmlns:a16="http://schemas.microsoft.com/office/drawing/2014/main" id="{83633DC4-54BC-9747-24E8-624C664D6930}"/>
              </a:ext>
            </a:extLst>
          </p:cNvPr>
          <p:cNvGrpSpPr/>
          <p:nvPr/>
        </p:nvGrpSpPr>
        <p:grpSpPr>
          <a:xfrm>
            <a:off x="3427888" y="1139644"/>
            <a:ext cx="1238048" cy="219456"/>
            <a:chOff x="1198142" y="862657"/>
            <a:chExt cx="1053431" cy="216000"/>
          </a:xfrm>
        </p:grpSpPr>
        <p:sp>
          <p:nvSpPr>
            <p:cNvPr id="5" name="Rectangle: Rounded Corners 6">
              <a:extLst>
                <a:ext uri="{FF2B5EF4-FFF2-40B4-BE49-F238E27FC236}">
                  <a16:creationId xmlns:a16="http://schemas.microsoft.com/office/drawing/2014/main" id="{4D4AF17A-7E9A-954D-6A36-1CB301AE9561}"/>
                </a:ext>
                <a:ext uri="{C183D7F6-B498-43B3-948B-1728B52AA6E4}">
                  <adec:decorative xmlns:adec="http://schemas.microsoft.com/office/drawing/2017/decorative" val="1"/>
                </a:ext>
              </a:extLst>
            </p:cNvPr>
            <p:cNvSpPr/>
            <p:nvPr/>
          </p:nvSpPr>
          <p:spPr bwMode="auto">
            <a:xfrm>
              <a:off x="1198142" y="862657"/>
              <a:ext cx="1053431"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Scrap rate</a:t>
              </a:r>
            </a:p>
          </p:txBody>
        </p:sp>
        <p:pic>
          <p:nvPicPr>
            <p:cNvPr id="6" name="Graphic 5">
              <a:extLst>
                <a:ext uri="{FF2B5EF4-FFF2-40B4-BE49-F238E27FC236}">
                  <a16:creationId xmlns:a16="http://schemas.microsoft.com/office/drawing/2014/main" id="{F4F85D38-3660-0AD9-BD12-C7B3042730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3915093571"/>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9A28FD-EAA1-4DEF-9B9A-E9D5AD2985CE}">
  <ds:schemaRefs>
    <ds:schemaRef ds:uri="http://schemas.microsoft.com/sharepoint/v3/contenttype/forms"/>
  </ds:schemaRefs>
</ds:datastoreItem>
</file>

<file path=customXml/itemProps2.xml><?xml version="1.0" encoding="utf-8"?>
<ds:datastoreItem xmlns:ds="http://schemas.openxmlformats.org/officeDocument/2006/customXml" ds:itemID="{84C28E5E-3027-4A45-BA2B-D2E4A315B071}">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438</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Manufacturing | Supplier quality optimization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2024-10-03T01:21:48Z</dcterms:modified>
</cp:coreProperties>
</file>