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1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10" Type="http://schemas.openxmlformats.org/officeDocument/2006/relationships/hyperlink" Target="https://www.youtube.com/embed/VAKlPhmJNYQ?si=zjEoOQ9AsR392nCs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Manufacturing | </a:t>
            </a:r>
            <a:r>
              <a:rPr lang="en-US" noProof="0"/>
              <a:t>Supplier RFP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RFP preparation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Vendor selection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Vendor selection criteria definition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Proposal evaluation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Vendor research / shortlisting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RFP distribution management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A beverage company needs to source a new supplier for sustainable packaging materials and is looking to initiate an RFP (Request for Proposal) process to evaluate potential vendors.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Define the criteria for vendor selection, such as experience, capabilities, pricing, quality standards, and compliance requirements.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Research and summarize information on relevant CPG packaging suppliers based on industry knowledge.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843958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Summarize best practices </a:t>
            </a:r>
            <a:r>
              <a:rPr lang="en-US" noProof="0"/>
              <a:t>of CPG packaging materials and generate initial RFP draft outlining the requirements, objectives, sustainability criteria, process, and evaluation criteria for vendor selection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471609"/>
            <a:ext cx="2808000" cy="745164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Generate</a:t>
            </a:r>
            <a:r>
              <a:rPr lang="en-US" noProof="0"/>
              <a:t> </a:t>
            </a:r>
            <a:r>
              <a:rPr lang="en-US" b="1" noProof="0"/>
              <a:t>draft contract </a:t>
            </a:r>
            <a:r>
              <a:rPr lang="en-US" noProof="0"/>
              <a:t>documents, set reminders to track negotiation progress, and ensure alignment with business objectives and legal requirements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82469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Review</a:t>
            </a:r>
            <a:r>
              <a:rPr lang="en-US" noProof="0"/>
              <a:t> industry benchmarks, regulatory guidelines, and best practices to inform the development of selection criteria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382317"/>
            <a:ext cx="2808000" cy="875242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Extrapolate key insights </a:t>
            </a:r>
            <a:r>
              <a:rPr lang="en-US" noProof="0"/>
              <a:t>from the vendor proposals and create visuals based on relevant criteria such as lead times, minimum order quantities, pricing, key differences and certifications.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843958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Support</a:t>
            </a:r>
            <a:r>
              <a:rPr lang="en-US" noProof="0"/>
              <a:t> compilation of vendors, analyzing their profiles, capabilities, and shortlisting candidates based on the predefined selection criteria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333599"/>
            <a:ext cx="2808000" cy="923960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Customize</a:t>
            </a:r>
            <a:r>
              <a:rPr lang="en-US" noProof="0"/>
              <a:t> email drafts and the RFP for each shortlisted vendor with specific requirements and contact information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Communicate the decision to the selected vendors and share the final contract terms and key details for mutual agreement.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Coordinate with the evaluation team to review and analyze vendors’ responses and assess them against the predefined criteria.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Distribute the RFP document to shortlisted vendors and manage the individual correspondence.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A0AB665C-81DB-54F6-88FA-013484B4B2F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70D25713-0D13-BD1B-2F94-E49AA446459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F2D7917C-9E83-D1AE-4922-658D681634D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7" y="1132755"/>
            <a:ext cx="1737360" cy="221317"/>
            <a:chOff x="1198143" y="862657"/>
            <a:chExt cx="1519567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9567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Supply chain performance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8"/>
              <a:ext cx="137791" cy="137791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D3873C6-07EA-DF70-EE17-82545A651C20}"/>
              </a:ext>
            </a:extLst>
          </p:cNvPr>
          <p:cNvGrpSpPr/>
          <p:nvPr/>
        </p:nvGrpSpPr>
        <p:grpSpPr>
          <a:xfrm>
            <a:off x="1508691" y="2753575"/>
            <a:ext cx="1488697" cy="360000"/>
            <a:chOff x="588263" y="1217924"/>
            <a:chExt cx="1488697" cy="360000"/>
          </a:xfrm>
        </p:grpSpPr>
        <p:pic>
          <p:nvPicPr>
            <p:cNvPr id="40" name="Picture 39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DCD835E9-D355-8187-1A8E-3FEC766EAAB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AEA7369-F10E-B342-0826-03485F76363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02974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308AEB-F530-9ADA-6471-B73890DF83AF}"/>
              </a:ext>
            </a:extLst>
          </p:cNvPr>
          <p:cNvGrpSpPr/>
          <p:nvPr/>
        </p:nvGrpSpPr>
        <p:grpSpPr>
          <a:xfrm>
            <a:off x="4889653" y="2753575"/>
            <a:ext cx="1579844" cy="360000"/>
            <a:chOff x="588263" y="1217924"/>
            <a:chExt cx="1579844" cy="360000"/>
          </a:xfrm>
        </p:grpSpPr>
        <p:pic>
          <p:nvPicPr>
            <p:cNvPr id="43" name="Picture 42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2F3B89F6-14BA-65F9-6B52-F749CEA76D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6AA1FFC-A78C-73F9-1980-BF967F66703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12089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F20010F-F2F0-BBA7-6C39-332C8B09434D}"/>
              </a:ext>
            </a:extLst>
          </p:cNvPr>
          <p:cNvGrpSpPr/>
          <p:nvPr/>
        </p:nvGrpSpPr>
        <p:grpSpPr>
          <a:xfrm>
            <a:off x="8319017" y="2753575"/>
            <a:ext cx="1799910" cy="360000"/>
            <a:chOff x="588263" y="1217924"/>
            <a:chExt cx="1799910" cy="360000"/>
          </a:xfrm>
        </p:grpSpPr>
        <p:pic>
          <p:nvPicPr>
            <p:cNvPr id="63" name="Picture 62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04D994C5-14D9-67A3-805F-0D619BC9FA9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00CD133-337A-5A9B-F698-03B4C413CAF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2" y="1313286"/>
              <a:ext cx="134096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79E594F-5737-6751-9A51-860E4E83492A}"/>
              </a:ext>
            </a:extLst>
          </p:cNvPr>
          <p:cNvGrpSpPr/>
          <p:nvPr/>
        </p:nvGrpSpPr>
        <p:grpSpPr>
          <a:xfrm>
            <a:off x="4889653" y="5028174"/>
            <a:ext cx="1579844" cy="360000"/>
            <a:chOff x="588263" y="1217924"/>
            <a:chExt cx="1579844" cy="360000"/>
          </a:xfrm>
        </p:grpSpPr>
        <p:pic>
          <p:nvPicPr>
            <p:cNvPr id="66" name="Picture 65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9CEA48BD-F4FA-3AB8-75BA-CDE458BA098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0EAF538-F5B9-0518-5108-327EDA6590C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2" y="1313286"/>
              <a:ext cx="112089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1E2DC396-E3C0-9642-A155-A7689533E00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0203" y="4199112"/>
            <a:ext cx="1941797" cy="265888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83DF4E0E-046D-4E88-17FE-494630EF97B7}"/>
              </a:ext>
            </a:extLst>
          </p:cNvPr>
          <p:cNvGrpSpPr/>
          <p:nvPr/>
        </p:nvGrpSpPr>
        <p:grpSpPr>
          <a:xfrm>
            <a:off x="7767793" y="5022520"/>
            <a:ext cx="2351135" cy="360000"/>
            <a:chOff x="588263" y="1697756"/>
            <a:chExt cx="2351135" cy="360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E2E26C4-7065-2765-E8D3-CE192A62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D1CCC58-25DB-F90F-D069-C4EA8A4B33E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BAB71DF-A2F1-8C19-5A0E-87EDB2385485}"/>
              </a:ext>
            </a:extLst>
          </p:cNvPr>
          <p:cNvGrpSpPr/>
          <p:nvPr/>
        </p:nvGrpSpPr>
        <p:grpSpPr>
          <a:xfrm>
            <a:off x="949163" y="5068960"/>
            <a:ext cx="2351135" cy="360000"/>
            <a:chOff x="588263" y="1697756"/>
            <a:chExt cx="2351135" cy="360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DB82AB5-3DB8-BB71-807F-7FF9922C5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BFB4468-E5D8-355F-D4A6-EA86F40DF2E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9" name="Graphic 2">
            <a:hlinkClick r:id="rId10"/>
            <a:extLst>
              <a:ext uri="{FF2B5EF4-FFF2-40B4-BE49-F238E27FC236}">
                <a16:creationId xmlns:a16="http://schemas.microsoft.com/office/drawing/2014/main" id="{7057D455-24C5-E9D3-B0E8-F0AAB3FBFB32}"/>
              </a:ext>
            </a:extLst>
          </p:cNvPr>
          <p:cNvSpPr/>
          <p:nvPr/>
        </p:nvSpPr>
        <p:spPr>
          <a:xfrm>
            <a:off x="4121308" y="432535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401309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327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Manufacturing | Supplier RFP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2025-02-11T01:58:16Z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