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214748361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8.svg"/><Relationship Id="rId7" Type="http://schemas.openxmlformats.org/officeDocument/2006/relationships/image" Target="../media/image1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support.microsoft.com/en-us/topic/overview-of-microsoft-365-chat-preview-5b00a52d-7296-48ee-b938-b95b7209f737" TargetMode="External"/><Relationship Id="rId5" Type="http://schemas.openxmlformats.org/officeDocument/2006/relationships/image" Target="../media/image10.svg"/><Relationship Id="rId10" Type="http://schemas.openxmlformats.org/officeDocument/2006/relationships/hyperlink" Target="https://www.youtube.com/embed/VAKlPhmJNYQ?si=zjEoOQ9AsR392nCs" TargetMode="External"/><Relationship Id="rId4" Type="http://schemas.openxmlformats.org/officeDocument/2006/relationships/image" Target="../media/image9.png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44">
            <a:extLst>
              <a:ext uri="{FF2B5EF4-FFF2-40B4-BE49-F238E27FC236}">
                <a16:creationId xmlns:a16="http://schemas.microsoft.com/office/drawing/2014/main" id="{56695F04-38E7-4F17-0051-3C10C3FC67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350"/>
            <a:ext cx="5672138" cy="263149"/>
          </a:xfrm>
        </p:spPr>
        <p:txBody>
          <a:bodyPr/>
          <a:lstStyle/>
          <a:p>
            <a:r>
              <a:rPr lang="en-US" noProof="0">
                <a:solidFill>
                  <a:srgbClr val="0078D4"/>
                </a:solidFill>
              </a:rPr>
              <a:t>Manufacturing | </a:t>
            </a:r>
            <a:r>
              <a:rPr lang="en-US" noProof="0"/>
              <a:t>Supplier RFP</a:t>
            </a:r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id="{25C6A80E-03C3-0B6C-5612-BC25FA09D96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</p:spPr>
        <p:txBody>
          <a:bodyPr/>
          <a:lstStyle/>
          <a:p>
            <a:r>
              <a:rPr lang="en-US" noProof="0"/>
              <a:t>1. RFP preparation</a:t>
            </a:r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603451CE-C1AC-1DBF-79CA-4E645A5B0D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</p:spPr>
        <p:txBody>
          <a:bodyPr/>
          <a:lstStyle/>
          <a:p>
            <a:r>
              <a:rPr lang="en-US" noProof="0"/>
              <a:t>6. Vendor selection</a:t>
            </a:r>
          </a:p>
        </p:txBody>
      </p:sp>
      <p:sp>
        <p:nvSpPr>
          <p:cNvPr id="49" name="Text Placeholder 48">
            <a:extLst>
              <a:ext uri="{FF2B5EF4-FFF2-40B4-BE49-F238E27FC236}">
                <a16:creationId xmlns:a16="http://schemas.microsoft.com/office/drawing/2014/main" id="{267AC7D5-9ECA-0608-7B54-2E2EF2C73C4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</p:spPr>
        <p:txBody>
          <a:bodyPr/>
          <a:lstStyle/>
          <a:p>
            <a:r>
              <a:rPr lang="en-US" noProof="0"/>
              <a:t>2. Vendor selection criteria definition</a:t>
            </a:r>
          </a:p>
        </p:txBody>
      </p:sp>
      <p:sp>
        <p:nvSpPr>
          <p:cNvPr id="50" name="Text Placeholder 49">
            <a:extLst>
              <a:ext uri="{FF2B5EF4-FFF2-40B4-BE49-F238E27FC236}">
                <a16:creationId xmlns:a16="http://schemas.microsoft.com/office/drawing/2014/main" id="{6886A6A0-75A7-5E5E-079B-251E7BAFE21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</p:spPr>
        <p:txBody>
          <a:bodyPr/>
          <a:lstStyle/>
          <a:p>
            <a:r>
              <a:rPr lang="en-US" noProof="0"/>
              <a:t>5. Proposal evaluation</a:t>
            </a:r>
          </a:p>
        </p:txBody>
      </p:sp>
      <p:sp>
        <p:nvSpPr>
          <p:cNvPr id="51" name="Text Placeholder 50">
            <a:extLst>
              <a:ext uri="{FF2B5EF4-FFF2-40B4-BE49-F238E27FC236}">
                <a16:creationId xmlns:a16="http://schemas.microsoft.com/office/drawing/2014/main" id="{C6DE1B6C-78F9-8DF8-FCDC-EF3B090A8B0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</p:spPr>
        <p:txBody>
          <a:bodyPr/>
          <a:lstStyle/>
          <a:p>
            <a:r>
              <a:rPr lang="en-US" noProof="0"/>
              <a:t>3. Vendor research / shortlisting</a:t>
            </a:r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720259ED-0B37-4F8F-352D-8E9D99570C4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</p:spPr>
        <p:txBody>
          <a:bodyPr/>
          <a:lstStyle/>
          <a:p>
            <a:r>
              <a:rPr lang="en-US" noProof="0"/>
              <a:t>4. RFP distribution management</a:t>
            </a:r>
          </a:p>
        </p:txBody>
      </p:sp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B69CFE6A-9716-3917-04C1-B68EF4CCE15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519107" y="521099"/>
            <a:ext cx="3599821" cy="169277"/>
          </a:xfrm>
        </p:spPr>
        <p:txBody>
          <a:bodyPr/>
          <a:lstStyle/>
          <a:p>
            <a:r>
              <a:rPr lang="en-US" noProof="0"/>
              <a:t>Microsoft 365 Copilot</a:t>
            </a:r>
          </a:p>
        </p:txBody>
      </p:sp>
      <p:sp>
        <p:nvSpPr>
          <p:cNvPr id="54" name="Text Placeholder 53">
            <a:extLst>
              <a:ext uri="{FF2B5EF4-FFF2-40B4-BE49-F238E27FC236}">
                <a16:creationId xmlns:a16="http://schemas.microsoft.com/office/drawing/2014/main" id="{3FC40283-FC5F-4B42-C8CD-654B3EAE6A9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/>
          <a:lstStyle/>
          <a:p>
            <a:r>
              <a:rPr lang="en-US" noProof="0"/>
              <a:t>A beverage company needs to source a new supplier for sustainable packaging materials and is looking to initiate an RFP (Request for Proposal) process to evaluate potential vendors.</a:t>
            </a:r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336E1447-7DAD-0D50-E88D-1B6CE391B95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/>
          <a:lstStyle/>
          <a:p>
            <a:r>
              <a:rPr lang="en-US" noProof="0"/>
              <a:t>Define the criteria for vendor selection, such as experience, capabilities, pricing, quality standards, and compliance requirements.</a:t>
            </a:r>
          </a:p>
        </p:txBody>
      </p:sp>
      <p:sp>
        <p:nvSpPr>
          <p:cNvPr id="56" name="Text Placeholder 55">
            <a:extLst>
              <a:ext uri="{FF2B5EF4-FFF2-40B4-BE49-F238E27FC236}">
                <a16:creationId xmlns:a16="http://schemas.microsoft.com/office/drawing/2014/main" id="{72B64BAF-D87F-61F3-EE9C-6C8F503084B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/>
          <a:lstStyle/>
          <a:p>
            <a:r>
              <a:rPr lang="en-US" noProof="0"/>
              <a:t>Research and summarize information on relevant CPG packaging suppliers based on industry knowledge.</a:t>
            </a:r>
          </a:p>
        </p:txBody>
      </p:sp>
      <p:sp>
        <p:nvSpPr>
          <p:cNvPr id="57" name="Text Placeholder 56">
            <a:extLst>
              <a:ext uri="{FF2B5EF4-FFF2-40B4-BE49-F238E27FC236}">
                <a16:creationId xmlns:a16="http://schemas.microsoft.com/office/drawing/2014/main" id="{870B1D0D-83FE-C8C2-520B-962C31A8997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843958"/>
          </a:xfrm>
        </p:spPr>
        <p:txBody>
          <a:bodyPr>
            <a:normAutofit/>
          </a:bodyPr>
          <a:lstStyle/>
          <a:p>
            <a:r>
              <a:rPr lang="en-US" noProof="0"/>
              <a:t>Benefit: </a:t>
            </a:r>
            <a:r>
              <a:rPr lang="en-US" b="1" noProof="0"/>
              <a:t>Summarize best practices </a:t>
            </a:r>
            <a:r>
              <a:rPr lang="en-US" noProof="0"/>
              <a:t>of CPG packaging materials and generate initial RFP draft outlining the requirements, objectives, sustainability criteria, process, and evaluation criteria for vendor selection</a:t>
            </a:r>
          </a:p>
        </p:txBody>
      </p:sp>
      <p:sp>
        <p:nvSpPr>
          <p:cNvPr id="58" name="Text Placeholder 57">
            <a:extLst>
              <a:ext uri="{FF2B5EF4-FFF2-40B4-BE49-F238E27FC236}">
                <a16:creationId xmlns:a16="http://schemas.microsoft.com/office/drawing/2014/main" id="{E612ECA3-1076-2610-DA97-49DBE95C02A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471609"/>
            <a:ext cx="2808000" cy="745164"/>
          </a:xfrm>
        </p:spPr>
        <p:txBody>
          <a:bodyPr>
            <a:normAutofit/>
          </a:bodyPr>
          <a:lstStyle/>
          <a:p>
            <a:r>
              <a:rPr lang="en-US" noProof="0"/>
              <a:t>Benefit: </a:t>
            </a:r>
            <a:r>
              <a:rPr lang="en-US" b="1" noProof="0"/>
              <a:t>Generate</a:t>
            </a:r>
            <a:r>
              <a:rPr lang="en-US" noProof="0"/>
              <a:t> </a:t>
            </a:r>
            <a:r>
              <a:rPr lang="en-US" b="1" noProof="0"/>
              <a:t>draft contract </a:t>
            </a:r>
            <a:r>
              <a:rPr lang="en-US" noProof="0"/>
              <a:t>documents, set reminders to track negotiation progress, and ensure alignment with business objectives and legal requirements</a:t>
            </a:r>
          </a:p>
        </p:txBody>
      </p:sp>
      <p:sp>
        <p:nvSpPr>
          <p:cNvPr id="59" name="Text Placeholder 58">
            <a:extLst>
              <a:ext uri="{FF2B5EF4-FFF2-40B4-BE49-F238E27FC236}">
                <a16:creationId xmlns:a16="http://schemas.microsoft.com/office/drawing/2014/main" id="{9ABEFB2B-9F58-F520-9B13-94B207F244EA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824691"/>
          </a:xfrm>
        </p:spPr>
        <p:txBody>
          <a:bodyPr/>
          <a:lstStyle/>
          <a:p>
            <a:r>
              <a:rPr lang="en-US" noProof="0"/>
              <a:t>Benefit: </a:t>
            </a:r>
            <a:r>
              <a:rPr lang="en-US" b="1" noProof="0"/>
              <a:t>Review</a:t>
            </a:r>
            <a:r>
              <a:rPr lang="en-US" noProof="0"/>
              <a:t> industry benchmarks, regulatory guidelines, and best practices to inform the development of selection criteria</a:t>
            </a:r>
          </a:p>
        </p:txBody>
      </p:sp>
      <p:sp>
        <p:nvSpPr>
          <p:cNvPr id="60" name="Text Placeholder 59">
            <a:extLst>
              <a:ext uri="{FF2B5EF4-FFF2-40B4-BE49-F238E27FC236}">
                <a16:creationId xmlns:a16="http://schemas.microsoft.com/office/drawing/2014/main" id="{C23A0201-C904-5ED8-DCCD-DAC73699D78E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382317"/>
            <a:ext cx="2808000" cy="875242"/>
          </a:xfrm>
        </p:spPr>
        <p:txBody>
          <a:bodyPr>
            <a:normAutofit/>
          </a:bodyPr>
          <a:lstStyle/>
          <a:p>
            <a:r>
              <a:rPr lang="en-US" noProof="0"/>
              <a:t>Benefit: </a:t>
            </a:r>
            <a:r>
              <a:rPr lang="en-US" b="1" noProof="0"/>
              <a:t>Extrapolate key insights </a:t>
            </a:r>
            <a:r>
              <a:rPr lang="en-US" noProof="0"/>
              <a:t>from the vendor proposals and create visuals based on relevant criteria such as lead times, minimum order quantities, pricing, key differences and certifications.</a:t>
            </a:r>
          </a:p>
        </p:txBody>
      </p:sp>
      <p:sp>
        <p:nvSpPr>
          <p:cNvPr id="61" name="Text Placeholder 60">
            <a:extLst>
              <a:ext uri="{FF2B5EF4-FFF2-40B4-BE49-F238E27FC236}">
                <a16:creationId xmlns:a16="http://schemas.microsoft.com/office/drawing/2014/main" id="{611126FF-054E-32B2-5843-B18735CEC03A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843958"/>
          </a:xfrm>
        </p:spPr>
        <p:txBody>
          <a:bodyPr>
            <a:normAutofit/>
          </a:bodyPr>
          <a:lstStyle/>
          <a:p>
            <a:r>
              <a:rPr lang="en-US" noProof="0"/>
              <a:t>Benefit: </a:t>
            </a:r>
            <a:r>
              <a:rPr lang="en-US" b="1" noProof="0"/>
              <a:t>Support</a:t>
            </a:r>
            <a:r>
              <a:rPr lang="en-US" noProof="0"/>
              <a:t> compilation of vendors, analyzing their profiles, capabilities, and shortlisting candidates based on the predefined selection criteria</a:t>
            </a:r>
          </a:p>
        </p:txBody>
      </p:sp>
      <p:sp>
        <p:nvSpPr>
          <p:cNvPr id="83" name="Text Placeholder 82">
            <a:extLst>
              <a:ext uri="{FF2B5EF4-FFF2-40B4-BE49-F238E27FC236}">
                <a16:creationId xmlns:a16="http://schemas.microsoft.com/office/drawing/2014/main" id="{4A009307-F489-4D3B-DFDE-F3016CF1C6A5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333599"/>
            <a:ext cx="2808000" cy="923960"/>
          </a:xfrm>
        </p:spPr>
        <p:txBody>
          <a:bodyPr/>
          <a:lstStyle/>
          <a:p>
            <a:r>
              <a:rPr lang="en-US" noProof="0"/>
              <a:t>Benefit: </a:t>
            </a:r>
            <a:r>
              <a:rPr lang="en-US" b="1" noProof="0"/>
              <a:t>Customize</a:t>
            </a:r>
            <a:r>
              <a:rPr lang="en-US" noProof="0"/>
              <a:t> email drafts and the RFP for each shortlisted vendor with specific requirements and contact information</a:t>
            </a:r>
          </a:p>
        </p:txBody>
      </p:sp>
      <p:sp>
        <p:nvSpPr>
          <p:cNvPr id="84" name="Text Placeholder 83">
            <a:extLst>
              <a:ext uri="{FF2B5EF4-FFF2-40B4-BE49-F238E27FC236}">
                <a16:creationId xmlns:a16="http://schemas.microsoft.com/office/drawing/2014/main" id="{A111F9EA-EAEA-1211-B8D6-462C33F9555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/>
          <a:lstStyle/>
          <a:p>
            <a:r>
              <a:rPr lang="en-US" noProof="0"/>
              <a:t>Communicate the decision to the selected vendors and share the final contract terms and key details for mutual agreement.</a:t>
            </a:r>
          </a:p>
        </p:txBody>
      </p:sp>
      <p:sp>
        <p:nvSpPr>
          <p:cNvPr id="85" name="Text Placeholder 84">
            <a:extLst>
              <a:ext uri="{FF2B5EF4-FFF2-40B4-BE49-F238E27FC236}">
                <a16:creationId xmlns:a16="http://schemas.microsoft.com/office/drawing/2014/main" id="{8FF0578C-9606-4A5E-E20F-DEB7E6F7D726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/>
          <a:lstStyle/>
          <a:p>
            <a:r>
              <a:rPr lang="en-US" noProof="0"/>
              <a:t>Coordinate with the evaluation team to review and analyze vendors’ responses and assess them against the predefined criteria.</a:t>
            </a:r>
          </a:p>
        </p:txBody>
      </p:sp>
      <p:sp>
        <p:nvSpPr>
          <p:cNvPr id="86" name="Text Placeholder 85">
            <a:extLst>
              <a:ext uri="{FF2B5EF4-FFF2-40B4-BE49-F238E27FC236}">
                <a16:creationId xmlns:a16="http://schemas.microsoft.com/office/drawing/2014/main" id="{B4BE515B-C4F1-B027-DC42-2406647CFE89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/>
          <a:lstStyle/>
          <a:p>
            <a:r>
              <a:rPr lang="en-US" noProof="0"/>
              <a:t>Distribute the RFP document to shortlisted vendors and manage the individual correspondence.</a:t>
            </a:r>
          </a:p>
        </p:txBody>
      </p:sp>
      <p:sp>
        <p:nvSpPr>
          <p:cNvPr id="87" name="Text Placeholder 86">
            <a:extLst>
              <a:ext uri="{FF2B5EF4-FFF2-40B4-BE49-F238E27FC236}">
                <a16:creationId xmlns:a16="http://schemas.microsoft.com/office/drawing/2014/main" id="{E9B1AD38-F92B-9ACB-7307-63B184829C5A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10430234" y="521099"/>
            <a:ext cx="1456966" cy="175614"/>
          </a:xfrm>
        </p:spPr>
        <p:txBody>
          <a:bodyPr/>
          <a:lstStyle/>
          <a:p>
            <a:r>
              <a:rPr lang="en-US" noProof="0"/>
              <a:t>Buy</a:t>
            </a:r>
          </a:p>
        </p:txBody>
      </p:sp>
      <p:sp>
        <p:nvSpPr>
          <p:cNvPr id="77" name="Text Placeholder 76">
            <a:extLst>
              <a:ext uri="{FF2B5EF4-FFF2-40B4-BE49-F238E27FC236}">
                <a16:creationId xmlns:a16="http://schemas.microsoft.com/office/drawing/2014/main" id="{A0AB665C-81DB-54F6-88FA-013484B4B2F9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solidFill>
            <a:srgbClr val="0070C0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78" name="Text Placeholder 77">
            <a:extLst>
              <a:ext uri="{FF2B5EF4-FFF2-40B4-BE49-F238E27FC236}">
                <a16:creationId xmlns:a16="http://schemas.microsoft.com/office/drawing/2014/main" id="{70D25713-0D13-BD1B-2F94-E49AA446459A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79" name="Text Placeholder 78">
            <a:extLst>
              <a:ext uri="{FF2B5EF4-FFF2-40B4-BE49-F238E27FC236}">
                <a16:creationId xmlns:a16="http://schemas.microsoft.com/office/drawing/2014/main" id="{F2D7917C-9E83-D1AE-4922-658D681634D9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23" name="Rectangle: Rounded Corners 6">
            <a:extLst>
              <a:ext uri="{FF2B5EF4-FFF2-40B4-BE49-F238E27FC236}">
                <a16:creationId xmlns:a16="http://schemas.microsoft.com/office/drawing/2014/main" id="{A458E396-A7F6-1ADE-59AB-7E0AA9803D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7BCAC897-7517-CCB5-20A5-FB0894A7422B}"/>
              </a:ext>
            </a:extLst>
          </p:cNvPr>
          <p:cNvGrpSpPr/>
          <p:nvPr/>
        </p:nvGrpSpPr>
        <p:grpSpPr>
          <a:xfrm>
            <a:off x="1624327" y="1132755"/>
            <a:ext cx="1737360" cy="221317"/>
            <a:chOff x="1198143" y="862657"/>
            <a:chExt cx="1519567" cy="216000"/>
          </a:xfrm>
        </p:grpSpPr>
        <p:sp>
          <p:nvSpPr>
            <p:cNvPr id="25" name="Rectangle: Rounded Corners 6">
              <a:extLst>
                <a:ext uri="{FF2B5EF4-FFF2-40B4-BE49-F238E27FC236}">
                  <a16:creationId xmlns:a16="http://schemas.microsoft.com/office/drawing/2014/main" id="{2B1FC6D2-6444-8EB7-BE50-D0E23E87A5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3" y="862657"/>
              <a:ext cx="1519567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Supply chain performance</a:t>
              </a:r>
            </a:p>
          </p:txBody>
        </p:sp>
        <p:pic>
          <p:nvPicPr>
            <p:cNvPr id="26" name="Graphic 25">
              <a:extLst>
                <a:ext uri="{FF2B5EF4-FFF2-40B4-BE49-F238E27FC236}">
                  <a16:creationId xmlns:a16="http://schemas.microsoft.com/office/drawing/2014/main" id="{B9438946-96F6-DACE-645F-4EFB7656378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244929" y="898658"/>
              <a:ext cx="137791" cy="137791"/>
            </a:xfrm>
            <a:prstGeom prst="rect">
              <a:avLst/>
            </a:prstGeom>
          </p:spPr>
        </p:pic>
      </p:grpSp>
      <p:sp>
        <p:nvSpPr>
          <p:cNvPr id="33" name="Rectangle: Rounded Corners 6">
            <a:extLst>
              <a:ext uri="{FF2B5EF4-FFF2-40B4-BE49-F238E27FC236}">
                <a16:creationId xmlns:a16="http://schemas.microsoft.com/office/drawing/2014/main" id="{14EAFD5F-92E5-E426-FBD4-3CFE3A7BA5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02DB5643-4EDF-5AA4-0CFC-F468613B6ADD}"/>
              </a:ext>
            </a:extLst>
          </p:cNvPr>
          <p:cNvGrpSpPr/>
          <p:nvPr/>
        </p:nvGrpSpPr>
        <p:grpSpPr>
          <a:xfrm>
            <a:off x="7523373" y="1127774"/>
            <a:ext cx="1260000" cy="216000"/>
            <a:chOff x="1194743" y="1140160"/>
            <a:chExt cx="1260000" cy="216000"/>
          </a:xfrm>
        </p:grpSpPr>
        <p:sp>
          <p:nvSpPr>
            <p:cNvPr id="35" name="Rectangle: Rounded Corners 6">
              <a:extLst>
                <a:ext uri="{FF2B5EF4-FFF2-40B4-BE49-F238E27FC236}">
                  <a16:creationId xmlns:a16="http://schemas.microsoft.com/office/drawing/2014/main" id="{4C1BE2AB-2F1E-286E-07D7-7D8E23ADEC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Cost savings</a:t>
              </a:r>
            </a:p>
          </p:txBody>
        </p:sp>
        <p:pic>
          <p:nvPicPr>
            <p:cNvPr id="36" name="Graphic 35">
              <a:extLst>
                <a:ext uri="{FF2B5EF4-FFF2-40B4-BE49-F238E27FC236}">
                  <a16:creationId xmlns:a16="http://schemas.microsoft.com/office/drawing/2014/main" id="{4BF516A6-94E8-D81E-8335-52C5D6BA751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8D3873C6-07EA-DF70-EE17-82545A651C20}"/>
              </a:ext>
            </a:extLst>
          </p:cNvPr>
          <p:cNvGrpSpPr/>
          <p:nvPr/>
        </p:nvGrpSpPr>
        <p:grpSpPr>
          <a:xfrm>
            <a:off x="1508691" y="2753575"/>
            <a:ext cx="1488697" cy="360000"/>
            <a:chOff x="588263" y="1217924"/>
            <a:chExt cx="1488697" cy="360000"/>
          </a:xfrm>
        </p:grpSpPr>
        <p:pic>
          <p:nvPicPr>
            <p:cNvPr id="40" name="Picture 39" descr="Zip Co logo SVG free download, id: 101874 - Brandlogos.net">
              <a:hlinkClick r:id="rId6"/>
              <a:extLst>
                <a:ext uri="{FF2B5EF4-FFF2-40B4-BE49-F238E27FC236}">
                  <a16:creationId xmlns:a16="http://schemas.microsoft.com/office/drawing/2014/main" id="{DCD835E9-D355-8187-1A8E-3FEC766EAAB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AAEA7369-F10E-B342-0826-03485F763638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3" y="1313286"/>
              <a:ext cx="1029747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lang="en-US" sz="1100" baseline="30000" noProof="0" dirty="0">
                  <a:solidFill>
                    <a:prstClr val="black"/>
                  </a:solidFill>
                  <a:latin typeface="Segoe UI Semibold"/>
                </a:rPr>
                <a:t>2</a:t>
              </a:r>
              <a:endParaRPr lang="en-US" sz="1100" noProof="0" dirty="0">
                <a:solidFill>
                  <a:prstClr val="black"/>
                </a:solidFill>
                <a:latin typeface="Segoe UI Semibold"/>
              </a:endParaRP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D4308AEB-F530-9ADA-6471-B73890DF83AF}"/>
              </a:ext>
            </a:extLst>
          </p:cNvPr>
          <p:cNvGrpSpPr/>
          <p:nvPr/>
        </p:nvGrpSpPr>
        <p:grpSpPr>
          <a:xfrm>
            <a:off x="4889653" y="2753575"/>
            <a:ext cx="1579844" cy="360000"/>
            <a:chOff x="588263" y="1217924"/>
            <a:chExt cx="1579844" cy="360000"/>
          </a:xfrm>
        </p:grpSpPr>
        <p:pic>
          <p:nvPicPr>
            <p:cNvPr id="43" name="Picture 42" descr="Zip Co logo SVG free download, id: 101874 - Brandlogos.net">
              <a:hlinkClick r:id="rId6"/>
              <a:extLst>
                <a:ext uri="{FF2B5EF4-FFF2-40B4-BE49-F238E27FC236}">
                  <a16:creationId xmlns:a16="http://schemas.microsoft.com/office/drawing/2014/main" id="{2F3B89F6-14BA-65F9-6B52-F749CEA76D3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76AA1FFC-A78C-73F9-1980-BF967F667033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3" y="1313286"/>
              <a:ext cx="112089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 </a:t>
              </a:r>
              <a:r>
                <a:rPr lang="en-US" sz="1100" baseline="30000" noProof="0" dirty="0">
                  <a:solidFill>
                    <a:prstClr val="black"/>
                  </a:solidFill>
                  <a:latin typeface="Segoe UI Semibold"/>
                </a:rPr>
                <a:t>1</a:t>
              </a:r>
              <a:endParaRPr lang="en-US" sz="1100" noProof="0" dirty="0">
                <a:solidFill>
                  <a:prstClr val="black"/>
                </a:solidFill>
                <a:latin typeface="Segoe UI Semibold"/>
              </a:endParaRPr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BF20010F-F2F0-BBA7-6C39-332C8B09434D}"/>
              </a:ext>
            </a:extLst>
          </p:cNvPr>
          <p:cNvGrpSpPr/>
          <p:nvPr/>
        </p:nvGrpSpPr>
        <p:grpSpPr>
          <a:xfrm>
            <a:off x="8319017" y="2753575"/>
            <a:ext cx="1799910" cy="360000"/>
            <a:chOff x="588263" y="1217924"/>
            <a:chExt cx="1799910" cy="360000"/>
          </a:xfrm>
        </p:grpSpPr>
        <p:pic>
          <p:nvPicPr>
            <p:cNvPr id="63" name="Picture 62" descr="Zip Co logo SVG free download, id: 101874 - Brandlogos.net">
              <a:hlinkClick r:id="rId6"/>
              <a:extLst>
                <a:ext uri="{FF2B5EF4-FFF2-40B4-BE49-F238E27FC236}">
                  <a16:creationId xmlns:a16="http://schemas.microsoft.com/office/drawing/2014/main" id="{04D994C5-14D9-67A3-805F-0D619BC9FA9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B00CD133-337A-5A9B-F698-03B4C413CAFE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2" y="1313286"/>
              <a:ext cx="1340961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 </a:t>
              </a:r>
              <a:r>
                <a:rPr lang="en-US" sz="1100" baseline="30000" noProof="0" dirty="0">
                  <a:solidFill>
                    <a:prstClr val="black"/>
                  </a:solidFill>
                  <a:latin typeface="Segoe UI Semibold"/>
                </a:rPr>
                <a:t>1</a:t>
              </a:r>
              <a:endParaRPr lang="en-US" sz="1100" noProof="0" dirty="0">
                <a:solidFill>
                  <a:prstClr val="black"/>
                </a:solidFill>
                <a:latin typeface="Segoe UI Semibold"/>
              </a:endParaRPr>
            </a:p>
          </p:txBody>
        </p:sp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079E594F-5737-6751-9A51-860E4E83492A}"/>
              </a:ext>
            </a:extLst>
          </p:cNvPr>
          <p:cNvGrpSpPr/>
          <p:nvPr/>
        </p:nvGrpSpPr>
        <p:grpSpPr>
          <a:xfrm>
            <a:off x="4889653" y="5028174"/>
            <a:ext cx="1579844" cy="360000"/>
            <a:chOff x="588263" y="1217924"/>
            <a:chExt cx="1579844" cy="360000"/>
          </a:xfrm>
        </p:grpSpPr>
        <p:pic>
          <p:nvPicPr>
            <p:cNvPr id="66" name="Picture 65" descr="Zip Co logo SVG free download, id: 101874 - Brandlogos.net">
              <a:hlinkClick r:id="rId6"/>
              <a:extLst>
                <a:ext uri="{FF2B5EF4-FFF2-40B4-BE49-F238E27FC236}">
                  <a16:creationId xmlns:a16="http://schemas.microsoft.com/office/drawing/2014/main" id="{9CEA48BD-F4FA-3AB8-75BA-CDE458BA098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F0EAF538-F5B9-0518-5108-327EDA6590C9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2" y="1313286"/>
              <a:ext cx="1120895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lang="en-US" sz="1100" baseline="30000" noProof="0" dirty="0">
                  <a:solidFill>
                    <a:prstClr val="black"/>
                  </a:solidFill>
                  <a:latin typeface="Segoe UI Semibold"/>
                </a:rPr>
                <a:t>2</a:t>
              </a:r>
              <a:endParaRPr lang="en-US" sz="1100" noProof="0" dirty="0">
                <a:solidFill>
                  <a:prstClr val="black"/>
                </a:solidFill>
                <a:latin typeface="Segoe UI Semibold"/>
              </a:endParaRPr>
            </a:p>
          </p:txBody>
        </p: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1E2DC396-E3C0-9642-A155-A7689533E000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250203" y="4199112"/>
            <a:ext cx="1941797" cy="2658888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83DF4E0E-046D-4E88-17FE-494630EF97B7}"/>
              </a:ext>
            </a:extLst>
          </p:cNvPr>
          <p:cNvGrpSpPr/>
          <p:nvPr/>
        </p:nvGrpSpPr>
        <p:grpSpPr>
          <a:xfrm>
            <a:off x="7767793" y="5022520"/>
            <a:ext cx="2351135" cy="360000"/>
            <a:chOff x="588263" y="1697756"/>
            <a:chExt cx="2351135" cy="360000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DE2E26C4-7065-2765-E8D3-CE192A62CF53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1697756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8D1CCC58-25DB-F90F-D069-C4EA8A4B33EF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793118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Outlook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4BAB71DF-A2F1-8C19-5A0E-87EDB2385485}"/>
              </a:ext>
            </a:extLst>
          </p:cNvPr>
          <p:cNvGrpSpPr/>
          <p:nvPr/>
        </p:nvGrpSpPr>
        <p:grpSpPr>
          <a:xfrm>
            <a:off x="949163" y="5068960"/>
            <a:ext cx="2351135" cy="360000"/>
            <a:chOff x="588263" y="1697756"/>
            <a:chExt cx="2351135" cy="360000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3DB82AB5-3DB8-BB71-807F-7FF9922C5436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1697756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ABFB4468-E5D8-355F-D4A6-EA86F40DF2ED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793118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Outlook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sp>
        <p:nvSpPr>
          <p:cNvPr id="9" name="Graphic 2">
            <a:hlinkClick r:id="rId10"/>
            <a:extLst>
              <a:ext uri="{FF2B5EF4-FFF2-40B4-BE49-F238E27FC236}">
                <a16:creationId xmlns:a16="http://schemas.microsoft.com/office/drawing/2014/main" id="{7057D455-24C5-E9D3-B0E8-F0AAB3FBFB32}"/>
              </a:ext>
            </a:extLst>
          </p:cNvPr>
          <p:cNvSpPr/>
          <p:nvPr/>
        </p:nvSpPr>
        <p:spPr>
          <a:xfrm>
            <a:off x="4121308" y="432535"/>
            <a:ext cx="228200" cy="202844"/>
          </a:xfrm>
          <a:custGeom>
            <a:avLst/>
            <a:gdLst>
              <a:gd name="connsiteX0" fmla="*/ 41203 w 228200"/>
              <a:gd name="connsiteY0" fmla="*/ 0 h 202844"/>
              <a:gd name="connsiteX1" fmla="*/ 186997 w 228200"/>
              <a:gd name="connsiteY1" fmla="*/ 0 h 202844"/>
              <a:gd name="connsiteX2" fmla="*/ 228137 w 228200"/>
              <a:gd name="connsiteY2" fmla="*/ 38870 h 202844"/>
              <a:gd name="connsiteX3" fmla="*/ 228200 w 228200"/>
              <a:gd name="connsiteY3" fmla="*/ 41203 h 202844"/>
              <a:gd name="connsiteX4" fmla="*/ 228200 w 228200"/>
              <a:gd name="connsiteY4" fmla="*/ 161642 h 202844"/>
              <a:gd name="connsiteX5" fmla="*/ 189330 w 228200"/>
              <a:gd name="connsiteY5" fmla="*/ 202781 h 202844"/>
              <a:gd name="connsiteX6" fmla="*/ 186997 w 228200"/>
              <a:gd name="connsiteY6" fmla="*/ 202845 h 202844"/>
              <a:gd name="connsiteX7" fmla="*/ 41203 w 228200"/>
              <a:gd name="connsiteY7" fmla="*/ 202845 h 202844"/>
              <a:gd name="connsiteX8" fmla="*/ 63 w 228200"/>
              <a:gd name="connsiteY8" fmla="*/ 163975 h 202844"/>
              <a:gd name="connsiteX9" fmla="*/ 0 w 228200"/>
              <a:gd name="connsiteY9" fmla="*/ 161642 h 202844"/>
              <a:gd name="connsiteX10" fmla="*/ 0 w 228200"/>
              <a:gd name="connsiteY10" fmla="*/ 41203 h 202844"/>
              <a:gd name="connsiteX11" fmla="*/ 38870 w 228200"/>
              <a:gd name="connsiteY11" fmla="*/ 63 h 202844"/>
              <a:gd name="connsiteX12" fmla="*/ 41203 w 228200"/>
              <a:gd name="connsiteY12" fmla="*/ 0 h 202844"/>
              <a:gd name="connsiteX13" fmla="*/ 186997 w 228200"/>
              <a:gd name="connsiteY13" fmla="*/ 0 h 202844"/>
              <a:gd name="connsiteX14" fmla="*/ 41203 w 228200"/>
              <a:gd name="connsiteY14" fmla="*/ 0 h 202844"/>
              <a:gd name="connsiteX15" fmla="*/ 89416 w 228200"/>
              <a:gd name="connsiteY15" fmla="*/ 70805 h 202844"/>
              <a:gd name="connsiteX16" fmla="*/ 88745 w 228200"/>
              <a:gd name="connsiteY16" fmla="*/ 73658 h 202844"/>
              <a:gd name="connsiteX17" fmla="*/ 88745 w 228200"/>
              <a:gd name="connsiteY17" fmla="*/ 129212 h 202844"/>
              <a:gd name="connsiteX18" fmla="*/ 95083 w 228200"/>
              <a:gd name="connsiteY18" fmla="*/ 135551 h 202844"/>
              <a:gd name="connsiteX19" fmla="*/ 97923 w 228200"/>
              <a:gd name="connsiteY19" fmla="*/ 134879 h 202844"/>
              <a:gd name="connsiteX20" fmla="*/ 153477 w 228200"/>
              <a:gd name="connsiteY20" fmla="*/ 107115 h 202844"/>
              <a:gd name="connsiteX21" fmla="*/ 156324 w 228200"/>
              <a:gd name="connsiteY21" fmla="*/ 98614 h 202844"/>
              <a:gd name="connsiteX22" fmla="*/ 153477 w 228200"/>
              <a:gd name="connsiteY22" fmla="*/ 95768 h 202844"/>
              <a:gd name="connsiteX23" fmla="*/ 97923 w 228200"/>
              <a:gd name="connsiteY23" fmla="*/ 67991 h 202844"/>
              <a:gd name="connsiteX24" fmla="*/ 89416 w 228200"/>
              <a:gd name="connsiteY24" fmla="*/ 70818 h 202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28200" h="202844">
                <a:moveTo>
                  <a:pt x="41203" y="0"/>
                </a:moveTo>
                <a:lnTo>
                  <a:pt x="186997" y="0"/>
                </a:lnTo>
                <a:cubicBezTo>
                  <a:pt x="208848" y="-1"/>
                  <a:pt x="226900" y="17055"/>
                  <a:pt x="228137" y="38870"/>
                </a:cubicBezTo>
                <a:lnTo>
                  <a:pt x="228200" y="41203"/>
                </a:lnTo>
                <a:lnTo>
                  <a:pt x="228200" y="161642"/>
                </a:lnTo>
                <a:cubicBezTo>
                  <a:pt x="228202" y="183492"/>
                  <a:pt x="211146" y="201544"/>
                  <a:pt x="189330" y="202781"/>
                </a:cubicBezTo>
                <a:lnTo>
                  <a:pt x="186997" y="202845"/>
                </a:lnTo>
                <a:lnTo>
                  <a:pt x="41203" y="202845"/>
                </a:lnTo>
                <a:cubicBezTo>
                  <a:pt x="19352" y="202846"/>
                  <a:pt x="1300" y="185791"/>
                  <a:pt x="63" y="163975"/>
                </a:cubicBezTo>
                <a:lnTo>
                  <a:pt x="0" y="161642"/>
                </a:lnTo>
                <a:lnTo>
                  <a:pt x="0" y="41203"/>
                </a:lnTo>
                <a:cubicBezTo>
                  <a:pt x="-1" y="19352"/>
                  <a:pt x="17055" y="1300"/>
                  <a:pt x="38870" y="63"/>
                </a:cubicBezTo>
                <a:lnTo>
                  <a:pt x="41203" y="0"/>
                </a:lnTo>
                <a:lnTo>
                  <a:pt x="186997" y="0"/>
                </a:lnTo>
                <a:lnTo>
                  <a:pt x="41203" y="0"/>
                </a:lnTo>
                <a:close/>
                <a:moveTo>
                  <a:pt x="89416" y="70805"/>
                </a:moveTo>
                <a:cubicBezTo>
                  <a:pt x="88973" y="71691"/>
                  <a:pt x="88743" y="72668"/>
                  <a:pt x="88745" y="73658"/>
                </a:cubicBezTo>
                <a:lnTo>
                  <a:pt x="88745" y="129212"/>
                </a:lnTo>
                <a:cubicBezTo>
                  <a:pt x="88745" y="132712"/>
                  <a:pt x="91583" y="135551"/>
                  <a:pt x="95083" y="135551"/>
                </a:cubicBezTo>
                <a:cubicBezTo>
                  <a:pt x="96070" y="135551"/>
                  <a:pt x="97042" y="135320"/>
                  <a:pt x="97923" y="134879"/>
                </a:cubicBezTo>
                <a:lnTo>
                  <a:pt x="153477" y="107115"/>
                </a:lnTo>
                <a:cubicBezTo>
                  <a:pt x="156610" y="105553"/>
                  <a:pt x="157884" y="101747"/>
                  <a:pt x="156324" y="98614"/>
                </a:cubicBezTo>
                <a:cubicBezTo>
                  <a:pt x="155709" y="97381"/>
                  <a:pt x="154710" y="96383"/>
                  <a:pt x="153477" y="95768"/>
                </a:cubicBezTo>
                <a:lnTo>
                  <a:pt x="97923" y="67991"/>
                </a:lnTo>
                <a:cubicBezTo>
                  <a:pt x="94793" y="66423"/>
                  <a:pt x="90985" y="67689"/>
                  <a:pt x="89416" y="70818"/>
                </a:cubicBezTo>
                <a:close/>
              </a:path>
            </a:pathLst>
          </a:custGeom>
          <a:gradFill>
            <a:gsLst>
              <a:gs pos="73000">
                <a:srgbClr val="0078D4"/>
              </a:gs>
              <a:gs pos="12000">
                <a:srgbClr val="C03BC4"/>
              </a:gs>
            </a:gsLst>
            <a:path path="circle">
              <a:fillToRect l="100000" t="100000"/>
            </a:path>
          </a:gradFill>
          <a:ln w="12303" cap="flat">
            <a:noFill/>
            <a:prstDash val="solid"/>
            <a:miter/>
          </a:ln>
          <a:effectLst>
            <a:outerShdw blurRad="63500" dist="63500" dir="3000000" algn="tl" rotWithShape="0">
              <a:srgbClr val="454142">
                <a:alpha val="15000"/>
              </a:srgbClr>
            </a:outerShdw>
          </a:effectLst>
        </p:spPr>
        <p:txBody>
          <a:bodyPr rtlCol="0" anchor="ctr"/>
          <a:lstStyle/>
          <a:p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840130953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327</Words>
  <Application>Microsoft Office PowerPoint</Application>
  <PresentationFormat>Widescreen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Manufacturing | Supplier RFP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2025-02-11T01:58:16Z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