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0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buFont typeface="+mj-lt"/>
              <a:buNone/>
            </a:pPr>
            <a:endParaRPr lang="en-US" b="0" i="0">
              <a:solidFill>
                <a:srgbClr val="242424"/>
              </a:solidFill>
              <a:effectLst/>
              <a:highlight>
                <a:srgbClr val="FFFFFF"/>
              </a:highlight>
              <a:latin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7439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hyperlink" Target="https://support.microsoft.com/en-us/topic/overview-of-microsoft-365-chat-preview-5b00a52d-7296-48ee-b938-b95b7209f737" TargetMode="External"/><Relationship Id="rId4" Type="http://schemas.openxmlformats.org/officeDocument/2006/relationships/image" Target="../media/image8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4A0092-68A2-DE21-573F-9CA448E94B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D347222C-722E-3B4E-7B97-075862D56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733" y="362366"/>
            <a:ext cx="7247239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Manufacturing</a:t>
            </a:r>
            <a:r>
              <a:rPr lang="en-US" noProof="0" dirty="0">
                <a:solidFill>
                  <a:srgbClr val="0078D4"/>
                </a:solidFill>
                <a:cs typeface="Segoe UI"/>
              </a:rPr>
              <a:t> | </a:t>
            </a:r>
            <a:r>
              <a:rPr lang="en-US" noProof="0" dirty="0"/>
              <a:t>Simplify tasks for plant employees</a:t>
            </a:r>
            <a:endParaRPr lang="en-US" baseline="30000" noProof="0" dirty="0">
              <a:cs typeface="Segoe UI"/>
            </a:endParaRPr>
          </a:p>
        </p:txBody>
      </p:sp>
      <p:sp>
        <p:nvSpPr>
          <p:cNvPr id="78" name="Text Placeholder 5">
            <a:extLst>
              <a:ext uri="{FF2B5EF4-FFF2-40B4-BE49-F238E27FC236}">
                <a16:creationId xmlns:a16="http://schemas.microsoft.com/office/drawing/2014/main" id="{0BF63EAD-2FF1-8FFA-20AD-771F63CFEB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Draft a shift summary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828B2-8FA5-D65A-6B12-A908FBF376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5. Draft an email</a:t>
            </a:r>
          </a:p>
        </p:txBody>
      </p:sp>
      <p:sp>
        <p:nvSpPr>
          <p:cNvPr id="80" name="Text Placeholder 7">
            <a:extLst>
              <a:ext uri="{FF2B5EF4-FFF2-40B4-BE49-F238E27FC236}">
                <a16:creationId xmlns:a16="http://schemas.microsoft.com/office/drawing/2014/main" id="{DB369ADB-EE94-975D-E0F1-7AF6C2684F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Simplify documentation</a:t>
            </a:r>
          </a:p>
        </p:txBody>
      </p:sp>
      <p:sp>
        <p:nvSpPr>
          <p:cNvPr id="81" name="Text Placeholder 8">
            <a:extLst>
              <a:ext uri="{FF2B5EF4-FFF2-40B4-BE49-F238E27FC236}">
                <a16:creationId xmlns:a16="http://schemas.microsoft.com/office/drawing/2014/main" id="{01B5087D-A51C-6B32-78DD-F37C5D1A95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4. Create an incident report</a:t>
            </a:r>
          </a:p>
        </p:txBody>
      </p:sp>
      <p:sp>
        <p:nvSpPr>
          <p:cNvPr id="82" name="Text Placeholder 9">
            <a:extLst>
              <a:ext uri="{FF2B5EF4-FFF2-40B4-BE49-F238E27FC236}">
                <a16:creationId xmlns:a16="http://schemas.microsoft.com/office/drawing/2014/main" id="{6F3E94FD-A56B-7669-C548-B7A1131A42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Find service manual information</a:t>
            </a:r>
          </a:p>
        </p:txBody>
      </p:sp>
      <p:sp>
        <p:nvSpPr>
          <p:cNvPr id="84" name="Text Placeholder 10">
            <a:extLst>
              <a:ext uri="{FF2B5EF4-FFF2-40B4-BE49-F238E27FC236}">
                <a16:creationId xmlns:a16="http://schemas.microsoft.com/office/drawing/2014/main" id="{8817B9BB-96E6-573C-5C9E-D7748208D86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0" dirty="0">
                <a:latin typeface="Segoe UI Semibold"/>
                <a:cs typeface="Segoe UI Semibold"/>
              </a:rPr>
              <a:t>Microsoft 365 Copilot Chat</a:t>
            </a:r>
            <a:endParaRPr lang="en-US" noProof="0" dirty="0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833F967F-1994-70D6-FC33-F38D41F92E8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Provide a few brief details of what happened on the shift and ask Copilot to turn it into a shift report.</a:t>
            </a:r>
          </a:p>
        </p:txBody>
      </p:sp>
      <p:sp>
        <p:nvSpPr>
          <p:cNvPr id="85" name="Text Placeholder 11">
            <a:extLst>
              <a:ext uri="{FF2B5EF4-FFF2-40B4-BE49-F238E27FC236}">
                <a16:creationId xmlns:a16="http://schemas.microsoft.com/office/drawing/2014/main" id="{1FD514DE-ADD5-93AB-CEF9-67A9B34AE97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Documentation provided for a new procedure isn’t written very clearly. Ask Copilot to create a draft with simpler writing.</a:t>
            </a:r>
          </a:p>
        </p:txBody>
      </p:sp>
      <p:sp>
        <p:nvSpPr>
          <p:cNvPr id="87" name="Text Placeholder 12">
            <a:extLst>
              <a:ext uri="{FF2B5EF4-FFF2-40B4-BE49-F238E27FC236}">
                <a16:creationId xmlns:a16="http://schemas.microsoft.com/office/drawing/2014/main" id="{EB4C84FE-FA23-1E68-9F60-A65237D6539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/>
              <a:t>The manual for a piece of equipment has gone missing.</a:t>
            </a:r>
          </a:p>
        </p:txBody>
      </p:sp>
      <p:sp>
        <p:nvSpPr>
          <p:cNvPr id="88" name="Text Placeholder 13">
            <a:extLst>
              <a:ext uri="{FF2B5EF4-FFF2-40B4-BE49-F238E27FC236}">
                <a16:creationId xmlns:a16="http://schemas.microsoft.com/office/drawing/2014/main" id="{C8CB5838-649D-B12A-210C-31EB8DBE0E3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Save time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on shift turnovers to focus on higher-value tasks</a:t>
            </a:r>
          </a:p>
        </p:txBody>
      </p:sp>
      <p:sp>
        <p:nvSpPr>
          <p:cNvPr id="92" name="Text Placeholder 14">
            <a:extLst>
              <a:ext uri="{FF2B5EF4-FFF2-40B4-BE49-F238E27FC236}">
                <a16:creationId xmlns:a16="http://schemas.microsoft.com/office/drawing/2014/main" id="{5843D582-8D3D-5328-2404-D35571DF2F0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Get a first draft faster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with Copilot by providing a few details and letting Copilot figure out the best way to say it.</a:t>
            </a:r>
            <a:endParaRPr kumimoji="0" lang="en-US" sz="900" b="0" i="1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7F74B9-9AFE-CE1C-E701-01EEB00CB7B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Ensure that everyone on the team has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clear, understandable procedures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.</a:t>
            </a:r>
            <a:endParaRPr lang="en-US" noProof="0"/>
          </a:p>
        </p:txBody>
      </p:sp>
      <p:sp>
        <p:nvSpPr>
          <p:cNvPr id="94" name="Text Placeholder 16">
            <a:extLst>
              <a:ext uri="{FF2B5EF4-FFF2-40B4-BE49-F238E27FC236}">
                <a16:creationId xmlns:a16="http://schemas.microsoft.com/office/drawing/2014/main" id="{7E19BB30-3167-2227-D796-F8F2DCD0E3F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Use Copilot to ensure that the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report is well-written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98" name="Text Placeholder 17">
            <a:extLst>
              <a:ext uri="{FF2B5EF4-FFF2-40B4-BE49-F238E27FC236}">
                <a16:creationId xmlns:a16="http://schemas.microsoft.com/office/drawing/2014/main" id="{8C880C5B-0988-244B-D374-3171D5A358C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/>
          </a:bodyPr>
          <a:lstStyle/>
          <a:p>
            <a:r>
              <a:rPr lang="en-US" noProof="0"/>
              <a:t>Benefit: Ask Copilot to </a:t>
            </a:r>
            <a:r>
              <a:rPr lang="en-US" b="1" noProof="0"/>
              <a:t>find the required maintenance procedure</a:t>
            </a:r>
            <a:r>
              <a:rPr lang="en-US" noProof="0"/>
              <a:t>.</a:t>
            </a:r>
          </a:p>
        </p:txBody>
      </p:sp>
      <p:sp>
        <p:nvSpPr>
          <p:cNvPr id="99" name="Text Placeholder 18">
            <a:extLst>
              <a:ext uri="{FF2B5EF4-FFF2-40B4-BE49-F238E27FC236}">
                <a16:creationId xmlns:a16="http://schemas.microsoft.com/office/drawing/2014/main" id="{6B3531D9-59E1-0D4C-90DB-28CF11B4D40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When bringing up a sensitive topic with a manager in an email ask Copilot to write the first draft.</a:t>
            </a:r>
          </a:p>
        </p:txBody>
      </p:sp>
      <p:sp>
        <p:nvSpPr>
          <p:cNvPr id="100" name="Text Placeholder 19">
            <a:extLst>
              <a:ext uri="{FF2B5EF4-FFF2-40B4-BE49-F238E27FC236}">
                <a16:creationId xmlns:a16="http://schemas.microsoft.com/office/drawing/2014/main" id="{FA4E21B9-168B-DAF2-4DD4-5FE3DEF5FA6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When producing documentation of a safety incident use Copilot to ensure clarity and completeness.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C12436-8B7C-8C03-2328-71E91696CC9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 vert="horz" wrap="square" lIns="0" tIns="0" rIns="0" bIns="0" rtlCol="0" anchor="t">
            <a:spAutoFit/>
          </a:bodyPr>
          <a:lstStyle/>
          <a:p>
            <a:r>
              <a:rPr lang="en-US" noProof="0">
                <a:latin typeface="Segoe UI Semibold"/>
                <a:cs typeface="Segoe UI Semibold"/>
              </a:rPr>
              <a:t>Start</a:t>
            </a:r>
            <a:endParaRPr lang="en-US" noProof="0"/>
          </a:p>
        </p:txBody>
      </p:sp>
      <p:sp>
        <p:nvSpPr>
          <p:cNvPr id="114" name="Rectangle: Rounded Corners 6">
            <a:extLst>
              <a:ext uri="{FF2B5EF4-FFF2-40B4-BE49-F238E27FC236}">
                <a16:creationId xmlns:a16="http://schemas.microsoft.com/office/drawing/2014/main" id="{E40A16BF-BABC-85D9-4BCA-1B67B535CA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6180228E-6A36-0E94-3067-7D43996DBC6F}"/>
              </a:ext>
            </a:extLst>
          </p:cNvPr>
          <p:cNvGrpSpPr/>
          <p:nvPr/>
        </p:nvGrpSpPr>
        <p:grpSpPr>
          <a:xfrm>
            <a:off x="1624328" y="1132756"/>
            <a:ext cx="1487320" cy="216000"/>
            <a:chOff x="1198144" y="862657"/>
            <a:chExt cx="1487320" cy="216000"/>
          </a:xfrm>
        </p:grpSpPr>
        <p:sp>
          <p:nvSpPr>
            <p:cNvPr id="116" name="Rectangle: Rounded Corners 6">
              <a:extLst>
                <a:ext uri="{FF2B5EF4-FFF2-40B4-BE49-F238E27FC236}">
                  <a16:creationId xmlns:a16="http://schemas.microsoft.com/office/drawing/2014/main" id="{0548E208-6F79-4E78-295E-1A39C26A3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4873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  <a:cs typeface="Segoe UI Semibold"/>
                </a:rPr>
                <a:t>Production downtime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117" name="Graphic 116">
              <a:extLst>
                <a:ext uri="{FF2B5EF4-FFF2-40B4-BE49-F238E27FC236}">
                  <a16:creationId xmlns:a16="http://schemas.microsoft.com/office/drawing/2014/main" id="{21C5A1CE-D645-B2E5-48A1-BAD8D088E3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70CF0CCD-49BF-9327-3B0D-79A4E418BA5A}"/>
              </a:ext>
            </a:extLst>
          </p:cNvPr>
          <p:cNvGrpSpPr/>
          <p:nvPr/>
        </p:nvGrpSpPr>
        <p:grpSpPr>
          <a:xfrm>
            <a:off x="1510530" y="2753574"/>
            <a:ext cx="1601118" cy="360000"/>
            <a:chOff x="588263" y="1217924"/>
            <a:chExt cx="1601118" cy="360000"/>
          </a:xfrm>
        </p:grpSpPr>
        <p:pic>
          <p:nvPicPr>
            <p:cNvPr id="133" name="Picture 132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9A85E6DE-A388-EAF5-EFFC-1C4021F9A72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0EC11B61-1990-11DE-CE04-EA985564A9F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4216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F7E442A2-967F-D210-A2AC-5D6163B08B3A}"/>
              </a:ext>
            </a:extLst>
          </p:cNvPr>
          <p:cNvGrpSpPr/>
          <p:nvPr/>
        </p:nvGrpSpPr>
        <p:grpSpPr>
          <a:xfrm>
            <a:off x="4974170" y="2753574"/>
            <a:ext cx="1369480" cy="360000"/>
            <a:chOff x="588263" y="1217924"/>
            <a:chExt cx="1369480" cy="360000"/>
          </a:xfrm>
        </p:grpSpPr>
        <p:pic>
          <p:nvPicPr>
            <p:cNvPr id="136" name="Picture 135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5CAF3631-0941-22D9-E2D2-DCAE7EB3532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id="{C5041465-17AF-1181-89EE-963009CEE9E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91052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83745DB0-8779-510E-3A6E-9E25899AB2B2}"/>
              </a:ext>
            </a:extLst>
          </p:cNvPr>
          <p:cNvGrpSpPr/>
          <p:nvPr/>
        </p:nvGrpSpPr>
        <p:grpSpPr>
          <a:xfrm>
            <a:off x="8437811" y="2753574"/>
            <a:ext cx="1681117" cy="360000"/>
            <a:chOff x="588263" y="1217924"/>
            <a:chExt cx="1681117" cy="360000"/>
          </a:xfrm>
        </p:grpSpPr>
        <p:pic>
          <p:nvPicPr>
            <p:cNvPr id="139" name="Picture 138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B2C40B17-B6EC-60D9-3822-BF6B47ABCAD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ECCE5F6F-933E-D505-D0CA-0A4C1494CCF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222166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E6E478F6-37FE-85E8-96A3-8AAFC8B7B69A}"/>
              </a:ext>
            </a:extLst>
          </p:cNvPr>
          <p:cNvGrpSpPr/>
          <p:nvPr/>
        </p:nvGrpSpPr>
        <p:grpSpPr>
          <a:xfrm>
            <a:off x="3242350" y="5198502"/>
            <a:ext cx="1623939" cy="360000"/>
            <a:chOff x="588263" y="1217924"/>
            <a:chExt cx="1623939" cy="360000"/>
          </a:xfrm>
        </p:grpSpPr>
        <p:pic>
          <p:nvPicPr>
            <p:cNvPr id="142" name="Picture 141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2345EA7B-8056-4B5E-1C64-86E56D155F1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4CEE9549-8817-4907-1199-1BB8FE96B7F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3" y="1313286"/>
              <a:ext cx="116498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3240B2C7-385D-3180-F89B-50475B5F8BBF}"/>
              </a:ext>
            </a:extLst>
          </p:cNvPr>
          <p:cNvGrpSpPr/>
          <p:nvPr/>
        </p:nvGrpSpPr>
        <p:grpSpPr>
          <a:xfrm>
            <a:off x="6705990" y="5198502"/>
            <a:ext cx="1565651" cy="360000"/>
            <a:chOff x="588263" y="1217924"/>
            <a:chExt cx="1565651" cy="360000"/>
          </a:xfrm>
        </p:grpSpPr>
        <p:pic>
          <p:nvPicPr>
            <p:cNvPr id="147" name="Picture 146" descr="Zip Co logo SVG free download, id: 101874 - Brandlogos.net">
              <a:hlinkClick r:id="rId5"/>
              <a:extLst>
                <a:ext uri="{FF2B5EF4-FFF2-40B4-BE49-F238E27FC236}">
                  <a16:creationId xmlns:a16="http://schemas.microsoft.com/office/drawing/2014/main" id="{FD694FD9-8593-F781-0CF6-E330D273726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26679795-208E-68C3-740C-3D6D06D27CC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10670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271BFA0-FC71-29DE-5806-235739B13CE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53E07A9-1B5A-B003-F9B0-3102ABABA82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57BE1DF-A077-D305-04AB-9615368FB7F8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6" name="Rectangle: Rounded Corners 6">
            <a:extLst>
              <a:ext uri="{FF2B5EF4-FFF2-40B4-BE49-F238E27FC236}">
                <a16:creationId xmlns:a16="http://schemas.microsoft.com/office/drawing/2014/main" id="{888A8092-4714-5401-8759-8E131EC69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064BDA0-891C-41A6-9F6D-D0539888C523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2" name="Rectangle: Rounded Corners 6">
              <a:extLst>
                <a:ext uri="{FF2B5EF4-FFF2-40B4-BE49-F238E27FC236}">
                  <a16:creationId xmlns:a16="http://schemas.microsoft.com/office/drawing/2014/main" id="{7797DB25-AF8F-C206-2FE5-E2598E9BDD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FE4B42C5-CA1E-0929-2976-0D9A1BB0F96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FBC3FD8-CB96-85E0-6E85-86CB0AA8E94B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15" name="Rectangle: Rounded Corners 6">
              <a:extLst>
                <a:ext uri="{FF2B5EF4-FFF2-40B4-BE49-F238E27FC236}">
                  <a16:creationId xmlns:a16="http://schemas.microsoft.com/office/drawing/2014/main" id="{B440609F-51E7-5797-B9B4-2F99AF608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9680C369-7833-A66A-0C0F-819AEC89B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072E0C5-5DBA-0C2C-E6B4-4F59E8E4219F}"/>
              </a:ext>
            </a:extLst>
          </p:cNvPr>
          <p:cNvGrpSpPr/>
          <p:nvPr/>
        </p:nvGrpSpPr>
        <p:grpSpPr>
          <a:xfrm>
            <a:off x="3196972" y="1139644"/>
            <a:ext cx="1517685" cy="219456"/>
            <a:chOff x="1198143" y="862657"/>
            <a:chExt cx="1517685" cy="207740"/>
          </a:xfrm>
        </p:grpSpPr>
        <p:sp>
          <p:nvSpPr>
            <p:cNvPr id="18" name="Rectangle: Rounded Corners 6">
              <a:extLst>
                <a:ext uri="{FF2B5EF4-FFF2-40B4-BE49-F238E27FC236}">
                  <a16:creationId xmlns:a16="http://schemas.microsoft.com/office/drawing/2014/main" id="{C872774E-4277-3DF4-ECA7-EE257FF127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3" y="862657"/>
              <a:ext cx="1517685" cy="20774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  <a:cs typeface="Segoe UI Semibold"/>
                </a:rPr>
                <a:t>Employee satisfaction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5C9DB59C-1E38-4FCB-6A78-DF7B6DB5AD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E62AD3F1-4B82-980D-D971-1D6443FF843F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50203" y="4199112"/>
            <a:ext cx="1941797" cy="265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67528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226</Words>
  <Application>Microsoft Office PowerPoint</Application>
  <PresentationFormat>Widescreen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Manufacturing | Simplify tasks for plant employees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2025-02-11T01:52:14Z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