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9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715" dt="2025-03-09T20:13:40.6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0" autoAdjust="0"/>
    <p:restoredTop sz="94660"/>
  </p:normalViewPr>
  <p:slideViewPr>
    <p:cSldViewPr snapToGrid="0">
      <p:cViewPr varScale="1">
        <p:scale>
          <a:sx n="100" d="100"/>
          <a:sy n="100" d="100"/>
        </p:scale>
        <p:origin x="366"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3/10/2025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57A88C-D68B-7E43-B6BD-8EAA3060908E}"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815645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85751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78065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78065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23899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23899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22079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76908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895070" y="358721"/>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69013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14846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14846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14846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955436"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85751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79309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79309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24834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24834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23351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95451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69013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69013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69013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12843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30451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15007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15007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15007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58461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73818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hyperlink" Target="https://www.microsoft.com/en-us/worklab/ai-impact-at-dow-copilot-identifies-millions-in-cost-saving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a:extLst>
              <a:ext uri="{FF2B5EF4-FFF2-40B4-BE49-F238E27FC236}">
                <a16:creationId xmlns:a16="http://schemas.microsoft.com/office/drawing/2014/main" id="{56695F04-38E7-4F17-0051-3C10C3FC6757}"/>
              </a:ext>
            </a:extLst>
          </p:cNvPr>
          <p:cNvSpPr>
            <a:spLocks noGrp="1"/>
          </p:cNvSpPr>
          <p:nvPr>
            <p:ph type="title"/>
          </p:nvPr>
        </p:nvSpPr>
        <p:spPr/>
        <p:txBody>
          <a:bodyPr/>
          <a:lstStyle/>
          <a:p>
            <a:r>
              <a:rPr lang="en-US" noProof="0" dirty="0">
                <a:solidFill>
                  <a:srgbClr val="0078D4"/>
                </a:solidFill>
              </a:rPr>
              <a:t>Manufacturing | </a:t>
            </a:r>
            <a:r>
              <a:rPr lang="en-US" noProof="0" dirty="0"/>
              <a:t>Reduce freight leakage</a:t>
            </a:r>
          </a:p>
        </p:txBody>
      </p:sp>
      <p:sp>
        <p:nvSpPr>
          <p:cNvPr id="87" name="Text Placeholder 86">
            <a:extLst>
              <a:ext uri="{FF2B5EF4-FFF2-40B4-BE49-F238E27FC236}">
                <a16:creationId xmlns:a16="http://schemas.microsoft.com/office/drawing/2014/main" id="{E9B1AD38-F92B-9ACB-7307-63B184829C5A}"/>
              </a:ext>
            </a:extLst>
          </p:cNvPr>
          <p:cNvSpPr>
            <a:spLocks noGrp="1"/>
          </p:cNvSpPr>
          <p:nvPr>
            <p:ph type="body" sz="quarter" idx="30"/>
          </p:nvPr>
        </p:nvSpPr>
        <p:spPr/>
        <p:txBody>
          <a:bodyPr/>
          <a:lstStyle/>
          <a:p>
            <a:r>
              <a:rPr lang="en-US" noProof="0" dirty="0"/>
              <a:t>Build</a:t>
            </a:r>
          </a:p>
        </p:txBody>
      </p:sp>
      <p:sp>
        <p:nvSpPr>
          <p:cNvPr id="53" name="Text Placeholder 52">
            <a:extLst>
              <a:ext uri="{FF2B5EF4-FFF2-40B4-BE49-F238E27FC236}">
                <a16:creationId xmlns:a16="http://schemas.microsoft.com/office/drawing/2014/main" id="{B69CFE6A-9716-3917-04C1-B68EF4CCE157}"/>
              </a:ext>
            </a:extLst>
          </p:cNvPr>
          <p:cNvSpPr>
            <a:spLocks noGrp="1"/>
          </p:cNvSpPr>
          <p:nvPr>
            <p:ph type="body" sz="quarter" idx="17"/>
          </p:nvPr>
        </p:nvSpPr>
        <p:spPr/>
        <p:txBody>
          <a:bodyPr/>
          <a:lstStyle/>
          <a:p>
            <a:r>
              <a:rPr lang="en-US" noProof="0" dirty="0"/>
              <a:t>Copilot Studio and Azure AI Foundry</a:t>
            </a:r>
            <a:endParaRPr lang="en-US" sz="900" i="1" noProof="0" dirty="0"/>
          </a:p>
        </p:txBody>
      </p:sp>
      <p:sp>
        <p:nvSpPr>
          <p:cNvPr id="47" name="Text Placeholder 46">
            <a:extLst>
              <a:ext uri="{FF2B5EF4-FFF2-40B4-BE49-F238E27FC236}">
                <a16:creationId xmlns:a16="http://schemas.microsoft.com/office/drawing/2014/main" id="{25C6A80E-03C3-0B6C-5612-BC25FA09D96E}"/>
              </a:ext>
            </a:extLst>
          </p:cNvPr>
          <p:cNvSpPr>
            <a:spLocks noGrp="1"/>
          </p:cNvSpPr>
          <p:nvPr>
            <p:ph type="body" sz="quarter" idx="11"/>
          </p:nvPr>
        </p:nvSpPr>
        <p:spPr/>
        <p:txBody>
          <a:bodyPr/>
          <a:lstStyle/>
          <a:p>
            <a:r>
              <a:rPr lang="en-US" noProof="0" dirty="0"/>
              <a:t>1. Identify incoming invoices</a:t>
            </a:r>
          </a:p>
        </p:txBody>
      </p:sp>
      <p:sp>
        <p:nvSpPr>
          <p:cNvPr id="54" name="Text Placeholder 53">
            <a:extLst>
              <a:ext uri="{FF2B5EF4-FFF2-40B4-BE49-F238E27FC236}">
                <a16:creationId xmlns:a16="http://schemas.microsoft.com/office/drawing/2014/main" id="{3FC40283-FC5F-4B42-C8CD-654B3EAE6A9A}"/>
              </a:ext>
            </a:extLst>
          </p:cNvPr>
          <p:cNvSpPr>
            <a:spLocks noGrp="1"/>
          </p:cNvSpPr>
          <p:nvPr>
            <p:ph type="body" sz="quarter" idx="18"/>
          </p:nvPr>
        </p:nvSpPr>
        <p:spPr/>
        <p:txBody>
          <a:bodyPr/>
          <a:lstStyle/>
          <a:p>
            <a:r>
              <a:rPr lang="en-US" noProof="0" dirty="0"/>
              <a:t>A Copilot agent automatically scans all incoming emails for</a:t>
            </a:r>
            <a:r>
              <a:rPr lang="en-US" dirty="0"/>
              <a:t> freight invoices in a PDF or Word format.</a:t>
            </a:r>
            <a:endParaRPr lang="en-US" noProof="0" dirty="0"/>
          </a:p>
        </p:txBody>
      </p:sp>
      <p:sp>
        <p:nvSpPr>
          <p:cNvPr id="57" name="Text Placeholder 56">
            <a:extLst>
              <a:ext uri="{FF2B5EF4-FFF2-40B4-BE49-F238E27FC236}">
                <a16:creationId xmlns:a16="http://schemas.microsoft.com/office/drawing/2014/main" id="{870B1D0D-83FE-C8C2-520B-962C31A89978}"/>
              </a:ext>
            </a:extLst>
          </p:cNvPr>
          <p:cNvSpPr>
            <a:spLocks noGrp="1"/>
          </p:cNvSpPr>
          <p:nvPr>
            <p:ph type="body" sz="quarter" idx="21"/>
          </p:nvPr>
        </p:nvSpPr>
        <p:spPr/>
        <p:txBody>
          <a:bodyPr>
            <a:normAutofit/>
          </a:bodyPr>
          <a:lstStyle/>
          <a:p>
            <a:r>
              <a:rPr lang="en-US" noProof="0" dirty="0"/>
              <a:t>Benefit: Automatically identify incoming invoices for analysis.</a:t>
            </a:r>
          </a:p>
        </p:txBody>
      </p:sp>
      <p:sp>
        <p:nvSpPr>
          <p:cNvPr id="49" name="Text Placeholder 48">
            <a:extLst>
              <a:ext uri="{FF2B5EF4-FFF2-40B4-BE49-F238E27FC236}">
                <a16:creationId xmlns:a16="http://schemas.microsoft.com/office/drawing/2014/main" id="{267AC7D5-9ECA-0608-7B54-2E2EF2C73C41}"/>
              </a:ext>
            </a:extLst>
          </p:cNvPr>
          <p:cNvSpPr>
            <a:spLocks noGrp="1"/>
          </p:cNvSpPr>
          <p:nvPr>
            <p:ph type="body" sz="quarter" idx="13"/>
          </p:nvPr>
        </p:nvSpPr>
        <p:spPr/>
        <p:txBody>
          <a:bodyPr/>
          <a:lstStyle/>
          <a:p>
            <a:r>
              <a:rPr lang="en-US" noProof="0" dirty="0"/>
              <a:t>2. Categorize invoice</a:t>
            </a:r>
          </a:p>
        </p:txBody>
      </p:sp>
      <p:sp>
        <p:nvSpPr>
          <p:cNvPr id="55" name="Text Placeholder 54">
            <a:extLst>
              <a:ext uri="{FF2B5EF4-FFF2-40B4-BE49-F238E27FC236}">
                <a16:creationId xmlns:a16="http://schemas.microsoft.com/office/drawing/2014/main" id="{336E1447-7DAD-0D50-E88D-1B6CE391B956}"/>
              </a:ext>
            </a:extLst>
          </p:cNvPr>
          <p:cNvSpPr>
            <a:spLocks noGrp="1"/>
          </p:cNvSpPr>
          <p:nvPr>
            <p:ph type="body" sz="quarter" idx="19"/>
          </p:nvPr>
        </p:nvSpPr>
        <p:spPr/>
        <p:txBody>
          <a:bodyPr/>
          <a:lstStyle/>
          <a:p>
            <a:r>
              <a:rPr lang="en-US" noProof="0" dirty="0"/>
              <a:t>Match the invoice to a contract and categorize the invoice by shipment type across land-based, air, barge, as well as geography.</a:t>
            </a:r>
          </a:p>
        </p:txBody>
      </p:sp>
      <p:sp>
        <p:nvSpPr>
          <p:cNvPr id="59" name="Text Placeholder 58">
            <a:extLst>
              <a:ext uri="{FF2B5EF4-FFF2-40B4-BE49-F238E27FC236}">
                <a16:creationId xmlns:a16="http://schemas.microsoft.com/office/drawing/2014/main" id="{9ABEFB2B-9F58-F520-9B13-94B207F244EA}"/>
              </a:ext>
            </a:extLst>
          </p:cNvPr>
          <p:cNvSpPr>
            <a:spLocks noGrp="1"/>
          </p:cNvSpPr>
          <p:nvPr>
            <p:ph type="body" sz="quarter" idx="23"/>
          </p:nvPr>
        </p:nvSpPr>
        <p:spPr/>
        <p:txBody>
          <a:bodyPr>
            <a:noAutofit/>
          </a:bodyPr>
          <a:lstStyle/>
          <a:p>
            <a:r>
              <a:rPr lang="en-US" noProof="0" dirty="0"/>
              <a:t>Benefit: Categorize invoice to apply varying analysis rules based on shipment type.</a:t>
            </a:r>
          </a:p>
        </p:txBody>
      </p:sp>
      <p:sp>
        <p:nvSpPr>
          <p:cNvPr id="51" name="Text Placeholder 50">
            <a:extLst>
              <a:ext uri="{FF2B5EF4-FFF2-40B4-BE49-F238E27FC236}">
                <a16:creationId xmlns:a16="http://schemas.microsoft.com/office/drawing/2014/main" id="{C6DE1B6C-78F9-8DF8-FCDC-EF3B090A8B0F}"/>
              </a:ext>
            </a:extLst>
          </p:cNvPr>
          <p:cNvSpPr>
            <a:spLocks noGrp="1"/>
          </p:cNvSpPr>
          <p:nvPr>
            <p:ph type="body" sz="quarter" idx="15"/>
          </p:nvPr>
        </p:nvSpPr>
        <p:spPr/>
        <p:txBody>
          <a:bodyPr/>
          <a:lstStyle/>
          <a:p>
            <a:r>
              <a:rPr lang="en-US" noProof="0" dirty="0"/>
              <a:t>3. Scan for errors</a:t>
            </a:r>
          </a:p>
        </p:txBody>
      </p:sp>
      <p:sp>
        <p:nvSpPr>
          <p:cNvPr id="56" name="Text Placeholder 55">
            <a:extLst>
              <a:ext uri="{FF2B5EF4-FFF2-40B4-BE49-F238E27FC236}">
                <a16:creationId xmlns:a16="http://schemas.microsoft.com/office/drawing/2014/main" id="{72B64BAF-D87F-61F3-EE9C-6C8F503084B9}"/>
              </a:ext>
            </a:extLst>
          </p:cNvPr>
          <p:cNvSpPr>
            <a:spLocks noGrp="1"/>
          </p:cNvSpPr>
          <p:nvPr>
            <p:ph type="body" sz="quarter" idx="20"/>
          </p:nvPr>
        </p:nvSpPr>
        <p:spPr>
          <a:xfrm>
            <a:off x="7511481" y="2035732"/>
            <a:ext cx="2808000" cy="719408"/>
          </a:xfrm>
        </p:spPr>
        <p:txBody>
          <a:bodyPr>
            <a:normAutofit lnSpcReduction="10000"/>
          </a:bodyPr>
          <a:lstStyle/>
          <a:p>
            <a:r>
              <a:rPr lang="en-US" noProof="0" dirty="0"/>
              <a:t>Using a set of rules based on the invoice categorization look for missing data, late codes, and accessorial fees, weight discrepancies, inaccurate rates, misapplied fees, inaccurate labeling such as NMFC codes and flag for further analysis.</a:t>
            </a:r>
          </a:p>
        </p:txBody>
      </p:sp>
      <p:sp>
        <p:nvSpPr>
          <p:cNvPr id="61" name="Text Placeholder 60">
            <a:extLst>
              <a:ext uri="{FF2B5EF4-FFF2-40B4-BE49-F238E27FC236}">
                <a16:creationId xmlns:a16="http://schemas.microsoft.com/office/drawing/2014/main" id="{611126FF-054E-32B2-5843-B18735CEC03A}"/>
              </a:ext>
            </a:extLst>
          </p:cNvPr>
          <p:cNvSpPr>
            <a:spLocks noGrp="1"/>
          </p:cNvSpPr>
          <p:nvPr>
            <p:ph type="body" sz="quarter" idx="25"/>
          </p:nvPr>
        </p:nvSpPr>
        <p:spPr/>
        <p:txBody>
          <a:bodyPr>
            <a:normAutofit/>
          </a:bodyPr>
          <a:lstStyle/>
          <a:p>
            <a:r>
              <a:rPr lang="en-US" noProof="0" dirty="0"/>
              <a:t>Benefit: </a:t>
            </a:r>
            <a:r>
              <a:rPr lang="en-US" dirty="0"/>
              <a:t>Prioritize employee time by identifying likely errors for further analysis.</a:t>
            </a:r>
            <a:endParaRPr lang="en-US" noProof="0" dirty="0"/>
          </a:p>
        </p:txBody>
      </p:sp>
      <p:sp>
        <p:nvSpPr>
          <p:cNvPr id="52" name="Text Placeholder 51">
            <a:extLst>
              <a:ext uri="{FF2B5EF4-FFF2-40B4-BE49-F238E27FC236}">
                <a16:creationId xmlns:a16="http://schemas.microsoft.com/office/drawing/2014/main" id="{720259ED-0B37-4F8F-352D-8E9D99570C4F}"/>
              </a:ext>
            </a:extLst>
          </p:cNvPr>
          <p:cNvSpPr>
            <a:spLocks noGrp="1"/>
          </p:cNvSpPr>
          <p:nvPr>
            <p:ph type="body" sz="quarter" idx="16"/>
          </p:nvPr>
        </p:nvSpPr>
        <p:spPr/>
        <p:txBody>
          <a:bodyPr/>
          <a:lstStyle/>
          <a:p>
            <a:r>
              <a:rPr lang="en-US" noProof="0" dirty="0"/>
              <a:t>4. Update database</a:t>
            </a:r>
          </a:p>
        </p:txBody>
      </p:sp>
      <p:sp>
        <p:nvSpPr>
          <p:cNvPr id="86" name="Text Placeholder 85">
            <a:extLst>
              <a:ext uri="{FF2B5EF4-FFF2-40B4-BE49-F238E27FC236}">
                <a16:creationId xmlns:a16="http://schemas.microsoft.com/office/drawing/2014/main" id="{B4BE515B-C4F1-B027-DC42-2406647CFE89}"/>
              </a:ext>
            </a:extLst>
          </p:cNvPr>
          <p:cNvSpPr>
            <a:spLocks noGrp="1"/>
          </p:cNvSpPr>
          <p:nvPr>
            <p:ph type="body" sz="quarter" idx="29"/>
          </p:nvPr>
        </p:nvSpPr>
        <p:spPr/>
        <p:txBody>
          <a:bodyPr/>
          <a:lstStyle/>
          <a:p>
            <a:r>
              <a:rPr lang="en-US" dirty="0"/>
              <a:t>Identify specific data from the invoice along with the matching contract data and enter the data into an invoicing database for further analysis.</a:t>
            </a:r>
            <a:endParaRPr lang="en-US" noProof="0" dirty="0"/>
          </a:p>
        </p:txBody>
      </p:sp>
      <p:sp>
        <p:nvSpPr>
          <p:cNvPr id="83" name="Text Placeholder 82">
            <a:extLst>
              <a:ext uri="{FF2B5EF4-FFF2-40B4-BE49-F238E27FC236}">
                <a16:creationId xmlns:a16="http://schemas.microsoft.com/office/drawing/2014/main" id="{4A009307-F489-4D3B-DFDE-F3016CF1C6A5}"/>
              </a:ext>
            </a:extLst>
          </p:cNvPr>
          <p:cNvSpPr>
            <a:spLocks noGrp="1"/>
          </p:cNvSpPr>
          <p:nvPr>
            <p:ph type="body" sz="quarter" idx="26"/>
          </p:nvPr>
        </p:nvSpPr>
        <p:spPr/>
        <p:txBody>
          <a:bodyPr>
            <a:normAutofit/>
          </a:bodyPr>
          <a:lstStyle/>
          <a:p>
            <a:r>
              <a:rPr lang="en-US" noProof="0" dirty="0"/>
              <a:t>Benefit: Automate data entry and create a dataset to analyze shipping inefficiencies.</a:t>
            </a:r>
          </a:p>
        </p:txBody>
      </p:sp>
      <p:sp>
        <p:nvSpPr>
          <p:cNvPr id="50" name="Text Placeholder 49">
            <a:extLst>
              <a:ext uri="{FF2B5EF4-FFF2-40B4-BE49-F238E27FC236}">
                <a16:creationId xmlns:a16="http://schemas.microsoft.com/office/drawing/2014/main" id="{6886A6A0-75A7-5E5E-079B-251E7BAFE213}"/>
              </a:ext>
            </a:extLst>
          </p:cNvPr>
          <p:cNvSpPr>
            <a:spLocks noGrp="1"/>
          </p:cNvSpPr>
          <p:nvPr>
            <p:ph type="body" sz="quarter" idx="14"/>
          </p:nvPr>
        </p:nvSpPr>
        <p:spPr/>
        <p:txBody>
          <a:bodyPr/>
          <a:lstStyle/>
          <a:p>
            <a:r>
              <a:rPr lang="en-US" noProof="0" dirty="0"/>
              <a:t>5. Query the database</a:t>
            </a:r>
          </a:p>
        </p:txBody>
      </p:sp>
      <p:sp>
        <p:nvSpPr>
          <p:cNvPr id="85" name="Text Placeholder 84">
            <a:extLst>
              <a:ext uri="{FF2B5EF4-FFF2-40B4-BE49-F238E27FC236}">
                <a16:creationId xmlns:a16="http://schemas.microsoft.com/office/drawing/2014/main" id="{8FF0578C-9606-4A5E-E20F-DEB7E6F7D726}"/>
              </a:ext>
            </a:extLst>
          </p:cNvPr>
          <p:cNvSpPr>
            <a:spLocks noGrp="1"/>
          </p:cNvSpPr>
          <p:nvPr>
            <p:ph type="body" sz="quarter" idx="28"/>
          </p:nvPr>
        </p:nvSpPr>
        <p:spPr/>
        <p:txBody>
          <a:bodyPr/>
          <a:lstStyle/>
          <a:p>
            <a:r>
              <a:rPr lang="en-US" noProof="0" dirty="0"/>
              <a:t>Use Copilot to further analyze data across invoices such as duplicate charges, delays, routing inefficiencies, etc.</a:t>
            </a:r>
          </a:p>
        </p:txBody>
      </p:sp>
      <p:sp>
        <p:nvSpPr>
          <p:cNvPr id="60" name="Text Placeholder 59">
            <a:extLst>
              <a:ext uri="{FF2B5EF4-FFF2-40B4-BE49-F238E27FC236}">
                <a16:creationId xmlns:a16="http://schemas.microsoft.com/office/drawing/2014/main" id="{C23A0201-C904-5ED8-DCCD-DAC73699D78E}"/>
              </a:ext>
            </a:extLst>
          </p:cNvPr>
          <p:cNvSpPr>
            <a:spLocks noGrp="1"/>
          </p:cNvSpPr>
          <p:nvPr>
            <p:ph type="body" sz="quarter" idx="24"/>
          </p:nvPr>
        </p:nvSpPr>
        <p:spPr/>
        <p:txBody>
          <a:bodyPr>
            <a:normAutofit/>
          </a:bodyPr>
          <a:lstStyle/>
          <a:p>
            <a:r>
              <a:rPr lang="en-US" noProof="0" dirty="0"/>
              <a:t>Benefit: </a:t>
            </a:r>
            <a:r>
              <a:rPr lang="en-US" dirty="0"/>
              <a:t>Allow procurement analysts to use natural language queries to uncover valuable insights to reduce shipping costs.</a:t>
            </a:r>
            <a:endParaRPr lang="en-US" noProof="0" dirty="0"/>
          </a:p>
        </p:txBody>
      </p:sp>
      <p:sp>
        <p:nvSpPr>
          <p:cNvPr id="48" name="Text Placeholder 47">
            <a:extLst>
              <a:ext uri="{FF2B5EF4-FFF2-40B4-BE49-F238E27FC236}">
                <a16:creationId xmlns:a16="http://schemas.microsoft.com/office/drawing/2014/main" id="{603451CE-C1AC-1DBF-79CA-4E645A5B0DBC}"/>
              </a:ext>
            </a:extLst>
          </p:cNvPr>
          <p:cNvSpPr>
            <a:spLocks noGrp="1"/>
          </p:cNvSpPr>
          <p:nvPr>
            <p:ph type="body" sz="quarter" idx="12"/>
          </p:nvPr>
        </p:nvSpPr>
        <p:spPr/>
        <p:txBody>
          <a:bodyPr/>
          <a:lstStyle/>
          <a:p>
            <a:r>
              <a:rPr lang="en-US" noProof="0" dirty="0"/>
              <a:t>6. Prepare reports</a:t>
            </a:r>
          </a:p>
        </p:txBody>
      </p:sp>
      <p:sp>
        <p:nvSpPr>
          <p:cNvPr id="84" name="Text Placeholder 83">
            <a:extLst>
              <a:ext uri="{FF2B5EF4-FFF2-40B4-BE49-F238E27FC236}">
                <a16:creationId xmlns:a16="http://schemas.microsoft.com/office/drawing/2014/main" id="{A111F9EA-EAEA-1211-B8D6-462C33F9555C}"/>
              </a:ext>
            </a:extLst>
          </p:cNvPr>
          <p:cNvSpPr>
            <a:spLocks noGrp="1"/>
          </p:cNvSpPr>
          <p:nvPr>
            <p:ph type="body" sz="quarter" idx="27"/>
          </p:nvPr>
        </p:nvSpPr>
        <p:spPr/>
        <p:txBody>
          <a:bodyPr/>
          <a:lstStyle/>
          <a:p>
            <a:r>
              <a:rPr lang="en-US" dirty="0"/>
              <a:t>Generate a variance report for all shipment showing estimated versus actual shipping costs.</a:t>
            </a:r>
            <a:endParaRPr lang="en-US" noProof="0" dirty="0"/>
          </a:p>
        </p:txBody>
      </p:sp>
      <p:sp>
        <p:nvSpPr>
          <p:cNvPr id="58" name="Text Placeholder 57">
            <a:extLst>
              <a:ext uri="{FF2B5EF4-FFF2-40B4-BE49-F238E27FC236}">
                <a16:creationId xmlns:a16="http://schemas.microsoft.com/office/drawing/2014/main" id="{E612ECA3-1076-2610-DA97-49DBE95C02AA}"/>
              </a:ext>
            </a:extLst>
          </p:cNvPr>
          <p:cNvSpPr>
            <a:spLocks noGrp="1"/>
          </p:cNvSpPr>
          <p:nvPr>
            <p:ph type="body" sz="quarter" idx="22"/>
          </p:nvPr>
        </p:nvSpPr>
        <p:spPr/>
        <p:txBody>
          <a:bodyPr>
            <a:normAutofit/>
          </a:bodyPr>
          <a:lstStyle/>
          <a:p>
            <a:r>
              <a:rPr lang="en-US" noProof="0" dirty="0"/>
              <a:t>Benefit: </a:t>
            </a:r>
            <a:r>
              <a:rPr lang="en-US" dirty="0"/>
              <a:t>Document billing errors to simplify the process to reclaiming fees from freight forwarders.</a:t>
            </a:r>
            <a:endParaRPr lang="en-US" noProof="0" dirty="0"/>
          </a:p>
        </p:txBody>
      </p:sp>
      <p:pic>
        <p:nvPicPr>
          <p:cNvPr id="2" name="Picture 1">
            <a:extLst>
              <a:ext uri="{FF2B5EF4-FFF2-40B4-BE49-F238E27FC236}">
                <a16:creationId xmlns:a16="http://schemas.microsoft.com/office/drawing/2014/main" id="{0FB4FCA6-561F-D6D3-4CC6-E7B3E7ABD29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0250203" y="4199112"/>
            <a:ext cx="1941797" cy="2658888"/>
          </a:xfrm>
          <a:prstGeom prst="rect">
            <a:avLst/>
          </a:prstGeom>
        </p:spPr>
      </p:pic>
      <p:sp>
        <p:nvSpPr>
          <p:cNvPr id="4" name="Rectangle: Rounded Corners 6">
            <a:extLst>
              <a:ext uri="{FF2B5EF4-FFF2-40B4-BE49-F238E27FC236}">
                <a16:creationId xmlns:a16="http://schemas.microsoft.com/office/drawing/2014/main" id="{6B90B264-EE87-40F9-B24A-065125B91AE7}"/>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5" name="Group 4">
            <a:extLst>
              <a:ext uri="{FF2B5EF4-FFF2-40B4-BE49-F238E27FC236}">
                <a16:creationId xmlns:a16="http://schemas.microsoft.com/office/drawing/2014/main" id="{B750D519-4A55-B9BF-EF8D-A8F5247BA39D}"/>
              </a:ext>
            </a:extLst>
          </p:cNvPr>
          <p:cNvGrpSpPr/>
          <p:nvPr/>
        </p:nvGrpSpPr>
        <p:grpSpPr>
          <a:xfrm>
            <a:off x="1624328" y="1132756"/>
            <a:ext cx="1767872" cy="216000"/>
            <a:chOff x="1198144" y="862657"/>
            <a:chExt cx="1767872" cy="216000"/>
          </a:xfrm>
        </p:grpSpPr>
        <p:sp>
          <p:nvSpPr>
            <p:cNvPr id="6" name="Rectangle: Rounded Corners 6">
              <a:extLst>
                <a:ext uri="{FF2B5EF4-FFF2-40B4-BE49-F238E27FC236}">
                  <a16:creationId xmlns:a16="http://schemas.microsoft.com/office/drawing/2014/main" id="{41C6C859-6A39-724F-1F62-709A02F5A8CA}"/>
                </a:ext>
                <a:ext uri="{C183D7F6-B498-43B3-948B-1728B52AA6E4}">
                  <adec:decorative xmlns:adec="http://schemas.microsoft.com/office/drawing/2017/decorative" val="1"/>
                </a:ext>
              </a:extLst>
            </p:cNvPr>
            <p:cNvSpPr/>
            <p:nvPr/>
          </p:nvSpPr>
          <p:spPr bwMode="auto">
            <a:xfrm>
              <a:off x="1198144" y="862657"/>
              <a:ext cx="1767872"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kumimoji="0" lang="en-US" sz="900" b="0" i="0" strike="noStrike" kern="1200" cap="none" spc="0" normalizeH="0" baseline="0" noProof="0" dirty="0">
                  <a:ln>
                    <a:noFill/>
                  </a:ln>
                  <a:solidFill>
                    <a:schemeClr val="accent2">
                      <a:lumMod val="50000"/>
                    </a:schemeClr>
                  </a:solidFill>
                  <a:effectLst/>
                  <a:uLnTx/>
                  <a:uFillTx/>
                  <a:latin typeface="Segoe UI Semibold"/>
                  <a:ea typeface="+mn-ea"/>
                  <a:cs typeface="Segoe UI Semibold"/>
                </a:rPr>
                <a:t>Supply chain performance</a:t>
              </a:r>
            </a:p>
          </p:txBody>
        </p:sp>
        <p:pic>
          <p:nvPicPr>
            <p:cNvPr id="7" name="Graphic 6">
              <a:extLst>
                <a:ext uri="{FF2B5EF4-FFF2-40B4-BE49-F238E27FC236}">
                  <a16:creationId xmlns:a16="http://schemas.microsoft.com/office/drawing/2014/main" id="{460434D5-393C-4C2C-209E-FAAFBF1ECDC8}"/>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4929" y="898657"/>
              <a:ext cx="144000" cy="144000"/>
            </a:xfrm>
            <a:prstGeom prst="rect">
              <a:avLst/>
            </a:prstGeom>
          </p:spPr>
        </p:pic>
      </p:grpSp>
      <p:sp>
        <p:nvSpPr>
          <p:cNvPr id="8" name="Rectangle: Rounded Corners 6">
            <a:extLst>
              <a:ext uri="{FF2B5EF4-FFF2-40B4-BE49-F238E27FC236}">
                <a16:creationId xmlns:a16="http://schemas.microsoft.com/office/drawing/2014/main" id="{4E8C8119-48A3-F427-DC10-362A8343AD02}"/>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9" name="Group 8">
            <a:extLst>
              <a:ext uri="{FF2B5EF4-FFF2-40B4-BE49-F238E27FC236}">
                <a16:creationId xmlns:a16="http://schemas.microsoft.com/office/drawing/2014/main" id="{844FAE3F-DF5E-A736-A76D-CEF4F8232F69}"/>
              </a:ext>
            </a:extLst>
          </p:cNvPr>
          <p:cNvGrpSpPr/>
          <p:nvPr/>
        </p:nvGrpSpPr>
        <p:grpSpPr>
          <a:xfrm>
            <a:off x="7523373" y="1127774"/>
            <a:ext cx="1260000" cy="216000"/>
            <a:chOff x="1194743" y="1140160"/>
            <a:chExt cx="1260000" cy="216000"/>
          </a:xfrm>
        </p:grpSpPr>
        <p:sp>
          <p:nvSpPr>
            <p:cNvPr id="10" name="Rectangle: Rounded Corners 6">
              <a:extLst>
                <a:ext uri="{FF2B5EF4-FFF2-40B4-BE49-F238E27FC236}">
                  <a16:creationId xmlns:a16="http://schemas.microsoft.com/office/drawing/2014/main" id="{6F74C80D-F207-0BA6-C02C-78F225808470}"/>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11" name="Graphic 10">
              <a:extLst>
                <a:ext uri="{FF2B5EF4-FFF2-40B4-BE49-F238E27FC236}">
                  <a16:creationId xmlns:a16="http://schemas.microsoft.com/office/drawing/2014/main" id="{023282E6-CEC8-9941-9071-212D1360CA09}"/>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1241527" y="1176160"/>
              <a:ext cx="144000" cy="144000"/>
            </a:xfrm>
            <a:prstGeom prst="rect">
              <a:avLst/>
            </a:prstGeom>
          </p:spPr>
        </p:pic>
      </p:grpSp>
      <p:grpSp>
        <p:nvGrpSpPr>
          <p:cNvPr id="12" name="Group 11">
            <a:extLst>
              <a:ext uri="{FF2B5EF4-FFF2-40B4-BE49-F238E27FC236}">
                <a16:creationId xmlns:a16="http://schemas.microsoft.com/office/drawing/2014/main" id="{6CF64427-730D-896D-5EBB-195871465A33}"/>
              </a:ext>
            </a:extLst>
          </p:cNvPr>
          <p:cNvGrpSpPr/>
          <p:nvPr/>
        </p:nvGrpSpPr>
        <p:grpSpPr>
          <a:xfrm>
            <a:off x="4303077" y="2813920"/>
            <a:ext cx="2250050" cy="411140"/>
            <a:chOff x="767112" y="2825909"/>
            <a:chExt cx="2250050" cy="411140"/>
          </a:xfrm>
        </p:grpSpPr>
        <p:sp>
          <p:nvSpPr>
            <p:cNvPr id="14" name="TextBox 13">
              <a:extLst>
                <a:ext uri="{FF2B5EF4-FFF2-40B4-BE49-F238E27FC236}">
                  <a16:creationId xmlns:a16="http://schemas.microsoft.com/office/drawing/2014/main" id="{C2F52856-E32D-4AE7-377B-6C8C48AB37A2}"/>
                </a:ext>
                <a:ext uri="{C183D7F6-B498-43B3-948B-1728B52AA6E4}">
                  <adec:decorative xmlns:adec="http://schemas.microsoft.com/office/drawing/2017/decorative" val="0"/>
                </a:ext>
              </a:extLst>
            </p:cNvPr>
            <p:cNvSpPr txBox="1"/>
            <p:nvPr/>
          </p:nvSpPr>
          <p:spPr>
            <a:xfrm>
              <a:off x="1124978" y="2929272"/>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dirty="0">
                  <a:solidFill>
                    <a:srgbClr val="0078D4"/>
                  </a:solidFill>
                  <a:latin typeface="Segoe UI Semibold"/>
                </a:rPr>
                <a:t>+Connection to logistics system</a:t>
              </a:r>
              <a:endParaRPr kumimoji="0" lang="en-US" sz="900" b="0" i="0" u="none" strike="noStrike" kern="1200" cap="none" spc="0" normalizeH="0" baseline="0" noProof="0" dirty="0">
                <a:ln>
                  <a:noFill/>
                </a:ln>
                <a:solidFill>
                  <a:srgbClr val="0070C0"/>
                </a:solidFill>
                <a:effectLst/>
                <a:uLnTx/>
                <a:uFillTx/>
                <a:latin typeface="Segoe UI Semibold"/>
                <a:ea typeface="+mn-ea"/>
                <a:cs typeface="+mn-cs"/>
              </a:endParaRPr>
            </a:p>
          </p:txBody>
        </p:sp>
        <p:pic>
          <p:nvPicPr>
            <p:cNvPr id="15" name="Picture 2" descr="Copilot Studio Generative AI pricing - Power Platform Community">
              <a:extLst>
                <a:ext uri="{FF2B5EF4-FFF2-40B4-BE49-F238E27FC236}">
                  <a16:creationId xmlns:a16="http://schemas.microsoft.com/office/drawing/2014/main" id="{EAD8778C-4D8D-2715-2221-C88BBAAC2EB8}"/>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a:extLst>
              <a:ext uri="{FF2B5EF4-FFF2-40B4-BE49-F238E27FC236}">
                <a16:creationId xmlns:a16="http://schemas.microsoft.com/office/drawing/2014/main" id="{3B6AF238-C532-34B9-6B42-98935373F77A}"/>
              </a:ext>
            </a:extLst>
          </p:cNvPr>
          <p:cNvGrpSpPr/>
          <p:nvPr/>
        </p:nvGrpSpPr>
        <p:grpSpPr>
          <a:xfrm>
            <a:off x="7790456" y="2846319"/>
            <a:ext cx="2250050" cy="480390"/>
            <a:chOff x="767112" y="2825909"/>
            <a:chExt cx="2250050" cy="480390"/>
          </a:xfrm>
        </p:grpSpPr>
        <p:sp>
          <p:nvSpPr>
            <p:cNvPr id="17" name="TextBox 16">
              <a:extLst>
                <a:ext uri="{FF2B5EF4-FFF2-40B4-BE49-F238E27FC236}">
                  <a16:creationId xmlns:a16="http://schemas.microsoft.com/office/drawing/2014/main" id="{CD3D84B8-C02C-BDDE-651E-E1307B729275}"/>
                </a:ext>
                <a:ext uri="{C183D7F6-B498-43B3-948B-1728B52AA6E4}">
                  <adec:decorative xmlns:adec="http://schemas.microsoft.com/office/drawing/2017/decorative" val="0"/>
                </a:ext>
              </a:extLst>
            </p:cNvPr>
            <p:cNvSpPr txBox="1"/>
            <p:nvPr/>
          </p:nvSpPr>
          <p:spPr>
            <a:xfrm>
              <a:off x="1124978" y="2860023"/>
              <a:ext cx="1892184" cy="44627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 Azure Logic Apps</a:t>
              </a: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dirty="0">
                  <a:solidFill>
                    <a:srgbClr val="0078D4"/>
                  </a:solidFill>
                  <a:latin typeface="Segoe UI Semibold"/>
                </a:rPr>
                <a:t>+Connection to logistics system</a:t>
              </a:r>
              <a:endParaRPr kumimoji="0" lang="en-US" sz="900" b="0" i="0" u="none" strike="noStrike" kern="1200" cap="none" spc="0" normalizeH="0" baseline="0" noProof="0" dirty="0">
                <a:ln>
                  <a:noFill/>
                </a:ln>
                <a:solidFill>
                  <a:srgbClr val="0070C0"/>
                </a:solidFill>
                <a:effectLst/>
                <a:uLnTx/>
                <a:uFillTx/>
                <a:latin typeface="Segoe UI Semibold"/>
                <a:ea typeface="+mn-ea"/>
                <a:cs typeface="+mn-cs"/>
              </a:endParaRPr>
            </a:p>
          </p:txBody>
        </p:sp>
        <p:pic>
          <p:nvPicPr>
            <p:cNvPr id="20" name="Picture 2" descr="Copilot Studio Generative AI pricing - Power Platform Community">
              <a:extLst>
                <a:ext uri="{FF2B5EF4-FFF2-40B4-BE49-F238E27FC236}">
                  <a16:creationId xmlns:a16="http://schemas.microsoft.com/office/drawing/2014/main" id="{883147DB-2107-CFD3-7AF0-907A93FB6D2C}"/>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20">
            <a:extLst>
              <a:ext uri="{FF2B5EF4-FFF2-40B4-BE49-F238E27FC236}">
                <a16:creationId xmlns:a16="http://schemas.microsoft.com/office/drawing/2014/main" id="{69314982-1E7D-8E3D-2CE4-EC0D2578D238}"/>
              </a:ext>
            </a:extLst>
          </p:cNvPr>
          <p:cNvGrpSpPr/>
          <p:nvPr/>
        </p:nvGrpSpPr>
        <p:grpSpPr>
          <a:xfrm>
            <a:off x="983155" y="2839524"/>
            <a:ext cx="2250050" cy="411140"/>
            <a:chOff x="767112" y="2825909"/>
            <a:chExt cx="2250050" cy="411140"/>
          </a:xfrm>
        </p:grpSpPr>
        <p:sp>
          <p:nvSpPr>
            <p:cNvPr id="22" name="TextBox 21">
              <a:extLst>
                <a:ext uri="{FF2B5EF4-FFF2-40B4-BE49-F238E27FC236}">
                  <a16:creationId xmlns:a16="http://schemas.microsoft.com/office/drawing/2014/main" id="{4927F50E-C4A0-3864-10B9-7B4A61823CB4}"/>
                </a:ext>
                <a:ext uri="{C183D7F6-B498-43B3-948B-1728B52AA6E4}">
                  <adec:decorative xmlns:adec="http://schemas.microsoft.com/office/drawing/2017/decorative" val="0"/>
                </a:ext>
              </a:extLst>
            </p:cNvPr>
            <p:cNvSpPr txBox="1"/>
            <p:nvPr/>
          </p:nvSpPr>
          <p:spPr>
            <a:xfrm>
              <a:off x="1124978" y="2929272"/>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 Connection to Exchange</a:t>
              </a:r>
              <a:endParaRPr kumimoji="0" lang="en-US" sz="900" b="0" i="0" u="none" strike="noStrike" kern="1200" cap="none" spc="0" normalizeH="0" baseline="0" noProof="0" dirty="0">
                <a:ln>
                  <a:noFill/>
                </a:ln>
                <a:solidFill>
                  <a:srgbClr val="0070C0"/>
                </a:solidFill>
                <a:effectLst/>
                <a:uLnTx/>
                <a:uFillTx/>
                <a:latin typeface="Segoe UI Semibold"/>
                <a:ea typeface="+mn-ea"/>
                <a:cs typeface="+mn-cs"/>
              </a:endParaRPr>
            </a:p>
          </p:txBody>
        </p:sp>
        <p:pic>
          <p:nvPicPr>
            <p:cNvPr id="33" name="Picture 2" descr="Copilot Studio Generative AI pricing - Power Platform Community">
              <a:extLst>
                <a:ext uri="{FF2B5EF4-FFF2-40B4-BE49-F238E27FC236}">
                  <a16:creationId xmlns:a16="http://schemas.microsoft.com/office/drawing/2014/main" id="{6CBC9CEC-6A40-BCF5-DFC4-ACB74D360A97}"/>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 name="Group 33">
            <a:extLst>
              <a:ext uri="{FF2B5EF4-FFF2-40B4-BE49-F238E27FC236}">
                <a16:creationId xmlns:a16="http://schemas.microsoft.com/office/drawing/2014/main" id="{C915AAEC-F7B7-DFFB-1B6B-D2383CF050FD}"/>
              </a:ext>
            </a:extLst>
          </p:cNvPr>
          <p:cNvGrpSpPr/>
          <p:nvPr/>
        </p:nvGrpSpPr>
        <p:grpSpPr>
          <a:xfrm>
            <a:off x="983155" y="5172130"/>
            <a:ext cx="2250050" cy="411140"/>
            <a:chOff x="767112" y="2825909"/>
            <a:chExt cx="2250050" cy="411140"/>
          </a:xfrm>
        </p:grpSpPr>
        <p:sp>
          <p:nvSpPr>
            <p:cNvPr id="35" name="TextBox 34">
              <a:extLst>
                <a:ext uri="{FF2B5EF4-FFF2-40B4-BE49-F238E27FC236}">
                  <a16:creationId xmlns:a16="http://schemas.microsoft.com/office/drawing/2014/main" id="{B0BE4E9C-DE95-3A17-E42A-97C49A1A784D}"/>
                </a:ext>
                <a:ext uri="{C183D7F6-B498-43B3-948B-1728B52AA6E4}">
                  <adec:decorative xmlns:adec="http://schemas.microsoft.com/office/drawing/2017/decorative" val="0"/>
                </a:ext>
              </a:extLst>
            </p:cNvPr>
            <p:cNvSpPr txBox="1"/>
            <p:nvPr/>
          </p:nvSpPr>
          <p:spPr>
            <a:xfrm>
              <a:off x="1124978" y="2929272"/>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 Connection to invoice database</a:t>
              </a:r>
              <a:endParaRPr kumimoji="0" lang="en-US" sz="900" b="0" i="0" u="none" strike="noStrike" kern="1200" cap="none" spc="0" normalizeH="0" baseline="0" noProof="0" dirty="0">
                <a:ln>
                  <a:noFill/>
                </a:ln>
                <a:solidFill>
                  <a:srgbClr val="0070C0"/>
                </a:solidFill>
                <a:effectLst/>
                <a:uLnTx/>
                <a:uFillTx/>
                <a:latin typeface="Segoe UI Semibold"/>
                <a:ea typeface="+mn-ea"/>
                <a:cs typeface="+mn-cs"/>
              </a:endParaRPr>
            </a:p>
          </p:txBody>
        </p:sp>
        <p:pic>
          <p:nvPicPr>
            <p:cNvPr id="36" name="Picture 2" descr="Copilot Studio Generative AI pricing - Power Platform Community">
              <a:extLst>
                <a:ext uri="{FF2B5EF4-FFF2-40B4-BE49-F238E27FC236}">
                  <a16:creationId xmlns:a16="http://schemas.microsoft.com/office/drawing/2014/main" id="{BD8EA0BF-AF5F-3F80-1860-AA4EAF63D852}"/>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 name="Group 36">
            <a:extLst>
              <a:ext uri="{FF2B5EF4-FFF2-40B4-BE49-F238E27FC236}">
                <a16:creationId xmlns:a16="http://schemas.microsoft.com/office/drawing/2014/main" id="{ED16E6F0-5BD5-A92E-C53E-37326DAC02ED}"/>
              </a:ext>
            </a:extLst>
          </p:cNvPr>
          <p:cNvGrpSpPr/>
          <p:nvPr/>
        </p:nvGrpSpPr>
        <p:grpSpPr>
          <a:xfrm>
            <a:off x="4269057" y="5141905"/>
            <a:ext cx="2250050" cy="411140"/>
            <a:chOff x="767112" y="2825909"/>
            <a:chExt cx="2250050" cy="411140"/>
          </a:xfrm>
        </p:grpSpPr>
        <p:sp>
          <p:nvSpPr>
            <p:cNvPr id="38" name="TextBox 37">
              <a:extLst>
                <a:ext uri="{FF2B5EF4-FFF2-40B4-BE49-F238E27FC236}">
                  <a16:creationId xmlns:a16="http://schemas.microsoft.com/office/drawing/2014/main" id="{021725CC-FB8B-478B-26CD-916B23F7F547}"/>
                </a:ext>
                <a:ext uri="{C183D7F6-B498-43B3-948B-1728B52AA6E4}">
                  <adec:decorative xmlns:adec="http://schemas.microsoft.com/office/drawing/2017/decorative" val="0"/>
                </a:ext>
              </a:extLst>
            </p:cNvPr>
            <p:cNvSpPr txBox="1"/>
            <p:nvPr/>
          </p:nvSpPr>
          <p:spPr>
            <a:xfrm>
              <a:off x="1124978" y="2929272"/>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 Connection to invoice database</a:t>
              </a:r>
              <a:endParaRPr kumimoji="0" lang="en-US" sz="900" b="0" i="0" u="none" strike="noStrike" kern="1200" cap="none" spc="0" normalizeH="0" baseline="0" noProof="0" dirty="0">
                <a:ln>
                  <a:noFill/>
                </a:ln>
                <a:solidFill>
                  <a:srgbClr val="0070C0"/>
                </a:solidFill>
                <a:effectLst/>
                <a:uLnTx/>
                <a:uFillTx/>
                <a:latin typeface="Segoe UI Semibold"/>
                <a:ea typeface="+mn-ea"/>
                <a:cs typeface="+mn-cs"/>
              </a:endParaRPr>
            </a:p>
          </p:txBody>
        </p:sp>
        <p:pic>
          <p:nvPicPr>
            <p:cNvPr id="39" name="Picture 2" descr="Copilot Studio Generative AI pricing - Power Platform Community">
              <a:extLst>
                <a:ext uri="{FF2B5EF4-FFF2-40B4-BE49-F238E27FC236}">
                  <a16:creationId xmlns:a16="http://schemas.microsoft.com/office/drawing/2014/main" id="{94296D4E-CD7C-396B-E03F-E2D9F4E86062}"/>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0" name="Group 39">
            <a:extLst>
              <a:ext uri="{FF2B5EF4-FFF2-40B4-BE49-F238E27FC236}">
                <a16:creationId xmlns:a16="http://schemas.microsoft.com/office/drawing/2014/main" id="{5CC919BF-27E3-17CD-47E5-034E35B0EF39}"/>
              </a:ext>
            </a:extLst>
          </p:cNvPr>
          <p:cNvGrpSpPr/>
          <p:nvPr/>
        </p:nvGrpSpPr>
        <p:grpSpPr>
          <a:xfrm>
            <a:off x="7831163" y="5149440"/>
            <a:ext cx="2250050" cy="411140"/>
            <a:chOff x="767112" y="2825909"/>
            <a:chExt cx="2250050" cy="411140"/>
          </a:xfrm>
        </p:grpSpPr>
        <p:sp>
          <p:nvSpPr>
            <p:cNvPr id="41" name="TextBox 40">
              <a:extLst>
                <a:ext uri="{FF2B5EF4-FFF2-40B4-BE49-F238E27FC236}">
                  <a16:creationId xmlns:a16="http://schemas.microsoft.com/office/drawing/2014/main" id="{14E6AC95-5569-C4F7-1B23-58D4A9A38438}"/>
                </a:ext>
                <a:ext uri="{C183D7F6-B498-43B3-948B-1728B52AA6E4}">
                  <adec:decorative xmlns:adec="http://schemas.microsoft.com/office/drawing/2017/decorative" val="0"/>
                </a:ext>
              </a:extLst>
            </p:cNvPr>
            <p:cNvSpPr txBox="1"/>
            <p:nvPr/>
          </p:nvSpPr>
          <p:spPr>
            <a:xfrm>
              <a:off x="1124978" y="2929272"/>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 Connection to invoice database</a:t>
              </a:r>
              <a:endParaRPr kumimoji="0" lang="en-US" sz="900" b="0" i="0" u="none" strike="noStrike" kern="1200" cap="none" spc="0" normalizeH="0" baseline="0" noProof="0" dirty="0">
                <a:ln>
                  <a:noFill/>
                </a:ln>
                <a:solidFill>
                  <a:srgbClr val="0070C0"/>
                </a:solidFill>
                <a:effectLst/>
                <a:uLnTx/>
                <a:uFillTx/>
                <a:latin typeface="Segoe UI Semibold"/>
                <a:ea typeface="+mn-ea"/>
                <a:cs typeface="+mn-cs"/>
              </a:endParaRPr>
            </a:p>
          </p:txBody>
        </p:sp>
        <p:pic>
          <p:nvPicPr>
            <p:cNvPr id="42" name="Picture 2" descr="Copilot Studio Generative AI pricing - Power Platform Community">
              <a:extLst>
                <a:ext uri="{FF2B5EF4-FFF2-40B4-BE49-F238E27FC236}">
                  <a16:creationId xmlns:a16="http://schemas.microsoft.com/office/drawing/2014/main" id="{EB4FDF30-9AFE-70C7-17A4-5445095A5B5C}"/>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TextBox 2">
            <a:extLst>
              <a:ext uri="{FF2B5EF4-FFF2-40B4-BE49-F238E27FC236}">
                <a16:creationId xmlns:a16="http://schemas.microsoft.com/office/drawing/2014/main" id="{63DEB83C-544D-3DB2-4CE5-D0318FCF63CF}"/>
              </a:ext>
            </a:extLst>
          </p:cNvPr>
          <p:cNvSpPr txBox="1"/>
          <p:nvPr/>
        </p:nvSpPr>
        <p:spPr>
          <a:xfrm>
            <a:off x="583758" y="673849"/>
            <a:ext cx="7329186" cy="215444"/>
          </a:xfrm>
          <a:prstGeom prst="rect">
            <a:avLst/>
          </a:prstGeom>
          <a:noFill/>
        </p:spPr>
        <p:txBody>
          <a:bodyPr wrap="none" lIns="0" tIns="0" rIns="0" bIns="0" rtlCol="0">
            <a:spAutoFit/>
          </a:bodyPr>
          <a:lstStyle/>
          <a:p>
            <a:pPr algn="l"/>
            <a:r>
              <a:rPr lang="en-US" sz="1400" noProof="0" dirty="0">
                <a:latin typeface="+mj-lt"/>
              </a:rPr>
              <a:t>Implementation information: </a:t>
            </a:r>
            <a:r>
              <a:rPr lang="en-US" sz="1400" noProof="0" dirty="0">
                <a:latin typeface="+mj-lt"/>
                <a:hlinkClick r:id="rId9"/>
              </a:rPr>
              <a:t>Read how Dow is transforming freight invoicing with Copilot</a:t>
            </a:r>
            <a:endParaRPr lang="en-US" sz="1400" noProof="0" dirty="0">
              <a:latin typeface="+mj-lt"/>
            </a:endParaRPr>
          </a:p>
        </p:txBody>
      </p:sp>
    </p:spTree>
    <p:extLst>
      <p:ext uri="{BB962C8B-B14F-4D97-AF65-F5344CB8AC3E}">
        <p14:creationId xmlns:p14="http://schemas.microsoft.com/office/powerpoint/2010/main" val="1624062855"/>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http://www.w3.org/XML/1998/namespace"/>
    <ds:schemaRef ds:uri="http://schemas.microsoft.com/sharepoint/v3"/>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purl.org/dc/elements/1.1/"/>
    <ds:schemaRef ds:uri="http://schemas.microsoft.com/office/2006/documentManagement/types"/>
    <ds:schemaRef ds:uri="9b9b331a-5640-4f50-a010-6cc4266aa39c"/>
    <ds:schemaRef ds:uri="c12c9beb-9115-4dd4-b4b0-98592a7680e2"/>
    <ds:schemaRef ds:uri="http://purl.org/dc/dcmitype/"/>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4419</TotalTime>
  <Words>335</Words>
  <Application>Microsoft Office PowerPoint</Application>
  <PresentationFormat>Widescreen</PresentationFormat>
  <Paragraphs>40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Manufacturing | Reduce freight leakage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2025-03-10T17:24:30Z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