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06" r:id="rId4"/>
  </p:sldMasterIdLst>
  <p:notesMasterIdLst>
    <p:notesMasterId r:id="rId6"/>
  </p:notesMasterIdLst>
  <p:sldIdLst>
    <p:sldId id="593"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orient="horz" pos="2160">
          <p15:clr>
            <a:srgbClr val="A4A3A4"/>
          </p15:clr>
        </p15:guide>
        <p15:guide id="3" pos="384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 id="{42827239-A550-492D-1576-CE1DCACE4914}" name="Daryl Schaal (SYNAXIS CORPORATION)" initials="DS" userId="S::v-darsch@microsoft.com::a951ecaa-969a-4477-a8c9-df0dfa026182" providerId="AD"/>
  <p188:author id="{1CC9BD66-4965-66EC-D43C-4175EDB96078}" name="Erin McHugh Saif" initials="" userId="S::ermchugh@microsoft.com::9f93b4d3-52d4-4220-a190-55567abe2076" providerId="AD"/>
  <p188:author id="{0AF83D72-BA31-CE2B-D76F-59446C5DD042}" name="Aysha Kaushik" initials="AK" userId="S::aypathak@microsoft.com::549cd2d3-dab8-4c0c-ac06-1c38fc8f43a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63EC5"/>
    <a:srgbClr val="0078D4"/>
    <a:srgbClr val="B1B3B3"/>
    <a:srgbClr val="49C5B1"/>
    <a:srgbClr val="F5EBE9"/>
    <a:srgbClr val="593794"/>
    <a:srgbClr val="E4DFDC"/>
    <a:srgbClr val="FFFFFF"/>
    <a:srgbClr val="E7E3E0"/>
    <a:srgbClr val="ECE9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07E090-2898-4C5B-8636-B01C91BC2635}" v="715" dt="2025-03-09T20:13:40.67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50" autoAdjust="0"/>
    <p:restoredTop sz="94660"/>
  </p:normalViewPr>
  <p:slideViewPr>
    <p:cSldViewPr snapToGrid="0">
      <p:cViewPr varScale="1">
        <p:scale>
          <a:sx n="100" d="100"/>
          <a:sy n="100" d="100"/>
        </p:scale>
        <p:origin x="366" y="90"/>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7ABE1F-CA5A-2B44-8AB1-8023C3D7A890}" type="datetimeFigureOut">
              <a:rPr lang="en-US" smtClean="0"/>
              <a:t>3/10/2025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57A88C-D68B-7E43-B6BD-8EAA3060908E}" type="slidenum">
              <a:rPr lang="en-US" smtClean="0"/>
              <a:t>‹#›</a:t>
            </a:fld>
            <a:endParaRPr lang="en-US"/>
          </a:p>
        </p:txBody>
      </p:sp>
    </p:spTree>
    <p:extLst>
      <p:ext uri="{BB962C8B-B14F-4D97-AF65-F5344CB8AC3E}">
        <p14:creationId xmlns:p14="http://schemas.microsoft.com/office/powerpoint/2010/main" val="41548041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A57A88C-D68B-7E43-B6BD-8EAA3060908E}"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368156454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s://m365copilot.com/"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hyperlink" Target="https://m365copilot.com/"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_Title square photo 2">
    <p:bg>
      <p:bgPr>
        <a:solidFill>
          <a:srgbClr val="FFF8F3"/>
        </a:solidFill>
        <a:effectLst/>
      </p:bgPr>
    </p:bg>
    <p:spTree>
      <p:nvGrpSpPr>
        <p:cNvPr id="1" name=""/>
        <p:cNvGrpSpPr/>
        <p:nvPr/>
      </p:nvGrpSpPr>
      <p:grpSpPr>
        <a:xfrm>
          <a:off x="0" y="0"/>
          <a:ext cx="0" cy="0"/>
          <a:chOff x="0" y="0"/>
          <a:chExt cx="0" cy="0"/>
        </a:xfrm>
      </p:grpSpPr>
      <p:pic>
        <p:nvPicPr>
          <p:cNvPr id="4" name="Picture 3" descr="A close-up of a spiral&#10;&#10;Description automatically generated">
            <a:extLst>
              <a:ext uri="{FF2B5EF4-FFF2-40B4-BE49-F238E27FC236}">
                <a16:creationId xmlns:a16="http://schemas.microsoft.com/office/drawing/2014/main" id="{361D5F98-BDD8-425B-488B-22D9DCB8038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6" name="Rectangle 5">
            <a:extLst>
              <a:ext uri="{FF2B5EF4-FFF2-40B4-BE49-F238E27FC236}">
                <a16:creationId xmlns:a16="http://schemas.microsoft.com/office/drawing/2014/main" id="{418D8C93-A68F-427F-AC31-AE3104AD1194}"/>
              </a:ext>
            </a:extLst>
          </p:cNvPr>
          <p:cNvSpPr/>
          <p:nvPr userDrawn="1"/>
        </p:nvSpPr>
        <p:spPr bwMode="auto">
          <a:xfrm>
            <a:off x="0" y="0"/>
            <a:ext cx="12192000" cy="6858000"/>
          </a:xfrm>
          <a:prstGeom prst="rect">
            <a:avLst/>
          </a:prstGeom>
          <a:solidFill>
            <a:schemeClr val="bg1">
              <a:alpha val="24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000" err="1">
              <a:solidFill>
                <a:srgbClr val="FFFFFF"/>
              </a:solidFill>
              <a:ea typeface="Segoe UI" pitchFamily="34" charset="0"/>
              <a:cs typeface="Segoe UI" pitchFamily="34" charset="0"/>
            </a:endParaRPr>
          </a:p>
        </p:txBody>
      </p:sp>
      <p:sp>
        <p:nvSpPr>
          <p:cNvPr id="2" name="Title 1">
            <a:extLst>
              <a:ext uri="{FF2B5EF4-FFF2-40B4-BE49-F238E27FC236}">
                <a16:creationId xmlns:a16="http://schemas.microsoft.com/office/drawing/2014/main" id="{25D0408F-4A76-4E13-B20C-89E0FD40DC32}"/>
              </a:ext>
            </a:extLst>
          </p:cNvPr>
          <p:cNvSpPr>
            <a:spLocks noGrp="1"/>
          </p:cNvSpPr>
          <p:nvPr>
            <p:ph type="title" hasCustomPrompt="1"/>
          </p:nvPr>
        </p:nvSpPr>
        <p:spPr>
          <a:xfrm>
            <a:off x="588263" y="2917984"/>
            <a:ext cx="7758903" cy="615553"/>
          </a:xfrm>
        </p:spPr>
        <p:txBody>
          <a:bodyPr wrap="square" anchor="b" anchorCtr="0">
            <a:spAutoFit/>
          </a:bodyPr>
          <a:lstStyle>
            <a:lvl1pPr>
              <a:defRPr sz="4000">
                <a:solidFill>
                  <a:schemeClr val="tx1"/>
                </a:solidFill>
              </a:defRPr>
            </a:lvl1pPr>
          </a:lstStyle>
          <a:p>
            <a:r>
              <a:rPr lang="en-US"/>
              <a:t>Event name or presentation title </a:t>
            </a:r>
          </a:p>
        </p:txBody>
      </p:sp>
      <p:sp>
        <p:nvSpPr>
          <p:cNvPr id="5" name="Text Placeholder 4"/>
          <p:cNvSpPr>
            <a:spLocks noGrp="1"/>
          </p:cNvSpPr>
          <p:nvPr>
            <p:ph type="body" sz="quarter" idx="12" hasCustomPrompt="1"/>
          </p:nvPr>
        </p:nvSpPr>
        <p:spPr>
          <a:xfrm>
            <a:off x="582042" y="3962400"/>
            <a:ext cx="7752752" cy="246221"/>
          </a:xfrm>
          <a:noFill/>
        </p:spPr>
        <p:txBody>
          <a:bodyPr wrap="square" lIns="0" tIns="0" rIns="0" bIns="0">
            <a:spAutoFit/>
          </a:bodyPr>
          <a:lstStyle>
            <a:lvl1pPr marL="0" indent="0">
              <a:spcBef>
                <a:spcPts val="0"/>
              </a:spcBef>
              <a:buNone/>
              <a:defRPr sz="1600" spc="0" baseline="0">
                <a:solidFill>
                  <a:schemeClr val="tx1"/>
                </a:solidFill>
                <a:latin typeface="+mn-lt"/>
                <a:cs typeface="Segoe UI" panose="020B0502040204020203" pitchFamily="34" charset="0"/>
              </a:defRPr>
            </a:lvl1pPr>
          </a:lstStyle>
          <a:p>
            <a:pPr lvl="0"/>
            <a:r>
              <a:rPr lang="en-US"/>
              <a:t>Speaker name or subtitle</a:t>
            </a:r>
          </a:p>
        </p:txBody>
      </p:sp>
      <p:pic>
        <p:nvPicPr>
          <p:cNvPr id="7" name="MS logo gray - EMF" descr="Microsoft logo, gray text version">
            <a:extLst>
              <a:ext uri="{FF2B5EF4-FFF2-40B4-BE49-F238E27FC236}">
                <a16:creationId xmlns:a16="http://schemas.microsoft.com/office/drawing/2014/main" id="{D4D1E6E7-6980-34C8-5B50-9BC3D2B8E20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bwMode="black">
          <a:xfrm>
            <a:off x="584200" y="585788"/>
            <a:ext cx="1366440" cy="292608"/>
          </a:xfrm>
          <a:prstGeom prst="rect">
            <a:avLst/>
          </a:prstGeom>
        </p:spPr>
      </p:pic>
    </p:spTree>
    <p:extLst>
      <p:ext uri="{BB962C8B-B14F-4D97-AF65-F5344CB8AC3E}">
        <p14:creationId xmlns:p14="http://schemas.microsoft.com/office/powerpoint/2010/main" val="125478352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2" orient="horz" pos="2496">
          <p15:clr>
            <a:srgbClr val="5ACBF0"/>
          </p15:clr>
        </p15:guide>
        <p15:guide id="3" pos="3360">
          <p15:clr>
            <a:srgbClr val="5ACBF0"/>
          </p15:clr>
        </p15:guide>
        <p15:guide id="5" orient="horz" pos="2160">
          <p15:clr>
            <a:srgbClr val="FBAE40"/>
          </p15:clr>
        </p15:guide>
        <p15:guide id="6" orient="horz" pos="2229">
          <p15:clr>
            <a:srgbClr val="5ACBF0"/>
          </p15:clr>
        </p15:guide>
        <p15:guide id="7" pos="2996">
          <p15:clr>
            <a:srgbClr val="5ACBF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pic>
        <p:nvPicPr>
          <p:cNvPr id="5" name="Picture 4" descr="A blue sky with white clouds&#10;&#10;AI-generated content may be incorrect.">
            <a:extLst>
              <a:ext uri="{FF2B5EF4-FFF2-40B4-BE49-F238E27FC236}">
                <a16:creationId xmlns:a16="http://schemas.microsoft.com/office/drawing/2014/main" id="{D06997A8-9B2A-B93C-F597-79B38162AF6A}"/>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57784871"/>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38">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246527458"/>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38">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Only - left side ">
    <p:spTree>
      <p:nvGrpSpPr>
        <p:cNvPr id="1" name=""/>
        <p:cNvGrpSpPr/>
        <p:nvPr/>
      </p:nvGrpSpPr>
      <p:grpSpPr>
        <a:xfrm>
          <a:off x="0" y="0"/>
          <a:ext cx="0" cy="0"/>
          <a:chOff x="0" y="0"/>
          <a:chExt cx="0" cy="0"/>
        </a:xfrm>
      </p:grpSpPr>
      <p:pic>
        <p:nvPicPr>
          <p:cNvPr id="3" name="Picture 2" descr="A close-up of a curved object">
            <a:extLst>
              <a:ext uri="{FF2B5EF4-FFF2-40B4-BE49-F238E27FC236}">
                <a16:creationId xmlns:a16="http://schemas.microsoft.com/office/drawing/2014/main" id="{65978E02-7B42-4283-0732-A5ECD04C20F5}"/>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4" name="Rectangle 3">
            <a:extLst>
              <a:ext uri="{FF2B5EF4-FFF2-40B4-BE49-F238E27FC236}">
                <a16:creationId xmlns:a16="http://schemas.microsoft.com/office/drawing/2014/main" id="{FD9B2C81-3582-FD54-9197-2A2E6EA52FF9}"/>
              </a:ext>
            </a:extLst>
          </p:cNvPr>
          <p:cNvSpPr/>
          <p:nvPr userDrawn="1"/>
        </p:nvSpPr>
        <p:spPr bwMode="auto">
          <a:xfrm>
            <a:off x="0" y="0"/>
            <a:ext cx="8586216" cy="6858000"/>
          </a:xfrm>
          <a:prstGeom prst="rect">
            <a:avLst/>
          </a:prstGeom>
          <a:gradFill>
            <a:gsLst>
              <a:gs pos="0">
                <a:srgbClr val="FFF8F3"/>
              </a:gs>
              <a:gs pos="100000">
                <a:srgbClr val="FFF8F3">
                  <a:alpha val="0"/>
                </a:srgbClr>
              </a:gs>
            </a:gsLst>
            <a:lin ang="0" scaled="1"/>
          </a:gra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400" err="1">
              <a:gradFill>
                <a:gsLst>
                  <a:gs pos="0">
                    <a:srgbClr val="FFFFFF"/>
                  </a:gs>
                  <a:gs pos="100000">
                    <a:srgbClr val="FFFFFF"/>
                  </a:gs>
                </a:gsLst>
                <a:lin ang="5400000" scaled="0"/>
              </a:gradFill>
              <a:ea typeface="Segoe UI" pitchFamily="34" charset="0"/>
              <a:cs typeface="Segoe UI" pitchFamily="34" charset="0"/>
            </a:endParaRPr>
          </a:p>
        </p:txBody>
      </p:sp>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a:xfrm>
            <a:off x="588264" y="2875002"/>
            <a:ext cx="4127692" cy="1107996"/>
          </a:xfrm>
        </p:spPr>
        <p:txBody>
          <a:bodyPr wrap="square" anchor="ctr">
            <a:spAutoFit/>
          </a:bodyPr>
          <a:lstStyle/>
          <a:p>
            <a:r>
              <a:rPr lang="en-US"/>
              <a:t>Click to edit Master title style</a:t>
            </a:r>
          </a:p>
        </p:txBody>
      </p:sp>
    </p:spTree>
    <p:extLst>
      <p:ext uri="{BB962C8B-B14F-4D97-AF65-F5344CB8AC3E}">
        <p14:creationId xmlns:p14="http://schemas.microsoft.com/office/powerpoint/2010/main" val="1326365060"/>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30" orient="horz" pos="288">
          <p15:clr>
            <a:srgbClr val="5ACBF0"/>
          </p15:clr>
        </p15:guide>
        <p15:guide id="32" orient="horz" pos="2160">
          <p15:clr>
            <a:srgbClr val="5ACBF0"/>
          </p15:clr>
        </p15:guide>
        <p15:guide id="33" pos="2976">
          <p15:clr>
            <a:srgbClr val="5ACBF0"/>
          </p15:clr>
        </p15:guide>
        <p15:guide id="34" pos="3336">
          <p15:clr>
            <a:srgbClr val="5ACBF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mall title - half page">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p:nvPr>
        </p:nvSpPr>
        <p:spPr>
          <a:xfrm>
            <a:off x="584200" y="457200"/>
            <a:ext cx="5508419" cy="307777"/>
          </a:xfrm>
        </p:spPr>
        <p:txBody>
          <a:bodyPr tIns="0"/>
          <a:lstStyle>
            <a:lvl1pPr>
              <a:defRPr sz="2000" spc="0">
                <a:latin typeface="+mj-lt"/>
                <a:cs typeface="Segoe UI" panose="020B0502040204020203" pitchFamily="34" charset="0"/>
              </a:defRPr>
            </a:lvl1pPr>
          </a:lstStyle>
          <a:p>
            <a:r>
              <a:rPr lang="en-US"/>
              <a:t>Click to edit Master title style</a:t>
            </a:r>
          </a:p>
        </p:txBody>
      </p:sp>
    </p:spTree>
    <p:extLst>
      <p:ext uri="{BB962C8B-B14F-4D97-AF65-F5344CB8AC3E}">
        <p14:creationId xmlns:p14="http://schemas.microsoft.com/office/powerpoint/2010/main" val="4075222686"/>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cenario six steps">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hasCustomPrompt="1"/>
          </p:nvPr>
        </p:nvSpPr>
        <p:spPr>
          <a:xfrm>
            <a:off x="584200" y="387766"/>
            <a:ext cx="5672544" cy="526298"/>
          </a:xfrm>
        </p:spPr>
        <p:txBody>
          <a:bodyPr tIns="0"/>
          <a:lstStyle>
            <a:lvl1pPr>
              <a:lnSpc>
                <a:spcPct val="95000"/>
              </a:lnSpc>
              <a:defRPr sz="1800" spc="0">
                <a:latin typeface="+mj-lt"/>
                <a:cs typeface="Segoe UI" panose="020B0502040204020203" pitchFamily="34" charset="0"/>
              </a:defRPr>
            </a:lvl1pPr>
          </a:lstStyle>
          <a:p>
            <a:r>
              <a:rPr lang="en-US"/>
              <a:t>Click to edit Master title style; can be up to two lines long; lorem ipsum dolor sit </a:t>
            </a:r>
            <a:r>
              <a:rPr lang="en-US" err="1"/>
              <a:t>amet</a:t>
            </a:r>
            <a:r>
              <a:rPr lang="en-US"/>
              <a:t> </a:t>
            </a:r>
            <a:r>
              <a:rPr lang="en-US" err="1"/>
              <a:t>consectetur</a:t>
            </a:r>
            <a:endParaRPr lang="en-US"/>
          </a:p>
        </p:txBody>
      </p:sp>
      <p:sp>
        <p:nvSpPr>
          <p:cNvPr id="4" name="Freeform: Shape 2">
            <a:extLst>
              <a:ext uri="{FF2B5EF4-FFF2-40B4-BE49-F238E27FC236}">
                <a16:creationId xmlns:a16="http://schemas.microsoft.com/office/drawing/2014/main" id="{2F51F4A4-9D1C-10B6-3868-E6FD8FD9C23B}"/>
              </a:ext>
              <a:ext uri="{C183D7F6-B498-43B3-948B-1728B52AA6E4}">
                <adec:decorative xmlns:adec="http://schemas.microsoft.com/office/drawing/2017/decorative" val="1"/>
              </a:ext>
            </a:extLst>
          </p:cNvPr>
          <p:cNvSpPr/>
          <p:nvPr userDrawn="1"/>
        </p:nvSpPr>
        <p:spPr bwMode="auto">
          <a:xfrm>
            <a:off x="-1576" y="1857513"/>
            <a:ext cx="11100760" cy="2453282"/>
          </a:xfrm>
          <a:custGeom>
            <a:avLst/>
            <a:gdLst>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25400 w 9096375"/>
              <a:gd name="connsiteY0" fmla="*/ 0 h 2491048"/>
              <a:gd name="connsiteX1" fmla="*/ 8875992 w 9096375"/>
              <a:gd name="connsiteY1" fmla="*/ 0 h 2491048"/>
              <a:gd name="connsiteX2" fmla="*/ 9096375 w 9096375"/>
              <a:gd name="connsiteY2" fmla="*/ 220383 h 2491048"/>
              <a:gd name="connsiteX3" fmla="*/ 9096375 w 9096375"/>
              <a:gd name="connsiteY3" fmla="*/ 2270665 h 2491048"/>
              <a:gd name="connsiteX4" fmla="*/ 8875992 w 9096375"/>
              <a:gd name="connsiteY4" fmla="*/ 2491048 h 2491048"/>
              <a:gd name="connsiteX5" fmla="*/ 25400 w 9096375"/>
              <a:gd name="connsiteY5" fmla="*/ 2491048 h 2491048"/>
              <a:gd name="connsiteX6" fmla="*/ 0 w 9096375"/>
              <a:gd name="connsiteY6" fmla="*/ 1182948 h 2491048"/>
              <a:gd name="connsiteX7" fmla="*/ 25400 w 9096375"/>
              <a:gd name="connsiteY7" fmla="*/ 0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7" fmla="*/ 91440 w 9096375"/>
              <a:gd name="connsiteY7" fmla="*/ 1274388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0 w 9706877"/>
              <a:gd name="connsiteY0" fmla="*/ 0 h 2491048"/>
              <a:gd name="connsiteX1" fmla="*/ 9486494 w 9706877"/>
              <a:gd name="connsiteY1" fmla="*/ 0 h 2491048"/>
              <a:gd name="connsiteX2" fmla="*/ 9706877 w 9706877"/>
              <a:gd name="connsiteY2" fmla="*/ 220383 h 2491048"/>
              <a:gd name="connsiteX3" fmla="*/ 9706877 w 9706877"/>
              <a:gd name="connsiteY3" fmla="*/ 2270665 h 2491048"/>
              <a:gd name="connsiteX4" fmla="*/ 9486494 w 9706877"/>
              <a:gd name="connsiteY4" fmla="*/ 2491048 h 2491048"/>
              <a:gd name="connsiteX5" fmla="*/ 635902 w 9706877"/>
              <a:gd name="connsiteY5" fmla="*/ 2491048 h 2491048"/>
              <a:gd name="connsiteX0" fmla="*/ 19270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289046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0 w 9745418"/>
              <a:gd name="connsiteY0" fmla="*/ 0 h 2491048"/>
              <a:gd name="connsiteX1" fmla="*/ 9525035 w 9745418"/>
              <a:gd name="connsiteY1" fmla="*/ 0 h 2491048"/>
              <a:gd name="connsiteX2" fmla="*/ 9745418 w 9745418"/>
              <a:gd name="connsiteY2" fmla="*/ 220383 h 2491048"/>
              <a:gd name="connsiteX3" fmla="*/ 9745418 w 9745418"/>
              <a:gd name="connsiteY3" fmla="*/ 2270665 h 2491048"/>
              <a:gd name="connsiteX4" fmla="*/ 9525035 w 9745418"/>
              <a:gd name="connsiteY4" fmla="*/ 2491048 h 2491048"/>
              <a:gd name="connsiteX5" fmla="*/ 19271 w 9745418"/>
              <a:gd name="connsiteY5" fmla="*/ 2491048 h 2491048"/>
              <a:gd name="connsiteX0" fmla="*/ 28903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0 w 9697244"/>
              <a:gd name="connsiteY0" fmla="*/ 0 h 2491048"/>
              <a:gd name="connsiteX1" fmla="*/ 9476861 w 9697244"/>
              <a:gd name="connsiteY1" fmla="*/ 0 h 2491048"/>
              <a:gd name="connsiteX2" fmla="*/ 9697244 w 9697244"/>
              <a:gd name="connsiteY2" fmla="*/ 220383 h 2491048"/>
              <a:gd name="connsiteX3" fmla="*/ 9697244 w 9697244"/>
              <a:gd name="connsiteY3" fmla="*/ 2270665 h 2491048"/>
              <a:gd name="connsiteX4" fmla="*/ 9476861 w 9697244"/>
              <a:gd name="connsiteY4" fmla="*/ 2491048 h 2491048"/>
              <a:gd name="connsiteX5" fmla="*/ 154159 w 9697244"/>
              <a:gd name="connsiteY5" fmla="*/ 2491048 h 2491048"/>
              <a:gd name="connsiteX0" fmla="*/ 0 w 9697244"/>
              <a:gd name="connsiteY0" fmla="*/ 0 h 2491048"/>
              <a:gd name="connsiteX1" fmla="*/ 9476861 w 9697244"/>
              <a:gd name="connsiteY1" fmla="*/ 0 h 2491048"/>
              <a:gd name="connsiteX2" fmla="*/ 9697244 w 9697244"/>
              <a:gd name="connsiteY2" fmla="*/ 220383 h 2491048"/>
              <a:gd name="connsiteX3" fmla="*/ 9697244 w 9697244"/>
              <a:gd name="connsiteY3" fmla="*/ 2270665 h 2491048"/>
              <a:gd name="connsiteX4" fmla="*/ 9476861 w 9697244"/>
              <a:gd name="connsiteY4" fmla="*/ 2491048 h 2491048"/>
              <a:gd name="connsiteX5" fmla="*/ 1 w 9697244"/>
              <a:gd name="connsiteY5" fmla="*/ 2491048 h 2491048"/>
              <a:gd name="connsiteX0" fmla="*/ 240871 w 9938115"/>
              <a:gd name="connsiteY0" fmla="*/ 0 h 2491048"/>
              <a:gd name="connsiteX1" fmla="*/ 9717732 w 9938115"/>
              <a:gd name="connsiteY1" fmla="*/ 0 h 2491048"/>
              <a:gd name="connsiteX2" fmla="*/ 9938115 w 9938115"/>
              <a:gd name="connsiteY2" fmla="*/ 220383 h 2491048"/>
              <a:gd name="connsiteX3" fmla="*/ 9938115 w 9938115"/>
              <a:gd name="connsiteY3" fmla="*/ 2270665 h 2491048"/>
              <a:gd name="connsiteX4" fmla="*/ 9717732 w 9938115"/>
              <a:gd name="connsiteY4" fmla="*/ 2491048 h 2491048"/>
              <a:gd name="connsiteX5" fmla="*/ 0 w 9938115"/>
              <a:gd name="connsiteY5" fmla="*/ 2491048 h 2491048"/>
              <a:gd name="connsiteX0" fmla="*/ 9634 w 9938115"/>
              <a:gd name="connsiteY0" fmla="*/ 0 h 2491048"/>
              <a:gd name="connsiteX1" fmla="*/ 9717732 w 9938115"/>
              <a:gd name="connsiteY1" fmla="*/ 0 h 2491048"/>
              <a:gd name="connsiteX2" fmla="*/ 9938115 w 9938115"/>
              <a:gd name="connsiteY2" fmla="*/ 220383 h 2491048"/>
              <a:gd name="connsiteX3" fmla="*/ 9938115 w 9938115"/>
              <a:gd name="connsiteY3" fmla="*/ 2270665 h 2491048"/>
              <a:gd name="connsiteX4" fmla="*/ 9717732 w 9938115"/>
              <a:gd name="connsiteY4" fmla="*/ 2491048 h 2491048"/>
              <a:gd name="connsiteX5" fmla="*/ 0 w 9938115"/>
              <a:gd name="connsiteY5" fmla="*/ 2491048 h 2491048"/>
              <a:gd name="connsiteX0" fmla="*/ 0 w 10058822"/>
              <a:gd name="connsiteY0" fmla="*/ 0 h 2491048"/>
              <a:gd name="connsiteX1" fmla="*/ 9838439 w 10058822"/>
              <a:gd name="connsiteY1" fmla="*/ 0 h 2491048"/>
              <a:gd name="connsiteX2" fmla="*/ 10058822 w 10058822"/>
              <a:gd name="connsiteY2" fmla="*/ 220383 h 2491048"/>
              <a:gd name="connsiteX3" fmla="*/ 10058822 w 10058822"/>
              <a:gd name="connsiteY3" fmla="*/ 2270665 h 2491048"/>
              <a:gd name="connsiteX4" fmla="*/ 9838439 w 10058822"/>
              <a:gd name="connsiteY4" fmla="*/ 2491048 h 2491048"/>
              <a:gd name="connsiteX5" fmla="*/ 120707 w 10058822"/>
              <a:gd name="connsiteY5" fmla="*/ 2491048 h 2491048"/>
              <a:gd name="connsiteX0" fmla="*/ 324 w 10059146"/>
              <a:gd name="connsiteY0" fmla="*/ 0 h 2491048"/>
              <a:gd name="connsiteX1" fmla="*/ 9838763 w 10059146"/>
              <a:gd name="connsiteY1" fmla="*/ 0 h 2491048"/>
              <a:gd name="connsiteX2" fmla="*/ 10059146 w 10059146"/>
              <a:gd name="connsiteY2" fmla="*/ 220383 h 2491048"/>
              <a:gd name="connsiteX3" fmla="*/ 10059146 w 10059146"/>
              <a:gd name="connsiteY3" fmla="*/ 2270665 h 2491048"/>
              <a:gd name="connsiteX4" fmla="*/ 9838763 w 10059146"/>
              <a:gd name="connsiteY4" fmla="*/ 2491048 h 2491048"/>
              <a:gd name="connsiteX5" fmla="*/ 0 w 10059146"/>
              <a:gd name="connsiteY5" fmla="*/ 2491048 h 2491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59146" h="2491048">
                <a:moveTo>
                  <a:pt x="324" y="0"/>
                </a:moveTo>
                <a:lnTo>
                  <a:pt x="9838763" y="0"/>
                </a:lnTo>
                <a:cubicBezTo>
                  <a:pt x="9960477" y="0"/>
                  <a:pt x="10059146" y="98669"/>
                  <a:pt x="10059146" y="220383"/>
                </a:cubicBezTo>
                <a:lnTo>
                  <a:pt x="10059146" y="2270665"/>
                </a:lnTo>
                <a:cubicBezTo>
                  <a:pt x="10059146" y="2392379"/>
                  <a:pt x="9960477" y="2491048"/>
                  <a:pt x="9838763" y="2491048"/>
                </a:cubicBezTo>
                <a:lnTo>
                  <a:pt x="0" y="2491048"/>
                </a:lnTo>
              </a:path>
            </a:pathLst>
          </a:custGeom>
          <a:ln w="15875" cap="flat">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nvGrpSpPr>
          <p:cNvPr id="41" name="Group 40">
            <a:extLst>
              <a:ext uri="{FF2B5EF4-FFF2-40B4-BE49-F238E27FC236}">
                <a16:creationId xmlns:a16="http://schemas.microsoft.com/office/drawing/2014/main" id="{09DFAC3A-9D18-4DFA-67CB-EE7054879BA6}"/>
              </a:ext>
              <a:ext uri="{C183D7F6-B498-43B3-948B-1728B52AA6E4}">
                <adec:decorative xmlns:adec="http://schemas.microsoft.com/office/drawing/2017/decorative" val="1"/>
              </a:ext>
            </a:extLst>
          </p:cNvPr>
          <p:cNvGrpSpPr/>
          <p:nvPr userDrawn="1"/>
        </p:nvGrpSpPr>
        <p:grpSpPr>
          <a:xfrm>
            <a:off x="3636944" y="1780658"/>
            <a:ext cx="166152" cy="166152"/>
            <a:chOff x="5214995" y="-1168400"/>
            <a:chExt cx="431800" cy="431800"/>
          </a:xfrm>
        </p:grpSpPr>
        <p:sp>
          <p:nvSpPr>
            <p:cNvPr id="42" name="Oval 41">
              <a:extLst>
                <a:ext uri="{FF2B5EF4-FFF2-40B4-BE49-F238E27FC236}">
                  <a16:creationId xmlns:a16="http://schemas.microsoft.com/office/drawing/2014/main" id="{71508D32-3003-665E-D9C9-67ACD21C3D71}"/>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Segoe UI" pitchFamily="34" charset="0"/>
                <a:cs typeface="Segoe UI" pitchFamily="34" charset="0"/>
              </a:endParaRPr>
            </a:p>
          </p:txBody>
        </p:sp>
        <p:sp>
          <p:nvSpPr>
            <p:cNvPr id="43" name="Rectangle 89">
              <a:extLst>
                <a:ext uri="{FF2B5EF4-FFF2-40B4-BE49-F238E27FC236}">
                  <a16:creationId xmlns:a16="http://schemas.microsoft.com/office/drawing/2014/main" id="{248CF6DE-65DC-C736-D623-1F2A06E914A7}"/>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44" name="Group 43">
            <a:extLst>
              <a:ext uri="{FF2B5EF4-FFF2-40B4-BE49-F238E27FC236}">
                <a16:creationId xmlns:a16="http://schemas.microsoft.com/office/drawing/2014/main" id="{D45B81D1-84F0-94E4-4DE4-7A327E9B2AE4}"/>
              </a:ext>
              <a:ext uri="{C183D7F6-B498-43B3-948B-1728B52AA6E4}">
                <adec:decorative xmlns:adec="http://schemas.microsoft.com/office/drawing/2017/decorative" val="1"/>
              </a:ext>
            </a:extLst>
          </p:cNvPr>
          <p:cNvGrpSpPr/>
          <p:nvPr userDrawn="1"/>
        </p:nvGrpSpPr>
        <p:grpSpPr>
          <a:xfrm>
            <a:off x="7100584" y="1780658"/>
            <a:ext cx="166152" cy="166152"/>
            <a:chOff x="5214995" y="-1168400"/>
            <a:chExt cx="431800" cy="431800"/>
          </a:xfrm>
        </p:grpSpPr>
        <p:sp>
          <p:nvSpPr>
            <p:cNvPr id="45" name="Oval 44">
              <a:extLst>
                <a:ext uri="{FF2B5EF4-FFF2-40B4-BE49-F238E27FC236}">
                  <a16:creationId xmlns:a16="http://schemas.microsoft.com/office/drawing/2014/main" id="{E8C73BD9-3028-F45B-8158-789AEF32D473}"/>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46" name="Rectangle 89">
              <a:extLst>
                <a:ext uri="{FF2B5EF4-FFF2-40B4-BE49-F238E27FC236}">
                  <a16:creationId xmlns:a16="http://schemas.microsoft.com/office/drawing/2014/main" id="{FAF601F9-E0B9-1FBF-2750-424B7916332E}"/>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47" name="Group 46">
            <a:extLst>
              <a:ext uri="{FF2B5EF4-FFF2-40B4-BE49-F238E27FC236}">
                <a16:creationId xmlns:a16="http://schemas.microsoft.com/office/drawing/2014/main" id="{F779840A-3B56-4441-9EB1-044204839ABC}"/>
              </a:ext>
              <a:ext uri="{C183D7F6-B498-43B3-948B-1728B52AA6E4}">
                <adec:decorative xmlns:adec="http://schemas.microsoft.com/office/drawing/2017/decorative" val="1"/>
              </a:ext>
            </a:extLst>
          </p:cNvPr>
          <p:cNvGrpSpPr/>
          <p:nvPr userDrawn="1"/>
        </p:nvGrpSpPr>
        <p:grpSpPr>
          <a:xfrm flipH="1">
            <a:off x="3636944" y="4238995"/>
            <a:ext cx="166152" cy="166152"/>
            <a:chOff x="5214995" y="-1168400"/>
            <a:chExt cx="431800" cy="431800"/>
          </a:xfrm>
        </p:grpSpPr>
        <p:sp>
          <p:nvSpPr>
            <p:cNvPr id="48" name="Oval 47">
              <a:extLst>
                <a:ext uri="{FF2B5EF4-FFF2-40B4-BE49-F238E27FC236}">
                  <a16:creationId xmlns:a16="http://schemas.microsoft.com/office/drawing/2014/main" id="{2672E089-DCD3-79B1-E202-7C5F962CAC83}"/>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49" name="Rectangle 89">
              <a:extLst>
                <a:ext uri="{FF2B5EF4-FFF2-40B4-BE49-F238E27FC236}">
                  <a16:creationId xmlns:a16="http://schemas.microsoft.com/office/drawing/2014/main" id="{5A2EC4C6-437C-8108-922E-C4B4286B3B35}"/>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0" name="Group 49">
            <a:extLst>
              <a:ext uri="{FF2B5EF4-FFF2-40B4-BE49-F238E27FC236}">
                <a16:creationId xmlns:a16="http://schemas.microsoft.com/office/drawing/2014/main" id="{B64E915B-BA21-E031-5D19-4519F1D78B45}"/>
              </a:ext>
              <a:ext uri="{C183D7F6-B498-43B3-948B-1728B52AA6E4}">
                <adec:decorative xmlns:adec="http://schemas.microsoft.com/office/drawing/2017/decorative" val="1"/>
              </a:ext>
            </a:extLst>
          </p:cNvPr>
          <p:cNvGrpSpPr/>
          <p:nvPr userDrawn="1"/>
        </p:nvGrpSpPr>
        <p:grpSpPr>
          <a:xfrm flipH="1">
            <a:off x="7100584" y="4238995"/>
            <a:ext cx="166152" cy="166152"/>
            <a:chOff x="5214995" y="-1168400"/>
            <a:chExt cx="431800" cy="431800"/>
          </a:xfrm>
        </p:grpSpPr>
        <p:sp>
          <p:nvSpPr>
            <p:cNvPr id="51" name="Oval 50">
              <a:extLst>
                <a:ext uri="{FF2B5EF4-FFF2-40B4-BE49-F238E27FC236}">
                  <a16:creationId xmlns:a16="http://schemas.microsoft.com/office/drawing/2014/main" id="{02B82046-E842-DA14-9AF1-3064C6A958A2}"/>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2" name="Rectangle 89">
              <a:extLst>
                <a:ext uri="{FF2B5EF4-FFF2-40B4-BE49-F238E27FC236}">
                  <a16:creationId xmlns:a16="http://schemas.microsoft.com/office/drawing/2014/main" id="{C23BDFA1-27FE-AFFE-BAFA-178EC2BDEE68}"/>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3" name="Group 52">
            <a:extLst>
              <a:ext uri="{FF2B5EF4-FFF2-40B4-BE49-F238E27FC236}">
                <a16:creationId xmlns:a16="http://schemas.microsoft.com/office/drawing/2014/main" id="{2A8269E9-7FA7-00B4-27D8-BD3C30EC9C33}"/>
              </a:ext>
              <a:ext uri="{C183D7F6-B498-43B3-948B-1728B52AA6E4}">
                <adec:decorative xmlns:adec="http://schemas.microsoft.com/office/drawing/2017/decorative" val="1"/>
              </a:ext>
            </a:extLst>
          </p:cNvPr>
          <p:cNvGrpSpPr/>
          <p:nvPr userDrawn="1"/>
        </p:nvGrpSpPr>
        <p:grpSpPr>
          <a:xfrm rot="5400000">
            <a:off x="11016108" y="2220798"/>
            <a:ext cx="166152" cy="166152"/>
            <a:chOff x="5214995" y="-1168400"/>
            <a:chExt cx="431800" cy="431800"/>
          </a:xfrm>
        </p:grpSpPr>
        <p:sp>
          <p:nvSpPr>
            <p:cNvPr id="54" name="Oval 53">
              <a:extLst>
                <a:ext uri="{FF2B5EF4-FFF2-40B4-BE49-F238E27FC236}">
                  <a16:creationId xmlns:a16="http://schemas.microsoft.com/office/drawing/2014/main" id="{4716AABC-F343-A221-57CC-C5D99F7B3846}"/>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5" name="Rectangle 89">
              <a:extLst>
                <a:ext uri="{FF2B5EF4-FFF2-40B4-BE49-F238E27FC236}">
                  <a16:creationId xmlns:a16="http://schemas.microsoft.com/office/drawing/2014/main" id="{061DE92A-41EF-BE20-2B32-1F1C759D49C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6" name="Group 55">
            <a:extLst>
              <a:ext uri="{FF2B5EF4-FFF2-40B4-BE49-F238E27FC236}">
                <a16:creationId xmlns:a16="http://schemas.microsoft.com/office/drawing/2014/main" id="{3D806EBC-6CF0-B99D-315F-A10C3C5C5E85}"/>
              </a:ext>
              <a:ext uri="{C183D7F6-B498-43B3-948B-1728B52AA6E4}">
                <adec:decorative xmlns:adec="http://schemas.microsoft.com/office/drawing/2017/decorative" val="1"/>
              </a:ext>
            </a:extLst>
          </p:cNvPr>
          <p:cNvGrpSpPr/>
          <p:nvPr userDrawn="1"/>
        </p:nvGrpSpPr>
        <p:grpSpPr>
          <a:xfrm rot="5400000">
            <a:off x="11016108" y="3769085"/>
            <a:ext cx="166152" cy="166152"/>
            <a:chOff x="5214995" y="-1168400"/>
            <a:chExt cx="431800" cy="431800"/>
          </a:xfrm>
        </p:grpSpPr>
        <p:sp>
          <p:nvSpPr>
            <p:cNvPr id="57" name="Oval 56">
              <a:extLst>
                <a:ext uri="{FF2B5EF4-FFF2-40B4-BE49-F238E27FC236}">
                  <a16:creationId xmlns:a16="http://schemas.microsoft.com/office/drawing/2014/main" id="{FCE15390-CFE7-F286-A235-8FA675AD4A0E}"/>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8" name="Rectangle 89">
              <a:extLst>
                <a:ext uri="{FF2B5EF4-FFF2-40B4-BE49-F238E27FC236}">
                  <a16:creationId xmlns:a16="http://schemas.microsoft.com/office/drawing/2014/main" id="{3AEFD386-8FD7-D901-A569-04180E61B0C0}"/>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sp>
        <p:nvSpPr>
          <p:cNvPr id="75" name="Scenario Level">
            <a:extLst>
              <a:ext uri="{FF2B5EF4-FFF2-40B4-BE49-F238E27FC236}">
                <a16:creationId xmlns:a16="http://schemas.microsoft.com/office/drawing/2014/main" id="{1BB75DAB-4D8A-2933-BB52-0C94AA4816E3}"/>
              </a:ext>
            </a:extLst>
          </p:cNvPr>
          <p:cNvSpPr txBox="1"/>
          <p:nvPr userDrawn="1"/>
        </p:nvSpPr>
        <p:spPr>
          <a:xfrm>
            <a:off x="10895070" y="358721"/>
            <a:ext cx="992247"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dirty="0">
                <a:ln>
                  <a:noFill/>
                </a:ln>
                <a:solidFill>
                  <a:srgbClr val="000000"/>
                </a:solidFill>
                <a:effectLst/>
                <a:uLnTx/>
                <a:uFillTx/>
                <a:latin typeface="Segoe UI Semibold" panose="020B0502040204020203" pitchFamily="34" charset="0"/>
                <a:cs typeface="Segoe UI Semibold" panose="020B0502040204020203" pitchFamily="34" charset="0"/>
              </a:rPr>
              <a:t>Scenario level:</a:t>
            </a:r>
          </a:p>
        </p:txBody>
      </p:sp>
      <p:sp>
        <p:nvSpPr>
          <p:cNvPr id="5" name="Level">
            <a:extLst>
              <a:ext uri="{FF2B5EF4-FFF2-40B4-BE49-F238E27FC236}">
                <a16:creationId xmlns:a16="http://schemas.microsoft.com/office/drawing/2014/main" id="{D78A2D53-01ED-9D74-9712-451C6F321482}"/>
              </a:ext>
            </a:extLst>
          </p:cNvPr>
          <p:cNvSpPr>
            <a:spLocks noGrp="1"/>
          </p:cNvSpPr>
          <p:nvPr>
            <p:ph type="body" sz="quarter" idx="30" hasCustomPrompt="1"/>
          </p:nvPr>
        </p:nvSpPr>
        <p:spPr>
          <a:xfrm>
            <a:off x="10430351" y="521099"/>
            <a:ext cx="1456966" cy="175614"/>
          </a:xfrm>
        </p:spPr>
        <p:txBody>
          <a:bodyPr/>
          <a:lstStyle>
            <a:lvl1pPr marL="0" indent="0" algn="r">
              <a:spcBef>
                <a:spcPts val="0"/>
              </a:spcBef>
              <a:buNone/>
              <a:defRPr sz="1100" b="1" i="0" spc="-20" baseline="0">
                <a:solidFill>
                  <a:srgbClr val="0078D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r>
              <a:rPr lang="en-US"/>
              <a:t>Buy</a:t>
            </a:r>
          </a:p>
        </p:txBody>
      </p:sp>
      <p:sp>
        <p:nvSpPr>
          <p:cNvPr id="84" name="Available with">
            <a:extLst>
              <a:ext uri="{FF2B5EF4-FFF2-40B4-BE49-F238E27FC236}">
                <a16:creationId xmlns:a16="http://schemas.microsoft.com/office/drawing/2014/main" id="{8D8427AA-F015-D373-46E2-2EB1053D80CE}"/>
              </a:ext>
            </a:extLst>
          </p:cNvPr>
          <p:cNvSpPr txBox="1"/>
          <p:nvPr userDrawn="1"/>
        </p:nvSpPr>
        <p:spPr>
          <a:xfrm>
            <a:off x="9126798" y="351933"/>
            <a:ext cx="992247"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dirty="0">
                <a:ln>
                  <a:noFill/>
                </a:ln>
                <a:solidFill>
                  <a:srgbClr val="000000"/>
                </a:solidFill>
                <a:effectLst/>
                <a:uLnTx/>
                <a:uFillTx/>
                <a:latin typeface="Segoe UI Semibold" panose="020B0502040204020203" pitchFamily="34" charset="0"/>
                <a:cs typeface="Segoe UI Semibold" panose="020B0502040204020203" pitchFamily="34" charset="0"/>
              </a:rPr>
              <a:t>Available with:</a:t>
            </a:r>
          </a:p>
        </p:txBody>
      </p:sp>
      <p:sp>
        <p:nvSpPr>
          <p:cNvPr id="103" name="Licenses">
            <a:extLst>
              <a:ext uri="{FF2B5EF4-FFF2-40B4-BE49-F238E27FC236}">
                <a16:creationId xmlns:a16="http://schemas.microsoft.com/office/drawing/2014/main" id="{6B562108-00FE-5F42-7550-13BB7DE58EA1}"/>
              </a:ext>
            </a:extLst>
          </p:cNvPr>
          <p:cNvSpPr>
            <a:spLocks noGrp="1"/>
          </p:cNvSpPr>
          <p:nvPr>
            <p:ph type="body" sz="quarter" idx="17" hasCustomPrompt="1"/>
          </p:nvPr>
        </p:nvSpPr>
        <p:spPr>
          <a:xfrm>
            <a:off x="6519224" y="521099"/>
            <a:ext cx="3599821" cy="169277"/>
          </a:xfrm>
        </p:spPr>
        <p:txBody>
          <a:bodyPr/>
          <a:lstStyle>
            <a:lvl1pPr marL="0" indent="0" algn="r">
              <a:spcBef>
                <a:spcPts val="0"/>
              </a:spcBef>
              <a:buNone/>
              <a:defRPr sz="1100" b="1" i="0" spc="-20" baseline="0">
                <a:solidFill>
                  <a:srgbClr val="C03BC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pPr lvl="0"/>
            <a:r>
              <a:rPr lang="en-US"/>
              <a:t>Microsoft 365 Copilot</a:t>
            </a:r>
          </a:p>
        </p:txBody>
      </p:sp>
      <p:cxnSp>
        <p:nvCxnSpPr>
          <p:cNvPr id="86" name="Straight Connector 85">
            <a:extLst>
              <a:ext uri="{FF2B5EF4-FFF2-40B4-BE49-F238E27FC236}">
                <a16:creationId xmlns:a16="http://schemas.microsoft.com/office/drawing/2014/main" id="{4216CED8-8F45-B380-FB1B-B9408979340F}"/>
              </a:ext>
            </a:extLst>
          </p:cNvPr>
          <p:cNvCxnSpPr/>
          <p:nvPr userDrawn="1"/>
        </p:nvCxnSpPr>
        <p:spPr>
          <a:xfrm>
            <a:off x="10357789" y="358721"/>
            <a:ext cx="0" cy="331655"/>
          </a:xfrm>
          <a:prstGeom prst="line">
            <a:avLst/>
          </a:prstGeom>
          <a:ln>
            <a:solidFill>
              <a:srgbClr val="B1B3B3"/>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95" name="Step 1 Title">
            <a:extLst>
              <a:ext uri="{FF2B5EF4-FFF2-40B4-BE49-F238E27FC236}">
                <a16:creationId xmlns:a16="http://schemas.microsoft.com/office/drawing/2014/main" id="{545F2FD2-44C5-DA9F-8E2B-13D6C03793D7}"/>
              </a:ext>
            </a:extLst>
          </p:cNvPr>
          <p:cNvSpPr>
            <a:spLocks noGrp="1"/>
          </p:cNvSpPr>
          <p:nvPr>
            <p:ph type="body" sz="quarter" idx="11"/>
          </p:nvPr>
        </p:nvSpPr>
        <p:spPr>
          <a:xfrm>
            <a:off x="584200" y="169013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6" name="Step 1 Top">
            <a:extLst>
              <a:ext uri="{FF2B5EF4-FFF2-40B4-BE49-F238E27FC236}">
                <a16:creationId xmlns:a16="http://schemas.microsoft.com/office/drawing/2014/main" id="{433B73A7-DB5C-AF5A-B12A-70E655D0C55D}"/>
              </a:ext>
            </a:extLst>
          </p:cNvPr>
          <p:cNvSpPr>
            <a:spLocks noGrp="1"/>
          </p:cNvSpPr>
          <p:nvPr>
            <p:ph type="body" sz="quarter" idx="18"/>
          </p:nvPr>
        </p:nvSpPr>
        <p:spPr>
          <a:xfrm>
            <a:off x="584200" y="212843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09" name="Step 1 Bottom">
            <a:extLst>
              <a:ext uri="{FF2B5EF4-FFF2-40B4-BE49-F238E27FC236}">
                <a16:creationId xmlns:a16="http://schemas.microsoft.com/office/drawing/2014/main" id="{C966B391-3BF4-A5FB-4F8A-8B4B54689661}"/>
              </a:ext>
            </a:extLst>
          </p:cNvPr>
          <p:cNvSpPr>
            <a:spLocks noGrp="1"/>
          </p:cNvSpPr>
          <p:nvPr>
            <p:ph type="body" sz="quarter" idx="21"/>
          </p:nvPr>
        </p:nvSpPr>
        <p:spPr>
          <a:xfrm>
            <a:off x="584200" y="330451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dirty="0"/>
              <a:t>Click to edit Master text styles</a:t>
            </a:r>
          </a:p>
          <a:p>
            <a:pPr lvl="1"/>
            <a:r>
              <a:rPr lang="en-US" dirty="0"/>
              <a:t>Level 2</a:t>
            </a:r>
          </a:p>
        </p:txBody>
      </p:sp>
      <p:sp>
        <p:nvSpPr>
          <p:cNvPr id="97" name="Step 2 Title">
            <a:extLst>
              <a:ext uri="{FF2B5EF4-FFF2-40B4-BE49-F238E27FC236}">
                <a16:creationId xmlns:a16="http://schemas.microsoft.com/office/drawing/2014/main" id="{3B54AA0B-E0B1-5D11-B277-EFE8393CEB3D}"/>
              </a:ext>
            </a:extLst>
          </p:cNvPr>
          <p:cNvSpPr>
            <a:spLocks noGrp="1"/>
          </p:cNvSpPr>
          <p:nvPr>
            <p:ph type="body" sz="quarter" idx="13"/>
          </p:nvPr>
        </p:nvSpPr>
        <p:spPr>
          <a:xfrm>
            <a:off x="4047840" y="169013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7" name="Step 2 Top">
            <a:extLst>
              <a:ext uri="{FF2B5EF4-FFF2-40B4-BE49-F238E27FC236}">
                <a16:creationId xmlns:a16="http://schemas.microsoft.com/office/drawing/2014/main" id="{316E4613-3786-8D83-9628-7E09E4CE5CA3}"/>
              </a:ext>
            </a:extLst>
          </p:cNvPr>
          <p:cNvSpPr>
            <a:spLocks noGrp="1"/>
          </p:cNvSpPr>
          <p:nvPr>
            <p:ph type="body" sz="quarter" idx="19"/>
          </p:nvPr>
        </p:nvSpPr>
        <p:spPr>
          <a:xfrm>
            <a:off x="4047840" y="212843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1" name="Step 2 Bottom">
            <a:extLst>
              <a:ext uri="{FF2B5EF4-FFF2-40B4-BE49-F238E27FC236}">
                <a16:creationId xmlns:a16="http://schemas.microsoft.com/office/drawing/2014/main" id="{C0FC7227-E465-68DB-562C-41F9209C1C45}"/>
              </a:ext>
            </a:extLst>
          </p:cNvPr>
          <p:cNvSpPr>
            <a:spLocks noGrp="1"/>
          </p:cNvSpPr>
          <p:nvPr>
            <p:ph type="body" sz="quarter" idx="23"/>
          </p:nvPr>
        </p:nvSpPr>
        <p:spPr>
          <a:xfrm>
            <a:off x="4047840" y="330451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dirty="0"/>
              <a:t>Click to edit Master text styles</a:t>
            </a:r>
          </a:p>
          <a:p>
            <a:pPr lvl="1"/>
            <a:r>
              <a:rPr lang="en-US" dirty="0"/>
              <a:t>Level 2</a:t>
            </a:r>
          </a:p>
        </p:txBody>
      </p:sp>
      <p:sp>
        <p:nvSpPr>
          <p:cNvPr id="99" name="Step 3 Title">
            <a:extLst>
              <a:ext uri="{FF2B5EF4-FFF2-40B4-BE49-F238E27FC236}">
                <a16:creationId xmlns:a16="http://schemas.microsoft.com/office/drawing/2014/main" id="{BC06CC83-0BF3-7305-E4C8-4FC7098F2465}"/>
              </a:ext>
            </a:extLst>
          </p:cNvPr>
          <p:cNvSpPr>
            <a:spLocks noGrp="1"/>
          </p:cNvSpPr>
          <p:nvPr>
            <p:ph type="body" sz="quarter" idx="15"/>
          </p:nvPr>
        </p:nvSpPr>
        <p:spPr>
          <a:xfrm>
            <a:off x="7511481" y="169013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8" name="Step 3 Top">
            <a:extLst>
              <a:ext uri="{FF2B5EF4-FFF2-40B4-BE49-F238E27FC236}">
                <a16:creationId xmlns:a16="http://schemas.microsoft.com/office/drawing/2014/main" id="{78B00E55-70B0-D155-AAB8-EDCD9850B3EA}"/>
              </a:ext>
            </a:extLst>
          </p:cNvPr>
          <p:cNvSpPr>
            <a:spLocks noGrp="1"/>
          </p:cNvSpPr>
          <p:nvPr>
            <p:ph type="body" sz="quarter" idx="20"/>
          </p:nvPr>
        </p:nvSpPr>
        <p:spPr>
          <a:xfrm>
            <a:off x="7511481" y="212843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3" name="Step 3 Bottom">
            <a:extLst>
              <a:ext uri="{FF2B5EF4-FFF2-40B4-BE49-F238E27FC236}">
                <a16:creationId xmlns:a16="http://schemas.microsoft.com/office/drawing/2014/main" id="{14FE71DF-89A5-D552-ED14-BA6299A9B591}"/>
              </a:ext>
            </a:extLst>
          </p:cNvPr>
          <p:cNvSpPr>
            <a:spLocks noGrp="1"/>
          </p:cNvSpPr>
          <p:nvPr>
            <p:ph type="body" sz="quarter" idx="25"/>
          </p:nvPr>
        </p:nvSpPr>
        <p:spPr>
          <a:xfrm>
            <a:off x="7511481" y="330451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00" name="Step 4 Title">
            <a:extLst>
              <a:ext uri="{FF2B5EF4-FFF2-40B4-BE49-F238E27FC236}">
                <a16:creationId xmlns:a16="http://schemas.microsoft.com/office/drawing/2014/main" id="{B23A96E3-3F83-DC61-A4B8-B2A153768700}"/>
              </a:ext>
            </a:extLst>
          </p:cNvPr>
          <p:cNvSpPr>
            <a:spLocks noGrp="1"/>
          </p:cNvSpPr>
          <p:nvPr>
            <p:ph type="body" sz="quarter" idx="16"/>
          </p:nvPr>
        </p:nvSpPr>
        <p:spPr>
          <a:xfrm>
            <a:off x="7511481" y="414846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7" name="Step 4 Top">
            <a:extLst>
              <a:ext uri="{FF2B5EF4-FFF2-40B4-BE49-F238E27FC236}">
                <a16:creationId xmlns:a16="http://schemas.microsoft.com/office/drawing/2014/main" id="{D2CA7E74-0DAF-8C61-3066-8A79C80C0112}"/>
              </a:ext>
            </a:extLst>
          </p:cNvPr>
          <p:cNvSpPr>
            <a:spLocks noGrp="1"/>
          </p:cNvSpPr>
          <p:nvPr>
            <p:ph type="body" sz="quarter" idx="29"/>
          </p:nvPr>
        </p:nvSpPr>
        <p:spPr>
          <a:xfrm>
            <a:off x="7511481" y="458461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4" name="Step 4 Bottom">
            <a:extLst>
              <a:ext uri="{FF2B5EF4-FFF2-40B4-BE49-F238E27FC236}">
                <a16:creationId xmlns:a16="http://schemas.microsoft.com/office/drawing/2014/main" id="{5072DCCC-D271-7D85-5D20-D5B1E137F60B}"/>
              </a:ext>
            </a:extLst>
          </p:cNvPr>
          <p:cNvSpPr>
            <a:spLocks noGrp="1"/>
          </p:cNvSpPr>
          <p:nvPr>
            <p:ph type="body" sz="quarter" idx="26"/>
          </p:nvPr>
        </p:nvSpPr>
        <p:spPr>
          <a:xfrm>
            <a:off x="7511481" y="573818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98" name="Step 5 Title">
            <a:extLst>
              <a:ext uri="{FF2B5EF4-FFF2-40B4-BE49-F238E27FC236}">
                <a16:creationId xmlns:a16="http://schemas.microsoft.com/office/drawing/2014/main" id="{F4DCE8BB-0971-09CE-000F-84A576611FD9}"/>
              </a:ext>
            </a:extLst>
          </p:cNvPr>
          <p:cNvSpPr>
            <a:spLocks noGrp="1"/>
          </p:cNvSpPr>
          <p:nvPr>
            <p:ph type="body" sz="quarter" idx="14"/>
          </p:nvPr>
        </p:nvSpPr>
        <p:spPr>
          <a:xfrm>
            <a:off x="4047840" y="414846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6" name="Step 5 Top">
            <a:extLst>
              <a:ext uri="{FF2B5EF4-FFF2-40B4-BE49-F238E27FC236}">
                <a16:creationId xmlns:a16="http://schemas.microsoft.com/office/drawing/2014/main" id="{76F241AD-4900-CAEB-243D-CD8A3BDFB17C}"/>
              </a:ext>
            </a:extLst>
          </p:cNvPr>
          <p:cNvSpPr>
            <a:spLocks noGrp="1"/>
          </p:cNvSpPr>
          <p:nvPr>
            <p:ph type="body" sz="quarter" idx="28"/>
          </p:nvPr>
        </p:nvSpPr>
        <p:spPr>
          <a:xfrm>
            <a:off x="4047841" y="458461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2" name="Step 5 Bottom">
            <a:extLst>
              <a:ext uri="{FF2B5EF4-FFF2-40B4-BE49-F238E27FC236}">
                <a16:creationId xmlns:a16="http://schemas.microsoft.com/office/drawing/2014/main" id="{E720EE0E-4289-B4F4-1115-2C86FBB940E8}"/>
              </a:ext>
            </a:extLst>
          </p:cNvPr>
          <p:cNvSpPr>
            <a:spLocks noGrp="1"/>
          </p:cNvSpPr>
          <p:nvPr>
            <p:ph type="body" sz="quarter" idx="24"/>
          </p:nvPr>
        </p:nvSpPr>
        <p:spPr>
          <a:xfrm>
            <a:off x="4047840" y="573818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96" name="Step 6 Title">
            <a:extLst>
              <a:ext uri="{FF2B5EF4-FFF2-40B4-BE49-F238E27FC236}">
                <a16:creationId xmlns:a16="http://schemas.microsoft.com/office/drawing/2014/main" id="{8A6533F9-9132-CD8F-EACD-23DC8A6FF27F}"/>
              </a:ext>
            </a:extLst>
          </p:cNvPr>
          <p:cNvSpPr>
            <a:spLocks noGrp="1"/>
          </p:cNvSpPr>
          <p:nvPr>
            <p:ph type="body" sz="quarter" idx="12"/>
          </p:nvPr>
        </p:nvSpPr>
        <p:spPr>
          <a:xfrm>
            <a:off x="584200" y="414846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5" name="Step 6 Top">
            <a:extLst>
              <a:ext uri="{FF2B5EF4-FFF2-40B4-BE49-F238E27FC236}">
                <a16:creationId xmlns:a16="http://schemas.microsoft.com/office/drawing/2014/main" id="{B939ABEF-8F03-D2E2-59E7-11A40F8ECABB}"/>
              </a:ext>
            </a:extLst>
          </p:cNvPr>
          <p:cNvSpPr>
            <a:spLocks noGrp="1"/>
          </p:cNvSpPr>
          <p:nvPr>
            <p:ph type="body" sz="quarter" idx="27"/>
          </p:nvPr>
        </p:nvSpPr>
        <p:spPr>
          <a:xfrm>
            <a:off x="584200" y="458461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0" name="Step 6 Bottom">
            <a:extLst>
              <a:ext uri="{FF2B5EF4-FFF2-40B4-BE49-F238E27FC236}">
                <a16:creationId xmlns:a16="http://schemas.microsoft.com/office/drawing/2014/main" id="{A2B81D72-802A-1B65-345D-831621254381}"/>
              </a:ext>
            </a:extLst>
          </p:cNvPr>
          <p:cNvSpPr>
            <a:spLocks noGrp="1"/>
          </p:cNvSpPr>
          <p:nvPr>
            <p:ph type="body" sz="quarter" idx="22"/>
          </p:nvPr>
        </p:nvSpPr>
        <p:spPr>
          <a:xfrm>
            <a:off x="584200" y="573818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3" name="Footnote">
            <a:extLst>
              <a:ext uri="{FF2B5EF4-FFF2-40B4-BE49-F238E27FC236}">
                <a16:creationId xmlns:a16="http://schemas.microsoft.com/office/drawing/2014/main" id="{06DCEE78-A961-202E-B0EE-36041A6708D1}"/>
              </a:ext>
            </a:extLst>
          </p:cNvPr>
          <p:cNvSpPr txBox="1">
            <a:spLocks/>
          </p:cNvSpPr>
          <p:nvPr userDrawn="1"/>
        </p:nvSpPr>
        <p:spPr>
          <a:xfrm>
            <a:off x="653131" y="6406129"/>
            <a:ext cx="9597418" cy="430887"/>
          </a:xfrm>
          <a:prstGeom prst="rect">
            <a:avLst/>
          </a:prstGeom>
        </p:spPr>
        <p:txBody>
          <a:bodyPr vert="horz" wrap="square" lIns="0" tIns="0" rIns="0" bIns="0" rtlCol="0">
            <a:spAutoFit/>
          </a:bodyPr>
          <a:lstStyle>
            <a:lvl1pPr marL="0" marR="0" indent="0" algn="l" defTabSz="932742" rtl="0" eaLnBrk="1" fontAlgn="auto" latinLnBrk="0" hangingPunct="1">
              <a:lnSpc>
                <a:spcPct val="100000"/>
              </a:lnSpc>
              <a:spcBef>
                <a:spcPts val="0"/>
              </a:spcBef>
              <a:spcAft>
                <a:spcPts val="0"/>
              </a:spcAft>
              <a:buClrTx/>
              <a:buSzPct val="90000"/>
              <a:buFont typeface="Wingdings" panose="05000000000000000000" pitchFamily="2" charset="2"/>
              <a:buNone/>
              <a:tabLst/>
              <a:defRPr sz="7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aseline="30000" noProof="0" dirty="0"/>
              <a:t>1</a:t>
            </a:r>
            <a:r>
              <a:rPr lang="en-US" noProof="0" dirty="0"/>
              <a:t>Access M365 Copilot Chat at </a:t>
            </a:r>
            <a:r>
              <a:rPr lang="en-US" noProof="0" dirty="0">
                <a:hlinkClick r:id="rId2"/>
              </a:rPr>
              <a:t>m365copilot.com </a:t>
            </a:r>
            <a:r>
              <a:rPr lang="en-US" noProof="0" dirty="0"/>
              <a:t>or the Microsoft 365 Copilot Chat mobile app and set toggle to “Web”.</a:t>
            </a:r>
          </a:p>
          <a:p>
            <a:r>
              <a:rPr lang="en-US" baseline="30000" noProof="0" dirty="0"/>
              <a:t>2</a:t>
            </a:r>
            <a:r>
              <a:rPr lang="en-US" noProof="0" dirty="0"/>
              <a:t>Access M365 Copilot Chat at </a:t>
            </a:r>
            <a:r>
              <a:rPr lang="en-US" noProof="0" dirty="0">
                <a:hlinkClick r:id="rId2"/>
              </a:rPr>
              <a:t>m365copilot.com</a:t>
            </a:r>
            <a:r>
              <a:rPr lang="en-US" noProof="0" dirty="0"/>
              <a:t>, the Microsoft 365 Copilot Chat mobile app, or the M365 Copilot Chat app in Teams, and set toggle to “Work”.</a:t>
            </a:r>
          </a:p>
          <a:p>
            <a:r>
              <a:rPr lang="en-US" baseline="30000" noProof="0" dirty="0"/>
              <a:t>3</a:t>
            </a:r>
            <a:r>
              <a:rPr lang="en-US" noProof="0" dirty="0"/>
              <a:t>Copilot agents allow Copilot to access your organization-specific apps. In the past this would have required an API call to get data from a system of record.</a:t>
            </a:r>
          </a:p>
          <a:p>
            <a:r>
              <a:rPr kumimoji="0" lang="en-US" sz="700" b="0" i="0" u="none" strike="noStrike" kern="1200" cap="none" spc="0" normalizeH="0" baseline="0" noProof="0" dirty="0">
                <a:ln>
                  <a:noFill/>
                </a:ln>
                <a:solidFill>
                  <a:srgbClr val="000000"/>
                </a:solidFill>
                <a:effectLst/>
                <a:uLnTx/>
                <a:uFillTx/>
                <a:latin typeface="Segoe UI"/>
                <a:ea typeface="+mn-ea"/>
                <a:cs typeface="Segoe UI" panose="020B0502040204020203" pitchFamily="34" charset="0"/>
              </a:rPr>
              <a:t>The content in this example scenario is for demonstration purposes only. You should evaluate how Copilot aligns with your organization’s business processes, regulatory requirements, and responsible AI principles.</a:t>
            </a:r>
          </a:p>
        </p:txBody>
      </p:sp>
    </p:spTree>
    <p:extLst>
      <p:ext uri="{BB962C8B-B14F-4D97-AF65-F5344CB8AC3E}">
        <p14:creationId xmlns:p14="http://schemas.microsoft.com/office/powerpoint/2010/main" val="3670277596"/>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ay in the life six steps">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hasCustomPrompt="1"/>
          </p:nvPr>
        </p:nvSpPr>
        <p:spPr>
          <a:xfrm>
            <a:off x="584200" y="387766"/>
            <a:ext cx="5672544" cy="526298"/>
          </a:xfrm>
        </p:spPr>
        <p:txBody>
          <a:bodyPr tIns="0"/>
          <a:lstStyle>
            <a:lvl1pPr>
              <a:lnSpc>
                <a:spcPct val="95000"/>
              </a:lnSpc>
              <a:defRPr sz="1800" spc="0">
                <a:latin typeface="+mj-lt"/>
                <a:cs typeface="Segoe UI" panose="020B0502040204020203" pitchFamily="34" charset="0"/>
              </a:defRPr>
            </a:lvl1pPr>
          </a:lstStyle>
          <a:p>
            <a:r>
              <a:rPr lang="en-US"/>
              <a:t>Click to edit Master title style; can be up to two lines long; lorem ipsum dolor sit </a:t>
            </a:r>
            <a:r>
              <a:rPr lang="en-US" err="1"/>
              <a:t>amet</a:t>
            </a:r>
            <a:r>
              <a:rPr lang="en-US"/>
              <a:t> </a:t>
            </a:r>
            <a:r>
              <a:rPr lang="en-US" err="1"/>
              <a:t>consectetur</a:t>
            </a:r>
            <a:endParaRPr lang="en-US"/>
          </a:p>
        </p:txBody>
      </p:sp>
      <p:sp>
        <p:nvSpPr>
          <p:cNvPr id="75" name="Scenario Level">
            <a:extLst>
              <a:ext uri="{FF2B5EF4-FFF2-40B4-BE49-F238E27FC236}">
                <a16:creationId xmlns:a16="http://schemas.microsoft.com/office/drawing/2014/main" id="{1BB75DAB-4D8A-2933-BB52-0C94AA4816E3}"/>
              </a:ext>
            </a:extLst>
          </p:cNvPr>
          <p:cNvSpPr txBox="1"/>
          <p:nvPr userDrawn="1"/>
        </p:nvSpPr>
        <p:spPr>
          <a:xfrm>
            <a:off x="10955436" y="351933"/>
            <a:ext cx="931764"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dirty="0">
                <a:ln>
                  <a:noFill/>
                </a:ln>
                <a:solidFill>
                  <a:srgbClr val="000000"/>
                </a:solidFill>
                <a:effectLst/>
                <a:uLnTx/>
                <a:uFillTx/>
                <a:latin typeface="Segoe UI Semibold" panose="020B0502040204020203" pitchFamily="34" charset="0"/>
                <a:cs typeface="Segoe UI Semibold" panose="020B0502040204020203" pitchFamily="34" charset="0"/>
              </a:rPr>
              <a:t>Scenario level:</a:t>
            </a:r>
          </a:p>
        </p:txBody>
      </p:sp>
      <p:sp>
        <p:nvSpPr>
          <p:cNvPr id="3" name="Level">
            <a:extLst>
              <a:ext uri="{FF2B5EF4-FFF2-40B4-BE49-F238E27FC236}">
                <a16:creationId xmlns:a16="http://schemas.microsoft.com/office/drawing/2014/main" id="{78D71A05-3479-3DEB-1227-2FC98983A80C}"/>
              </a:ext>
            </a:extLst>
          </p:cNvPr>
          <p:cNvSpPr>
            <a:spLocks noGrp="1"/>
          </p:cNvSpPr>
          <p:nvPr>
            <p:ph type="body" sz="quarter" idx="37" hasCustomPrompt="1"/>
          </p:nvPr>
        </p:nvSpPr>
        <p:spPr>
          <a:xfrm>
            <a:off x="10430234" y="521099"/>
            <a:ext cx="1456966" cy="175614"/>
          </a:xfrm>
        </p:spPr>
        <p:txBody>
          <a:bodyPr/>
          <a:lstStyle>
            <a:lvl1pPr marL="0" indent="0" algn="r">
              <a:spcBef>
                <a:spcPts val="0"/>
              </a:spcBef>
              <a:buNone/>
              <a:defRPr sz="1100" b="1" i="0" spc="-20" baseline="0">
                <a:solidFill>
                  <a:srgbClr val="0078D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r>
              <a:rPr lang="en-US"/>
              <a:t>Buy</a:t>
            </a:r>
          </a:p>
        </p:txBody>
      </p:sp>
      <p:sp>
        <p:nvSpPr>
          <p:cNvPr id="84" name="Available With">
            <a:extLst>
              <a:ext uri="{FF2B5EF4-FFF2-40B4-BE49-F238E27FC236}">
                <a16:creationId xmlns:a16="http://schemas.microsoft.com/office/drawing/2014/main" id="{8D8427AA-F015-D373-46E2-2EB1053D80CE}"/>
              </a:ext>
            </a:extLst>
          </p:cNvPr>
          <p:cNvSpPr txBox="1"/>
          <p:nvPr userDrawn="1"/>
        </p:nvSpPr>
        <p:spPr>
          <a:xfrm>
            <a:off x="9187165" y="351933"/>
            <a:ext cx="931764"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Available with:</a:t>
            </a:r>
          </a:p>
        </p:txBody>
      </p:sp>
      <p:cxnSp>
        <p:nvCxnSpPr>
          <p:cNvPr id="86" name="Straight Connector 85">
            <a:extLst>
              <a:ext uri="{FF2B5EF4-FFF2-40B4-BE49-F238E27FC236}">
                <a16:creationId xmlns:a16="http://schemas.microsoft.com/office/drawing/2014/main" id="{4216CED8-8F45-B380-FB1B-B9408979340F}"/>
              </a:ext>
            </a:extLst>
          </p:cNvPr>
          <p:cNvCxnSpPr/>
          <p:nvPr userDrawn="1"/>
        </p:nvCxnSpPr>
        <p:spPr>
          <a:xfrm>
            <a:off x="10357672" y="358721"/>
            <a:ext cx="0" cy="331655"/>
          </a:xfrm>
          <a:prstGeom prst="line">
            <a:avLst/>
          </a:prstGeom>
          <a:ln>
            <a:solidFill>
              <a:srgbClr val="B1B3B3"/>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103" name="License">
            <a:extLst>
              <a:ext uri="{FF2B5EF4-FFF2-40B4-BE49-F238E27FC236}">
                <a16:creationId xmlns:a16="http://schemas.microsoft.com/office/drawing/2014/main" id="{6B562108-00FE-5F42-7550-13BB7DE58EA1}"/>
              </a:ext>
            </a:extLst>
          </p:cNvPr>
          <p:cNvSpPr>
            <a:spLocks noGrp="1"/>
          </p:cNvSpPr>
          <p:nvPr>
            <p:ph type="body" sz="quarter" idx="17" hasCustomPrompt="1"/>
          </p:nvPr>
        </p:nvSpPr>
        <p:spPr>
          <a:xfrm>
            <a:off x="6519107" y="521099"/>
            <a:ext cx="3599821" cy="169277"/>
          </a:xfrm>
        </p:spPr>
        <p:txBody>
          <a:bodyPr/>
          <a:lstStyle>
            <a:lvl1pPr marL="0" indent="0" algn="r">
              <a:spcBef>
                <a:spcPts val="0"/>
              </a:spcBef>
              <a:buNone/>
              <a:defRPr sz="1100" b="1" i="0" spc="-20" baseline="0">
                <a:solidFill>
                  <a:srgbClr val="C03BC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pPr lvl="0"/>
            <a:r>
              <a:rPr lang="en-US"/>
              <a:t>Microsoft 365 Copilot</a:t>
            </a:r>
          </a:p>
        </p:txBody>
      </p:sp>
      <p:sp>
        <p:nvSpPr>
          <p:cNvPr id="119" name="Freeform: Shape 2">
            <a:extLst>
              <a:ext uri="{FF2B5EF4-FFF2-40B4-BE49-F238E27FC236}">
                <a16:creationId xmlns:a16="http://schemas.microsoft.com/office/drawing/2014/main" id="{DFCC0CE5-9BBF-33A2-43D3-995556541219}"/>
              </a:ext>
              <a:ext uri="{C183D7F6-B498-43B3-948B-1728B52AA6E4}">
                <adec:decorative xmlns:adec="http://schemas.microsoft.com/office/drawing/2017/decorative" val="1"/>
              </a:ext>
            </a:extLst>
          </p:cNvPr>
          <p:cNvSpPr/>
          <p:nvPr userDrawn="1"/>
        </p:nvSpPr>
        <p:spPr bwMode="auto">
          <a:xfrm>
            <a:off x="-1" y="1857513"/>
            <a:ext cx="10010265" cy="2453282"/>
          </a:xfrm>
          <a:custGeom>
            <a:avLst/>
            <a:gdLst>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25400 w 9096375"/>
              <a:gd name="connsiteY0" fmla="*/ 0 h 2491048"/>
              <a:gd name="connsiteX1" fmla="*/ 8875992 w 9096375"/>
              <a:gd name="connsiteY1" fmla="*/ 0 h 2491048"/>
              <a:gd name="connsiteX2" fmla="*/ 9096375 w 9096375"/>
              <a:gd name="connsiteY2" fmla="*/ 220383 h 2491048"/>
              <a:gd name="connsiteX3" fmla="*/ 9096375 w 9096375"/>
              <a:gd name="connsiteY3" fmla="*/ 2270665 h 2491048"/>
              <a:gd name="connsiteX4" fmla="*/ 8875992 w 9096375"/>
              <a:gd name="connsiteY4" fmla="*/ 2491048 h 2491048"/>
              <a:gd name="connsiteX5" fmla="*/ 25400 w 9096375"/>
              <a:gd name="connsiteY5" fmla="*/ 2491048 h 2491048"/>
              <a:gd name="connsiteX6" fmla="*/ 0 w 9096375"/>
              <a:gd name="connsiteY6" fmla="*/ 1182948 h 2491048"/>
              <a:gd name="connsiteX7" fmla="*/ 25400 w 9096375"/>
              <a:gd name="connsiteY7" fmla="*/ 0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7" fmla="*/ 91440 w 9096375"/>
              <a:gd name="connsiteY7" fmla="*/ 1274388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70975" h="2491048">
                <a:moveTo>
                  <a:pt x="0" y="0"/>
                </a:moveTo>
                <a:lnTo>
                  <a:pt x="8850592" y="0"/>
                </a:lnTo>
                <a:cubicBezTo>
                  <a:pt x="8972306" y="0"/>
                  <a:pt x="9070975" y="98669"/>
                  <a:pt x="9070975" y="220383"/>
                </a:cubicBezTo>
                <a:lnTo>
                  <a:pt x="9070975" y="2270665"/>
                </a:lnTo>
                <a:cubicBezTo>
                  <a:pt x="9070975" y="2392379"/>
                  <a:pt x="8972306" y="2491048"/>
                  <a:pt x="8850592" y="2491048"/>
                </a:cubicBezTo>
                <a:lnTo>
                  <a:pt x="0" y="2491048"/>
                </a:lnTo>
              </a:path>
            </a:pathLst>
          </a:custGeom>
          <a:ln w="15875" cap="flat">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nvGrpSpPr>
          <p:cNvPr id="147" name="Group 146">
            <a:extLst>
              <a:ext uri="{FF2B5EF4-FFF2-40B4-BE49-F238E27FC236}">
                <a16:creationId xmlns:a16="http://schemas.microsoft.com/office/drawing/2014/main" id="{F3E1CBA9-BB11-EF2E-649E-27B49E82FE86}"/>
              </a:ext>
            </a:extLst>
          </p:cNvPr>
          <p:cNvGrpSpPr/>
          <p:nvPr userDrawn="1"/>
        </p:nvGrpSpPr>
        <p:grpSpPr>
          <a:xfrm>
            <a:off x="3476832" y="1793093"/>
            <a:ext cx="166152" cy="166152"/>
            <a:chOff x="5214995" y="-1168400"/>
            <a:chExt cx="431800" cy="431800"/>
          </a:xfrm>
        </p:grpSpPr>
        <p:sp>
          <p:nvSpPr>
            <p:cNvPr id="148" name="Oval 147">
              <a:extLst>
                <a:ext uri="{FF2B5EF4-FFF2-40B4-BE49-F238E27FC236}">
                  <a16:creationId xmlns:a16="http://schemas.microsoft.com/office/drawing/2014/main" id="{E54C8AC7-0DF2-A7B4-59BC-354BDE9A823D}"/>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Segoe UI" pitchFamily="34" charset="0"/>
                <a:cs typeface="Segoe UI" pitchFamily="34" charset="0"/>
              </a:endParaRPr>
            </a:p>
          </p:txBody>
        </p:sp>
        <p:sp>
          <p:nvSpPr>
            <p:cNvPr id="149" name="Rectangle 89">
              <a:extLst>
                <a:ext uri="{FF2B5EF4-FFF2-40B4-BE49-F238E27FC236}">
                  <a16:creationId xmlns:a16="http://schemas.microsoft.com/office/drawing/2014/main" id="{F0376496-3125-ED18-7608-C142A0C35F33}"/>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0" name="Group 149">
            <a:extLst>
              <a:ext uri="{FF2B5EF4-FFF2-40B4-BE49-F238E27FC236}">
                <a16:creationId xmlns:a16="http://schemas.microsoft.com/office/drawing/2014/main" id="{3D3E10AB-B82F-F7E8-A33D-8AF61C784420}"/>
              </a:ext>
            </a:extLst>
          </p:cNvPr>
          <p:cNvGrpSpPr/>
          <p:nvPr userDrawn="1"/>
        </p:nvGrpSpPr>
        <p:grpSpPr>
          <a:xfrm>
            <a:off x="6669529" y="1793093"/>
            <a:ext cx="166152" cy="166152"/>
            <a:chOff x="5214995" y="-1168400"/>
            <a:chExt cx="431800" cy="431800"/>
          </a:xfrm>
        </p:grpSpPr>
        <p:sp>
          <p:nvSpPr>
            <p:cNvPr id="151" name="Oval 150">
              <a:extLst>
                <a:ext uri="{FF2B5EF4-FFF2-40B4-BE49-F238E27FC236}">
                  <a16:creationId xmlns:a16="http://schemas.microsoft.com/office/drawing/2014/main" id="{CC526CF7-4F8D-6DB9-E3E9-2381E7AFAF4A}"/>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2" name="Rectangle 89">
              <a:extLst>
                <a:ext uri="{FF2B5EF4-FFF2-40B4-BE49-F238E27FC236}">
                  <a16:creationId xmlns:a16="http://schemas.microsoft.com/office/drawing/2014/main" id="{63E3BD4D-8045-49DC-2041-46643AE5ED02}"/>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3" name="Group 152">
            <a:extLst>
              <a:ext uri="{FF2B5EF4-FFF2-40B4-BE49-F238E27FC236}">
                <a16:creationId xmlns:a16="http://schemas.microsoft.com/office/drawing/2014/main" id="{816F1C59-4D7D-3BDD-0560-654E11A9B15E}"/>
              </a:ext>
            </a:extLst>
          </p:cNvPr>
          <p:cNvGrpSpPr/>
          <p:nvPr userDrawn="1"/>
        </p:nvGrpSpPr>
        <p:grpSpPr>
          <a:xfrm flipH="1">
            <a:off x="3476832" y="4248344"/>
            <a:ext cx="166152" cy="166152"/>
            <a:chOff x="5214995" y="-1168400"/>
            <a:chExt cx="431800" cy="431800"/>
          </a:xfrm>
        </p:grpSpPr>
        <p:sp>
          <p:nvSpPr>
            <p:cNvPr id="154" name="Oval 153">
              <a:extLst>
                <a:ext uri="{FF2B5EF4-FFF2-40B4-BE49-F238E27FC236}">
                  <a16:creationId xmlns:a16="http://schemas.microsoft.com/office/drawing/2014/main" id="{A0C410FC-F149-F1FA-B620-BF7F0EDE7D6C}"/>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5" name="Rectangle 89">
              <a:extLst>
                <a:ext uri="{FF2B5EF4-FFF2-40B4-BE49-F238E27FC236}">
                  <a16:creationId xmlns:a16="http://schemas.microsoft.com/office/drawing/2014/main" id="{5B5C9B65-59ED-2529-1E53-C9ABE9CB79FD}"/>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6" name="Group 155">
            <a:extLst>
              <a:ext uri="{FF2B5EF4-FFF2-40B4-BE49-F238E27FC236}">
                <a16:creationId xmlns:a16="http://schemas.microsoft.com/office/drawing/2014/main" id="{28DAF83D-E0BD-BE8E-ECEC-5E5EDE3E6C74}"/>
              </a:ext>
            </a:extLst>
          </p:cNvPr>
          <p:cNvGrpSpPr/>
          <p:nvPr userDrawn="1"/>
        </p:nvGrpSpPr>
        <p:grpSpPr>
          <a:xfrm flipH="1">
            <a:off x="6669529" y="4248344"/>
            <a:ext cx="166152" cy="166152"/>
            <a:chOff x="5214995" y="-1168400"/>
            <a:chExt cx="431800" cy="431800"/>
          </a:xfrm>
        </p:grpSpPr>
        <p:sp>
          <p:nvSpPr>
            <p:cNvPr id="157" name="Oval 156">
              <a:extLst>
                <a:ext uri="{FF2B5EF4-FFF2-40B4-BE49-F238E27FC236}">
                  <a16:creationId xmlns:a16="http://schemas.microsoft.com/office/drawing/2014/main" id="{2CC39567-C008-3C38-03DA-28EE0BE74832}"/>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8" name="Rectangle 89">
              <a:extLst>
                <a:ext uri="{FF2B5EF4-FFF2-40B4-BE49-F238E27FC236}">
                  <a16:creationId xmlns:a16="http://schemas.microsoft.com/office/drawing/2014/main" id="{99B2574B-7594-72E2-E826-4D4DA471A11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77" name="Group 176">
            <a:extLst>
              <a:ext uri="{FF2B5EF4-FFF2-40B4-BE49-F238E27FC236}">
                <a16:creationId xmlns:a16="http://schemas.microsoft.com/office/drawing/2014/main" id="{E60DF7C5-E7F6-A90D-706C-6592ECDDB338}"/>
              </a:ext>
            </a:extLst>
          </p:cNvPr>
          <p:cNvGrpSpPr/>
          <p:nvPr userDrawn="1"/>
        </p:nvGrpSpPr>
        <p:grpSpPr>
          <a:xfrm rot="5400000">
            <a:off x="9928103" y="2233511"/>
            <a:ext cx="166152" cy="166152"/>
            <a:chOff x="5214995" y="-1168400"/>
            <a:chExt cx="431800" cy="431800"/>
          </a:xfrm>
        </p:grpSpPr>
        <p:sp>
          <p:nvSpPr>
            <p:cNvPr id="178" name="Oval 177">
              <a:extLst>
                <a:ext uri="{FF2B5EF4-FFF2-40B4-BE49-F238E27FC236}">
                  <a16:creationId xmlns:a16="http://schemas.microsoft.com/office/drawing/2014/main" id="{11A9EA57-349E-6453-094C-DB252913E583}"/>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79" name="Rectangle 89">
              <a:extLst>
                <a:ext uri="{FF2B5EF4-FFF2-40B4-BE49-F238E27FC236}">
                  <a16:creationId xmlns:a16="http://schemas.microsoft.com/office/drawing/2014/main" id="{217C0C60-8F15-8390-C6A7-0DB9E99CA653}"/>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80" name="Group 179">
            <a:extLst>
              <a:ext uri="{FF2B5EF4-FFF2-40B4-BE49-F238E27FC236}">
                <a16:creationId xmlns:a16="http://schemas.microsoft.com/office/drawing/2014/main" id="{3B572509-4831-8A48-B663-AE17D9FD8ED5}"/>
              </a:ext>
            </a:extLst>
          </p:cNvPr>
          <p:cNvGrpSpPr/>
          <p:nvPr userDrawn="1"/>
        </p:nvGrpSpPr>
        <p:grpSpPr>
          <a:xfrm rot="5400000">
            <a:off x="9928103" y="3954518"/>
            <a:ext cx="166152" cy="166152"/>
            <a:chOff x="5214995" y="-1168400"/>
            <a:chExt cx="431800" cy="431800"/>
          </a:xfrm>
        </p:grpSpPr>
        <p:sp>
          <p:nvSpPr>
            <p:cNvPr id="181" name="Oval 180">
              <a:extLst>
                <a:ext uri="{FF2B5EF4-FFF2-40B4-BE49-F238E27FC236}">
                  <a16:creationId xmlns:a16="http://schemas.microsoft.com/office/drawing/2014/main" id="{068A591D-A59C-D3D7-2C67-293B3727D0A2}"/>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82" name="Rectangle 89">
              <a:extLst>
                <a:ext uri="{FF2B5EF4-FFF2-40B4-BE49-F238E27FC236}">
                  <a16:creationId xmlns:a16="http://schemas.microsoft.com/office/drawing/2014/main" id="{8B0AF6B1-C3AC-C476-AE16-287C61A1D75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sp>
        <p:nvSpPr>
          <p:cNvPr id="95" name="Step 1 TItle">
            <a:extLst>
              <a:ext uri="{FF2B5EF4-FFF2-40B4-BE49-F238E27FC236}">
                <a16:creationId xmlns:a16="http://schemas.microsoft.com/office/drawing/2014/main" id="{545F2FD2-44C5-DA9F-8E2B-13D6C03793D7}"/>
              </a:ext>
            </a:extLst>
          </p:cNvPr>
          <p:cNvSpPr>
            <a:spLocks noGrp="1"/>
          </p:cNvSpPr>
          <p:nvPr>
            <p:ph type="body" sz="quarter" idx="11" hasCustomPrompt="1"/>
          </p:nvPr>
        </p:nvSpPr>
        <p:spPr>
          <a:xfrm>
            <a:off x="584200" y="169013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06" name="Step 1 Top">
            <a:extLst>
              <a:ext uri="{FF2B5EF4-FFF2-40B4-BE49-F238E27FC236}">
                <a16:creationId xmlns:a16="http://schemas.microsoft.com/office/drawing/2014/main" id="{433B73A7-DB5C-AF5A-B12A-70E655D0C55D}"/>
              </a:ext>
            </a:extLst>
          </p:cNvPr>
          <p:cNvSpPr>
            <a:spLocks noGrp="1"/>
          </p:cNvSpPr>
          <p:nvPr>
            <p:ph type="body" sz="quarter" idx="18"/>
          </p:nvPr>
        </p:nvSpPr>
        <p:spPr>
          <a:xfrm>
            <a:off x="584200" y="212843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09" name="Step 1 Bottom">
            <a:extLst>
              <a:ext uri="{FF2B5EF4-FFF2-40B4-BE49-F238E27FC236}">
                <a16:creationId xmlns:a16="http://schemas.microsoft.com/office/drawing/2014/main" id="{C966B391-3BF4-A5FB-4F8A-8B4B54689661}"/>
              </a:ext>
            </a:extLst>
          </p:cNvPr>
          <p:cNvSpPr>
            <a:spLocks noGrp="1"/>
          </p:cNvSpPr>
          <p:nvPr>
            <p:ph type="body" sz="quarter" idx="21"/>
          </p:nvPr>
        </p:nvSpPr>
        <p:spPr>
          <a:xfrm>
            <a:off x="584200" y="330451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3" name="Step 2 Title">
            <a:extLst>
              <a:ext uri="{FF2B5EF4-FFF2-40B4-BE49-F238E27FC236}">
                <a16:creationId xmlns:a16="http://schemas.microsoft.com/office/drawing/2014/main" id="{DF1E6E41-3DB3-84EB-984F-CCB9167D5657}"/>
              </a:ext>
            </a:extLst>
          </p:cNvPr>
          <p:cNvSpPr>
            <a:spLocks noGrp="1"/>
          </p:cNvSpPr>
          <p:nvPr>
            <p:ph type="body" sz="quarter" idx="22" hasCustomPrompt="1"/>
          </p:nvPr>
        </p:nvSpPr>
        <p:spPr>
          <a:xfrm>
            <a:off x="3776898" y="169013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84" name="Step 2 Top">
            <a:extLst>
              <a:ext uri="{FF2B5EF4-FFF2-40B4-BE49-F238E27FC236}">
                <a16:creationId xmlns:a16="http://schemas.microsoft.com/office/drawing/2014/main" id="{6E6ACE10-8248-C360-0E35-7598E8EC8281}"/>
              </a:ext>
            </a:extLst>
          </p:cNvPr>
          <p:cNvSpPr>
            <a:spLocks noGrp="1"/>
          </p:cNvSpPr>
          <p:nvPr>
            <p:ph type="body" sz="quarter" idx="23"/>
          </p:nvPr>
        </p:nvSpPr>
        <p:spPr>
          <a:xfrm>
            <a:off x="3776898" y="212843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85" name="Step 2 Bottom">
            <a:extLst>
              <a:ext uri="{FF2B5EF4-FFF2-40B4-BE49-F238E27FC236}">
                <a16:creationId xmlns:a16="http://schemas.microsoft.com/office/drawing/2014/main" id="{55D154DF-71A5-D9D3-0756-AA7208899CFD}"/>
              </a:ext>
            </a:extLst>
          </p:cNvPr>
          <p:cNvSpPr>
            <a:spLocks noGrp="1"/>
          </p:cNvSpPr>
          <p:nvPr>
            <p:ph type="body" sz="quarter" idx="24"/>
          </p:nvPr>
        </p:nvSpPr>
        <p:spPr>
          <a:xfrm>
            <a:off x="3719286" y="330451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6" name="Step 3 Title">
            <a:extLst>
              <a:ext uri="{FF2B5EF4-FFF2-40B4-BE49-F238E27FC236}">
                <a16:creationId xmlns:a16="http://schemas.microsoft.com/office/drawing/2014/main" id="{3BF3353A-2534-A54C-BD30-4DA6ABBA06BA}"/>
              </a:ext>
            </a:extLst>
          </p:cNvPr>
          <p:cNvSpPr>
            <a:spLocks noGrp="1"/>
          </p:cNvSpPr>
          <p:nvPr>
            <p:ph type="body" sz="quarter" idx="25" hasCustomPrompt="1"/>
          </p:nvPr>
        </p:nvSpPr>
        <p:spPr>
          <a:xfrm>
            <a:off x="6969595" y="169013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87" name="Step 3 Top">
            <a:extLst>
              <a:ext uri="{FF2B5EF4-FFF2-40B4-BE49-F238E27FC236}">
                <a16:creationId xmlns:a16="http://schemas.microsoft.com/office/drawing/2014/main" id="{F8FA69C0-B798-B0EF-B064-997FF774E8E9}"/>
              </a:ext>
            </a:extLst>
          </p:cNvPr>
          <p:cNvSpPr>
            <a:spLocks noGrp="1"/>
          </p:cNvSpPr>
          <p:nvPr>
            <p:ph type="body" sz="quarter" idx="26"/>
          </p:nvPr>
        </p:nvSpPr>
        <p:spPr>
          <a:xfrm>
            <a:off x="6969595" y="212843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88" name="Step 3 Bottom">
            <a:extLst>
              <a:ext uri="{FF2B5EF4-FFF2-40B4-BE49-F238E27FC236}">
                <a16:creationId xmlns:a16="http://schemas.microsoft.com/office/drawing/2014/main" id="{FFA3E6BA-ECB6-F78C-CF22-7B05706020E3}"/>
              </a:ext>
            </a:extLst>
          </p:cNvPr>
          <p:cNvSpPr>
            <a:spLocks noGrp="1"/>
          </p:cNvSpPr>
          <p:nvPr>
            <p:ph type="body" sz="quarter" idx="27"/>
          </p:nvPr>
        </p:nvSpPr>
        <p:spPr>
          <a:xfrm>
            <a:off x="6969595" y="330451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95" name="Step 4 Title">
            <a:extLst>
              <a:ext uri="{FF2B5EF4-FFF2-40B4-BE49-F238E27FC236}">
                <a16:creationId xmlns:a16="http://schemas.microsoft.com/office/drawing/2014/main" id="{4411A19D-5600-3582-7891-BEECA6B3C921}"/>
              </a:ext>
            </a:extLst>
          </p:cNvPr>
          <p:cNvSpPr>
            <a:spLocks noGrp="1"/>
          </p:cNvSpPr>
          <p:nvPr>
            <p:ph type="body" sz="quarter" idx="34" hasCustomPrompt="1"/>
          </p:nvPr>
        </p:nvSpPr>
        <p:spPr>
          <a:xfrm>
            <a:off x="6969595" y="415007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6" name="Step 4 Top">
            <a:extLst>
              <a:ext uri="{FF2B5EF4-FFF2-40B4-BE49-F238E27FC236}">
                <a16:creationId xmlns:a16="http://schemas.microsoft.com/office/drawing/2014/main" id="{E6756EC6-5C62-CCBD-6970-540F4E463C66}"/>
              </a:ext>
            </a:extLst>
          </p:cNvPr>
          <p:cNvSpPr>
            <a:spLocks noGrp="1"/>
          </p:cNvSpPr>
          <p:nvPr>
            <p:ph type="body" sz="quarter" idx="35"/>
          </p:nvPr>
        </p:nvSpPr>
        <p:spPr>
          <a:xfrm>
            <a:off x="6969595" y="458461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7" name="Step 4 Bottom">
            <a:extLst>
              <a:ext uri="{FF2B5EF4-FFF2-40B4-BE49-F238E27FC236}">
                <a16:creationId xmlns:a16="http://schemas.microsoft.com/office/drawing/2014/main" id="{56520A8E-9E5D-0840-1CB1-35762F47BF5D}"/>
              </a:ext>
            </a:extLst>
          </p:cNvPr>
          <p:cNvSpPr>
            <a:spLocks noGrp="1"/>
          </p:cNvSpPr>
          <p:nvPr>
            <p:ph type="body" sz="quarter" idx="36"/>
          </p:nvPr>
        </p:nvSpPr>
        <p:spPr>
          <a:xfrm>
            <a:off x="6969595" y="573818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92" name="Step 5 Title">
            <a:extLst>
              <a:ext uri="{FF2B5EF4-FFF2-40B4-BE49-F238E27FC236}">
                <a16:creationId xmlns:a16="http://schemas.microsoft.com/office/drawing/2014/main" id="{D8F51403-DA8F-C60A-932D-8B8817FDA751}"/>
              </a:ext>
            </a:extLst>
          </p:cNvPr>
          <p:cNvSpPr>
            <a:spLocks noGrp="1"/>
          </p:cNvSpPr>
          <p:nvPr>
            <p:ph type="body" sz="quarter" idx="31" hasCustomPrompt="1"/>
          </p:nvPr>
        </p:nvSpPr>
        <p:spPr>
          <a:xfrm>
            <a:off x="3776898" y="415007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3" name="Step 5 Top">
            <a:extLst>
              <a:ext uri="{FF2B5EF4-FFF2-40B4-BE49-F238E27FC236}">
                <a16:creationId xmlns:a16="http://schemas.microsoft.com/office/drawing/2014/main" id="{1D287AE8-D07F-849B-E6F1-1AC629E8FB32}"/>
              </a:ext>
            </a:extLst>
          </p:cNvPr>
          <p:cNvSpPr>
            <a:spLocks noGrp="1"/>
          </p:cNvSpPr>
          <p:nvPr>
            <p:ph type="body" sz="quarter" idx="32"/>
          </p:nvPr>
        </p:nvSpPr>
        <p:spPr>
          <a:xfrm>
            <a:off x="3776898" y="458461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4" name="Step 5 Bottom">
            <a:extLst>
              <a:ext uri="{FF2B5EF4-FFF2-40B4-BE49-F238E27FC236}">
                <a16:creationId xmlns:a16="http://schemas.microsoft.com/office/drawing/2014/main" id="{D79AB424-C959-FD9F-0942-4B657234F221}"/>
              </a:ext>
            </a:extLst>
          </p:cNvPr>
          <p:cNvSpPr>
            <a:spLocks noGrp="1"/>
          </p:cNvSpPr>
          <p:nvPr>
            <p:ph type="body" sz="quarter" idx="33"/>
          </p:nvPr>
        </p:nvSpPr>
        <p:spPr>
          <a:xfrm>
            <a:off x="3719286" y="573818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9" name="Step 6 Title">
            <a:extLst>
              <a:ext uri="{FF2B5EF4-FFF2-40B4-BE49-F238E27FC236}">
                <a16:creationId xmlns:a16="http://schemas.microsoft.com/office/drawing/2014/main" id="{E07EBCA7-C1BD-E0AD-6403-14224CB1B5C6}"/>
              </a:ext>
            </a:extLst>
          </p:cNvPr>
          <p:cNvSpPr>
            <a:spLocks noGrp="1"/>
          </p:cNvSpPr>
          <p:nvPr>
            <p:ph type="body" sz="quarter" idx="28" hasCustomPrompt="1"/>
          </p:nvPr>
        </p:nvSpPr>
        <p:spPr>
          <a:xfrm>
            <a:off x="584200" y="415007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0" name="Step 6 Top">
            <a:extLst>
              <a:ext uri="{FF2B5EF4-FFF2-40B4-BE49-F238E27FC236}">
                <a16:creationId xmlns:a16="http://schemas.microsoft.com/office/drawing/2014/main" id="{880DDDC9-1973-AB6B-84B0-8402F7E57DD6}"/>
              </a:ext>
            </a:extLst>
          </p:cNvPr>
          <p:cNvSpPr>
            <a:spLocks noGrp="1"/>
          </p:cNvSpPr>
          <p:nvPr>
            <p:ph type="body" sz="quarter" idx="29"/>
          </p:nvPr>
        </p:nvSpPr>
        <p:spPr>
          <a:xfrm>
            <a:off x="584200" y="458461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1" name="Step 6 Bottom">
            <a:extLst>
              <a:ext uri="{FF2B5EF4-FFF2-40B4-BE49-F238E27FC236}">
                <a16:creationId xmlns:a16="http://schemas.microsoft.com/office/drawing/2014/main" id="{779BA1D8-105C-B66F-63AF-84DC7F622456}"/>
              </a:ext>
            </a:extLst>
          </p:cNvPr>
          <p:cNvSpPr>
            <a:spLocks noGrp="1"/>
          </p:cNvSpPr>
          <p:nvPr>
            <p:ph type="body" sz="quarter" idx="30"/>
          </p:nvPr>
        </p:nvSpPr>
        <p:spPr>
          <a:xfrm>
            <a:off x="584200" y="573818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5" name="Footnote">
            <a:extLst>
              <a:ext uri="{FF2B5EF4-FFF2-40B4-BE49-F238E27FC236}">
                <a16:creationId xmlns:a16="http://schemas.microsoft.com/office/drawing/2014/main" id="{31EB8337-5CD4-C7D9-AFCA-89AFAC81CFF8}"/>
              </a:ext>
            </a:extLst>
          </p:cNvPr>
          <p:cNvSpPr txBox="1">
            <a:spLocks/>
          </p:cNvSpPr>
          <p:nvPr userDrawn="1"/>
        </p:nvSpPr>
        <p:spPr>
          <a:xfrm>
            <a:off x="653131" y="6406129"/>
            <a:ext cx="9597418" cy="430887"/>
          </a:xfrm>
          <a:prstGeom prst="rect">
            <a:avLst/>
          </a:prstGeom>
        </p:spPr>
        <p:txBody>
          <a:bodyPr vert="horz" wrap="square" lIns="0" tIns="0" rIns="0" bIns="0" rtlCol="0">
            <a:spAutoFit/>
          </a:bodyPr>
          <a:lstStyle>
            <a:lvl1pPr marL="0" marR="0" indent="0" algn="l" defTabSz="932742" rtl="0" eaLnBrk="1" fontAlgn="auto" latinLnBrk="0" hangingPunct="1">
              <a:lnSpc>
                <a:spcPct val="100000"/>
              </a:lnSpc>
              <a:spcBef>
                <a:spcPts val="0"/>
              </a:spcBef>
              <a:spcAft>
                <a:spcPts val="0"/>
              </a:spcAft>
              <a:buClrTx/>
              <a:buSzPct val="90000"/>
              <a:buFont typeface="Wingdings" panose="05000000000000000000" pitchFamily="2" charset="2"/>
              <a:buNone/>
              <a:tabLst/>
              <a:defRPr sz="7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aseline="30000" noProof="0" dirty="0"/>
              <a:t>1</a:t>
            </a:r>
            <a:r>
              <a:rPr lang="en-US" noProof="0" dirty="0"/>
              <a:t>Access M365 Copilot Chat at </a:t>
            </a:r>
            <a:r>
              <a:rPr lang="en-US" noProof="0" dirty="0">
                <a:hlinkClick r:id="rId2"/>
              </a:rPr>
              <a:t>m365copilot.com </a:t>
            </a:r>
            <a:r>
              <a:rPr lang="en-US" noProof="0" dirty="0"/>
              <a:t>or the Microsoft 365 Copilot Chat mobile app and set toggle to “Web”.</a:t>
            </a:r>
          </a:p>
          <a:p>
            <a:r>
              <a:rPr lang="en-US" baseline="30000" noProof="0" dirty="0"/>
              <a:t>2</a:t>
            </a:r>
            <a:r>
              <a:rPr lang="en-US" noProof="0" dirty="0"/>
              <a:t>Access M365 Copilot Chat at </a:t>
            </a:r>
            <a:r>
              <a:rPr lang="en-US" noProof="0" dirty="0">
                <a:hlinkClick r:id="rId2"/>
              </a:rPr>
              <a:t>m365copilot.com</a:t>
            </a:r>
            <a:r>
              <a:rPr lang="en-US" noProof="0" dirty="0"/>
              <a:t>, the Microsoft 365 Copilot Chat mobile app, or the M365 Copilot Chat app in Teams, and set toggle to “Work”.</a:t>
            </a:r>
          </a:p>
          <a:p>
            <a:r>
              <a:rPr lang="en-US" baseline="30000" noProof="0" dirty="0"/>
              <a:t>3</a:t>
            </a:r>
            <a:r>
              <a:rPr lang="en-US" noProof="0" dirty="0"/>
              <a:t>Copilot agents allow Copilot to access your organization-specific apps. In the past this would have required an API call to get data from a system of record.</a:t>
            </a:r>
          </a:p>
          <a:p>
            <a:r>
              <a:rPr kumimoji="0" lang="en-US" sz="700" b="0" i="0" u="none" strike="noStrike" kern="1200" cap="none" spc="0" normalizeH="0" baseline="0" noProof="0" dirty="0">
                <a:ln>
                  <a:noFill/>
                </a:ln>
                <a:solidFill>
                  <a:srgbClr val="000000"/>
                </a:solidFill>
                <a:effectLst/>
                <a:uLnTx/>
                <a:uFillTx/>
                <a:latin typeface="Segoe UI"/>
                <a:ea typeface="+mn-ea"/>
                <a:cs typeface="Segoe UI" panose="020B0502040204020203" pitchFamily="34" charset="0"/>
              </a:rPr>
              <a:t>The content in this example scenario is for demonstration purposes only. You should evaluate how Copilot aligns with your organization’s business processes, regulatory requirements, and responsible AI principles.</a:t>
            </a:r>
          </a:p>
        </p:txBody>
      </p:sp>
    </p:spTree>
    <p:extLst>
      <p:ext uri="{BB962C8B-B14F-4D97-AF65-F5344CB8AC3E}">
        <p14:creationId xmlns:p14="http://schemas.microsoft.com/office/powerpoint/2010/main" val="4066855235"/>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sv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blackWhite">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8263" y="457200"/>
            <a:ext cx="11018520" cy="553998"/>
          </a:xfrm>
          <a:prstGeom prst="rect">
            <a:avLst/>
          </a:prstGeom>
        </p:spPr>
        <p:txBody>
          <a:bodyPr vert="horz" wrap="square" lIns="0" tIns="0" rIns="0" bIns="0" rtlCol="0" anchor="t">
            <a:spAutoFit/>
          </a:bodyPr>
          <a:lstStyle/>
          <a:p>
            <a:r>
              <a:rPr lang="en-US"/>
              <a:t>Click to edit Master title style</a:t>
            </a:r>
          </a:p>
        </p:txBody>
      </p:sp>
      <p:sp>
        <p:nvSpPr>
          <p:cNvPr id="4" name="Text Placeholder 3"/>
          <p:cNvSpPr>
            <a:spLocks noGrp="1"/>
          </p:cNvSpPr>
          <p:nvPr>
            <p:ph type="body" idx="1"/>
          </p:nvPr>
        </p:nvSpPr>
        <p:spPr>
          <a:xfrm>
            <a:off x="584200" y="1435503"/>
            <a:ext cx="11018520" cy="1612749"/>
          </a:xfrm>
          <a:prstGeom prst="rect">
            <a:avLst/>
          </a:prstGeom>
        </p:spPr>
        <p:txBody>
          <a:bodyPr vert="horz" wrap="square"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47" name="GRID" hidden="1">
            <a:extLst>
              <a:ext uri="{FF2B5EF4-FFF2-40B4-BE49-F238E27FC236}">
                <a16:creationId xmlns:a16="http://schemas.microsoft.com/office/drawing/2014/main" id="{32B5FFBF-552A-4973-B5B3-9EE3A765185F}"/>
              </a:ext>
            </a:extLst>
          </p:cNvPr>
          <p:cNvGrpSpPr/>
          <p:nvPr/>
        </p:nvGrpSpPr>
        <p:grpSpPr>
          <a:xfrm>
            <a:off x="0" y="0"/>
            <a:ext cx="12192000" cy="6858000"/>
            <a:chOff x="0" y="0"/>
            <a:chExt cx="12192000" cy="6858000"/>
          </a:xfrm>
        </p:grpSpPr>
        <p:cxnSp>
          <p:nvCxnSpPr>
            <p:cNvPr id="7" name="Straight Connector 6">
              <a:extLst>
                <a:ext uri="{FF2B5EF4-FFF2-40B4-BE49-F238E27FC236}">
                  <a16:creationId xmlns:a16="http://schemas.microsoft.com/office/drawing/2014/main" id="{5CD412E5-2492-4063-96AB-C451FC39F2B6}"/>
                </a:ext>
              </a:extLst>
            </p:cNvPr>
            <p:cNvCxnSpPr/>
            <p:nvPr/>
          </p:nvCxnSpPr>
          <p:spPr>
            <a:xfrm>
              <a:off x="0" y="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25E7FAE-6A98-413B-871E-10F8DF6FF1E3}"/>
                </a:ext>
              </a:extLst>
            </p:cNvPr>
            <p:cNvCxnSpPr/>
            <p:nvPr/>
          </p:nvCxnSpPr>
          <p:spPr>
            <a:xfrm>
              <a:off x="0" y="29260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F42BDE7-00A0-446E-9CEE-23DDF6A13E6E}"/>
                </a:ext>
              </a:extLst>
            </p:cNvPr>
            <p:cNvCxnSpPr/>
            <p:nvPr/>
          </p:nvCxnSpPr>
          <p:spPr>
            <a:xfrm>
              <a:off x="0" y="585216"/>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D48FF31-9C6A-4C0C-AB96-ED556488A1BA}"/>
                </a:ext>
              </a:extLst>
            </p:cNvPr>
            <p:cNvCxnSpPr/>
            <p:nvPr/>
          </p:nvCxnSpPr>
          <p:spPr>
            <a:xfrm>
              <a:off x="0" y="6272784"/>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8D811B2-F122-4FF3-A4F6-E7291A5152BB}"/>
                </a:ext>
              </a:extLst>
            </p:cNvPr>
            <p:cNvCxnSpPr/>
            <p:nvPr/>
          </p:nvCxnSpPr>
          <p:spPr>
            <a:xfrm>
              <a:off x="0" y="656539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2029335-BA6E-4B6F-B752-D02603169DE6}"/>
                </a:ext>
              </a:extLst>
            </p:cNvPr>
            <p:cNvCxnSpPr/>
            <p:nvPr/>
          </p:nvCxnSpPr>
          <p:spPr>
            <a:xfrm>
              <a:off x="0" y="685800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08D55A0-D16C-4191-B9F9-C95B51610B5E}"/>
                </a:ext>
              </a:extLst>
            </p:cNvPr>
            <p:cNvCxnSpPr/>
            <p:nvPr/>
          </p:nvCxnSpPr>
          <p:spPr>
            <a:xfrm>
              <a:off x="0" y="87782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A3FCB58-9F61-404B-A493-7860A942FCC2}"/>
                </a:ext>
              </a:extLst>
            </p:cNvPr>
            <p:cNvCxnSpPr/>
            <p:nvPr/>
          </p:nvCxnSpPr>
          <p:spPr>
            <a:xfrm>
              <a:off x="0" y="117043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0EFD38DF-4402-499A-B7B2-D5BBF3AD467C}"/>
                </a:ext>
              </a:extLst>
            </p:cNvPr>
            <p:cNvCxnSpPr/>
            <p:nvPr/>
          </p:nvCxnSpPr>
          <p:spPr>
            <a:xfrm>
              <a:off x="0" y="146304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6DFD209-A624-4FEA-8F60-067FBF0CC1E8}"/>
                </a:ext>
              </a:extLst>
            </p:cNvPr>
            <p:cNvCxnSpPr/>
            <p:nvPr/>
          </p:nvCxnSpPr>
          <p:spPr>
            <a:xfrm>
              <a:off x="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1B8ED61-88C3-48AA-91A7-BFD779B3B3BA}"/>
                </a:ext>
              </a:extLst>
            </p:cNvPr>
            <p:cNvCxnSpPr/>
            <p:nvPr/>
          </p:nvCxnSpPr>
          <p:spPr>
            <a:xfrm>
              <a:off x="585216"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822AC47D-49D2-4B9E-B580-53A7922E5654}"/>
                </a:ext>
              </a:extLst>
            </p:cNvPr>
            <p:cNvCxnSpPr/>
            <p:nvPr/>
          </p:nvCxnSpPr>
          <p:spPr>
            <a:xfrm>
              <a:off x="29260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0D7A2DB-4310-49CD-83F6-55B33BE76665}"/>
                </a:ext>
              </a:extLst>
            </p:cNvPr>
            <p:cNvCxnSpPr/>
            <p:nvPr/>
          </p:nvCxnSpPr>
          <p:spPr>
            <a:xfrm>
              <a:off x="877824"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0C40071-7BC6-4682-9CD1-0631E07C9F11}"/>
                </a:ext>
              </a:extLst>
            </p:cNvPr>
            <p:cNvCxnSpPr/>
            <p:nvPr/>
          </p:nvCxnSpPr>
          <p:spPr>
            <a:xfrm>
              <a:off x="117043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EE0ACFAA-26E9-44D2-BEF0-E02CAE93F397}"/>
                </a:ext>
              </a:extLst>
            </p:cNvPr>
            <p:cNvCxnSpPr/>
            <p:nvPr/>
          </p:nvCxnSpPr>
          <p:spPr>
            <a:xfrm>
              <a:off x="1102156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385D1186-93AE-4B67-8544-763E0B213AAC}"/>
                </a:ext>
              </a:extLst>
            </p:cNvPr>
            <p:cNvCxnSpPr/>
            <p:nvPr/>
          </p:nvCxnSpPr>
          <p:spPr>
            <a:xfrm>
              <a:off x="11606784"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CB1D45AE-FC53-4BB4-A9CD-C563C03A1195}"/>
                </a:ext>
              </a:extLst>
            </p:cNvPr>
            <p:cNvCxnSpPr/>
            <p:nvPr/>
          </p:nvCxnSpPr>
          <p:spPr>
            <a:xfrm>
              <a:off x="11314176"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8325177A-06D9-4C2A-B7EF-984A90245BF7}"/>
                </a:ext>
              </a:extLst>
            </p:cNvPr>
            <p:cNvCxnSpPr/>
            <p:nvPr/>
          </p:nvCxnSpPr>
          <p:spPr>
            <a:xfrm>
              <a:off x="1189939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2B67796-DF72-4C3B-A79D-7534FD3084C9}"/>
                </a:ext>
              </a:extLst>
            </p:cNvPr>
            <p:cNvCxnSpPr/>
            <p:nvPr/>
          </p:nvCxnSpPr>
          <p:spPr>
            <a:xfrm>
              <a:off x="1219200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C8B2C409-2FF7-4120-9E48-02A446B82DD6}"/>
                </a:ext>
              </a:extLst>
            </p:cNvPr>
            <p:cNvCxnSpPr/>
            <p:nvPr/>
          </p:nvCxnSpPr>
          <p:spPr>
            <a:xfrm>
              <a:off x="0" y="175564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3E0130A-B11A-42AB-8439-3CB0569F1C08}"/>
                </a:ext>
              </a:extLst>
            </p:cNvPr>
            <p:cNvCxnSpPr/>
            <p:nvPr/>
          </p:nvCxnSpPr>
          <p:spPr>
            <a:xfrm>
              <a:off x="0" y="204825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840B631-CB23-44B8-823B-56619D54F0E4}"/>
                </a:ext>
              </a:extLst>
            </p:cNvPr>
            <p:cNvCxnSpPr/>
            <p:nvPr/>
          </p:nvCxnSpPr>
          <p:spPr>
            <a:xfrm>
              <a:off x="0" y="234086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C7DD460B-BBE5-43D6-95DF-C1C1CC6239C6}"/>
                </a:ext>
              </a:extLst>
            </p:cNvPr>
            <p:cNvCxnSpPr/>
            <p:nvPr/>
          </p:nvCxnSpPr>
          <p:spPr>
            <a:xfrm>
              <a:off x="0" y="263347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F5BEEB4-62B8-420A-9489-8319B9432C34}"/>
                </a:ext>
              </a:extLst>
            </p:cNvPr>
            <p:cNvCxnSpPr/>
            <p:nvPr/>
          </p:nvCxnSpPr>
          <p:spPr>
            <a:xfrm>
              <a:off x="0" y="292608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9242164-82A4-4DA9-B78C-33430C241872}"/>
                </a:ext>
              </a:extLst>
            </p:cNvPr>
            <p:cNvCxnSpPr/>
            <p:nvPr/>
          </p:nvCxnSpPr>
          <p:spPr>
            <a:xfrm>
              <a:off x="0" y="321868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1D8767DD-4892-4904-AE72-87087DD9CCC2}"/>
                </a:ext>
              </a:extLst>
            </p:cNvPr>
            <p:cNvCxnSpPr/>
            <p:nvPr/>
          </p:nvCxnSpPr>
          <p:spPr>
            <a:xfrm>
              <a:off x="0" y="351129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245FC793-2AD0-4021-B3FB-391EDDE6CB63}"/>
                </a:ext>
              </a:extLst>
            </p:cNvPr>
            <p:cNvCxnSpPr/>
            <p:nvPr/>
          </p:nvCxnSpPr>
          <p:spPr>
            <a:xfrm>
              <a:off x="0" y="380390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8091C6C8-296D-4AA9-8F03-7DEA5FA7D71A}"/>
                </a:ext>
              </a:extLst>
            </p:cNvPr>
            <p:cNvCxnSpPr/>
            <p:nvPr/>
          </p:nvCxnSpPr>
          <p:spPr>
            <a:xfrm>
              <a:off x="0" y="409651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1CBDA8A-698A-4B1C-BC41-CD72C2900FE8}"/>
                </a:ext>
              </a:extLst>
            </p:cNvPr>
            <p:cNvCxnSpPr/>
            <p:nvPr/>
          </p:nvCxnSpPr>
          <p:spPr>
            <a:xfrm>
              <a:off x="0" y="438912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F0780C82-EF19-43A2-BF1B-31FDFBA092CA}"/>
                </a:ext>
              </a:extLst>
            </p:cNvPr>
            <p:cNvCxnSpPr/>
            <p:nvPr/>
          </p:nvCxnSpPr>
          <p:spPr>
            <a:xfrm>
              <a:off x="0" y="468172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13492339-9370-44E2-8C4D-414393DEB764}"/>
                </a:ext>
              </a:extLst>
            </p:cNvPr>
            <p:cNvCxnSpPr/>
            <p:nvPr/>
          </p:nvCxnSpPr>
          <p:spPr>
            <a:xfrm>
              <a:off x="0" y="497433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EBF7CE2A-C0A7-4C6F-88B8-E40107AE34E8}"/>
                </a:ext>
              </a:extLst>
            </p:cNvPr>
            <p:cNvCxnSpPr/>
            <p:nvPr/>
          </p:nvCxnSpPr>
          <p:spPr>
            <a:xfrm>
              <a:off x="0" y="526694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CCD7A1D0-B060-4037-BFAE-80FAF89CC35F}"/>
                </a:ext>
              </a:extLst>
            </p:cNvPr>
            <p:cNvCxnSpPr/>
            <p:nvPr/>
          </p:nvCxnSpPr>
          <p:spPr>
            <a:xfrm>
              <a:off x="0" y="555955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2A121C21-7F60-43D7-B9B4-682B9D22E24D}"/>
                </a:ext>
              </a:extLst>
            </p:cNvPr>
            <p:cNvCxnSpPr/>
            <p:nvPr/>
          </p:nvCxnSpPr>
          <p:spPr>
            <a:xfrm>
              <a:off x="0" y="585216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grpSp>
      <p:sp>
        <p:nvSpPr>
          <p:cNvPr id="3" name=".64 square" hidden="1">
            <a:extLst>
              <a:ext uri="{FF2B5EF4-FFF2-40B4-BE49-F238E27FC236}">
                <a16:creationId xmlns:a16="http://schemas.microsoft.com/office/drawing/2014/main" id="{90E0CE0A-15D7-405F-8DFA-B7F5AF47B03C}"/>
              </a:ext>
            </a:extLst>
          </p:cNvPr>
          <p:cNvSpPr/>
          <p:nvPr/>
        </p:nvSpPr>
        <p:spPr bwMode="auto">
          <a:xfrm>
            <a:off x="0" y="0"/>
            <a:ext cx="585216" cy="585216"/>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a:gradFill>
                <a:gsLst>
                  <a:gs pos="0">
                    <a:srgbClr val="FFFFFF"/>
                  </a:gs>
                  <a:gs pos="100000">
                    <a:srgbClr val="FFFFFF"/>
                  </a:gs>
                </a:gsLst>
                <a:lin ang="5400000" scaled="0"/>
              </a:gradFill>
              <a:ea typeface="Segoe UI" pitchFamily="34" charset="0"/>
              <a:cs typeface="Segoe UI" pitchFamily="34" charset="0"/>
            </a:endParaRPr>
          </a:p>
        </p:txBody>
      </p:sp>
      <p:sp>
        <p:nvSpPr>
          <p:cNvPr id="35" name=".32 square" hidden="1">
            <a:extLst>
              <a:ext uri="{FF2B5EF4-FFF2-40B4-BE49-F238E27FC236}">
                <a16:creationId xmlns:a16="http://schemas.microsoft.com/office/drawing/2014/main" id="{09835393-211C-428D-B22F-51EE7A413599}"/>
              </a:ext>
            </a:extLst>
          </p:cNvPr>
          <p:cNvSpPr/>
          <p:nvPr/>
        </p:nvSpPr>
        <p:spPr bwMode="auto">
          <a:xfrm>
            <a:off x="0" y="0"/>
            <a:ext cx="292608" cy="292608"/>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a:gradFill>
                <a:gsLst>
                  <a:gs pos="0">
                    <a:srgbClr val="FFFFFF"/>
                  </a:gs>
                  <a:gs pos="100000">
                    <a:srgbClr val="FFFFFF"/>
                  </a:gs>
                </a:gsLst>
                <a:lin ang="5400000" scaled="0"/>
              </a:gradFill>
              <a:ea typeface="Segoe UI" pitchFamily="34" charset="0"/>
              <a:cs typeface="Segoe UI" pitchFamily="34" charset="0"/>
            </a:endParaRPr>
          </a:p>
        </p:txBody>
      </p:sp>
      <p:pic>
        <p:nvPicPr>
          <p:cNvPr id="144" name="Graphic 143">
            <a:extLst>
              <a:ext uri="{FF2B5EF4-FFF2-40B4-BE49-F238E27FC236}">
                <a16:creationId xmlns:a16="http://schemas.microsoft.com/office/drawing/2014/main" id="{55FCE7D5-5796-0746-3173-EB75FBE85E45}"/>
              </a:ext>
            </a:extLst>
          </p:cNvPr>
          <p:cNvPicPr>
            <a:picLocks noChangeAspect="1"/>
          </p:cNvPicPr>
          <p:nvPr/>
        </p:nvPicPr>
        <p:blipFill>
          <a:blip r:embed="rId9">
            <a:extLst>
              <a:ext uri="{28A0092B-C50C-407E-A947-70E740481C1C}">
                <a14:useLocalDpi xmlns:a14="http://schemas.microsoft.com/office/drawing/2010/main"/>
              </a:ext>
              <a:ext uri="{96DAC541-7B7A-43D3-8B79-37D633B846F1}">
                <asvg:svgBlip xmlns:asvg="http://schemas.microsoft.com/office/drawing/2016/SVG/main" r:embed="rId10"/>
              </a:ext>
            </a:extLst>
          </a:blip>
          <a:srcRect/>
          <a:stretch/>
        </p:blipFill>
        <p:spPr>
          <a:xfrm rot="5400000">
            <a:off x="9509919" y="2743200"/>
            <a:ext cx="6858000" cy="1371600"/>
          </a:xfrm>
          <a:prstGeom prst="rect">
            <a:avLst/>
          </a:prstGeom>
        </p:spPr>
      </p:pic>
    </p:spTree>
    <p:extLst>
      <p:ext uri="{BB962C8B-B14F-4D97-AF65-F5344CB8AC3E}">
        <p14:creationId xmlns:p14="http://schemas.microsoft.com/office/powerpoint/2010/main" val="3166420605"/>
      </p:ext>
    </p:extLst>
  </p:cSld>
  <p:clrMap bg1="lt1" tx1="dk1" bg2="lt2" tx2="dk2" accent1="accent1" accent2="accent2" accent3="accent3" accent4="accent4" accent5="accent5" accent6="accent6" hlink="hlink" folHlink="folHlink"/>
  <p:sldLayoutIdLst>
    <p:sldLayoutId id="2147483710" r:id="rId1"/>
    <p:sldLayoutId id="2147483674" r:id="rId2"/>
    <p:sldLayoutId id="2147483835" r:id="rId3"/>
    <p:sldLayoutId id="2147483675" r:id="rId4"/>
    <p:sldLayoutId id="2147483676" r:id="rId5"/>
    <p:sldLayoutId id="2147483813" r:id="rId6"/>
    <p:sldLayoutId id="2147483816" r:id="rId7"/>
  </p:sldLayoutIdLst>
  <p:transition>
    <p:fade/>
  </p:transition>
  <p:hf sldNum="0" hdr="0" ftr="0" dt="0"/>
  <p:txStyles>
    <p:titleStyle>
      <a:lvl1pPr algn="l" defTabSz="932742" rtl="0" eaLnBrk="1" latinLnBrk="0" hangingPunct="1">
        <a:lnSpc>
          <a:spcPct val="100000"/>
        </a:lnSpc>
        <a:spcBef>
          <a:spcPct val="0"/>
        </a:spcBef>
        <a:buNone/>
        <a:defRPr lang="en-US" sz="3600" b="0" kern="1200" cap="none" spc="-50" baseline="0" dirty="0" smtClean="0">
          <a:ln w="3175">
            <a:noFill/>
          </a:ln>
          <a:solidFill>
            <a:schemeClr val="tx1"/>
          </a:solidFill>
          <a:effectLst/>
          <a:latin typeface="+mj-lt"/>
          <a:ea typeface="+mn-ea"/>
          <a:cs typeface="Segoe UI" pitchFamily="34" charset="0"/>
        </a:defRPr>
      </a:lvl1pPr>
    </p:titleStyle>
    <p:bodyStyle>
      <a:lvl1pPr marL="2286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8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6" pos="360">
          <p15:clr>
            <a:srgbClr val="C35EA4"/>
          </p15:clr>
        </p15:guide>
        <p15:guide id="17" pos="7320">
          <p15:clr>
            <a:srgbClr val="C35EA4"/>
          </p15:clr>
        </p15:guide>
        <p15:guide id="25" orient="horz" pos="369">
          <p15:clr>
            <a:srgbClr val="C35EA4"/>
          </p15:clr>
        </p15:guide>
        <p15:guide id="26" orient="horz" pos="3949">
          <p15:clr>
            <a:srgbClr val="C35EA4"/>
          </p15:clr>
        </p15:guide>
        <p15:guide id="27" orient="horz" pos="184">
          <p15:clr>
            <a:srgbClr val="A4A3A4"/>
          </p15:clr>
        </p15:guide>
        <p15:guide id="28" pos="192">
          <p15:clr>
            <a:srgbClr val="A4A3A4"/>
          </p15:clr>
        </p15:guide>
        <p15:guide id="29" orient="horz" pos="4135">
          <p15:clr>
            <a:srgbClr val="A4A3A4"/>
          </p15:clr>
        </p15:guide>
        <p15:guide id="30" pos="7488">
          <p15:clr>
            <a:srgbClr val="A4A3A4"/>
          </p15:clr>
        </p15:guide>
        <p15:guide id="31" orient="horz" pos="4008">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sv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10.png"/><Relationship Id="rId5" Type="http://schemas.openxmlformats.org/officeDocument/2006/relationships/image" Target="../media/image9.svg"/><Relationship Id="rId4" Type="http://schemas.openxmlformats.org/officeDocument/2006/relationships/image" Target="../media/image8.png"/><Relationship Id="rId9" Type="http://schemas.openxmlformats.org/officeDocument/2006/relationships/hyperlink" Target="https://www.microsoft.com/en-us/worklab/ai-impact-at-dow-copilot-identifies-millions-in-cost-saving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44">
            <a:extLst>
              <a:ext uri="{FF2B5EF4-FFF2-40B4-BE49-F238E27FC236}">
                <a16:creationId xmlns:a16="http://schemas.microsoft.com/office/drawing/2014/main" id="{56695F04-38E7-4F17-0051-3C10C3FC6757}"/>
              </a:ext>
            </a:extLst>
          </p:cNvPr>
          <p:cNvSpPr>
            <a:spLocks noGrp="1"/>
          </p:cNvSpPr>
          <p:nvPr>
            <p:ph type="title"/>
          </p:nvPr>
        </p:nvSpPr>
        <p:spPr/>
        <p:txBody>
          <a:bodyPr/>
          <a:lstStyle/>
          <a:p>
            <a:r>
              <a:rPr lang="en-US" noProof="0" dirty="0">
                <a:solidFill>
                  <a:srgbClr val="0078D4"/>
                </a:solidFill>
              </a:rPr>
              <a:t>Manufacturing | </a:t>
            </a:r>
            <a:r>
              <a:rPr lang="en-US" noProof="0" dirty="0"/>
              <a:t>Reduce freight leakage</a:t>
            </a:r>
          </a:p>
        </p:txBody>
      </p:sp>
      <p:sp>
        <p:nvSpPr>
          <p:cNvPr id="87" name="Text Placeholder 86">
            <a:extLst>
              <a:ext uri="{FF2B5EF4-FFF2-40B4-BE49-F238E27FC236}">
                <a16:creationId xmlns:a16="http://schemas.microsoft.com/office/drawing/2014/main" id="{E9B1AD38-F92B-9ACB-7307-63B184829C5A}"/>
              </a:ext>
            </a:extLst>
          </p:cNvPr>
          <p:cNvSpPr>
            <a:spLocks noGrp="1"/>
          </p:cNvSpPr>
          <p:nvPr>
            <p:ph type="body" sz="quarter" idx="30"/>
          </p:nvPr>
        </p:nvSpPr>
        <p:spPr/>
        <p:txBody>
          <a:bodyPr/>
          <a:lstStyle/>
          <a:p>
            <a:r>
              <a:rPr lang="en-US" noProof="0" dirty="0"/>
              <a:t>Build</a:t>
            </a:r>
          </a:p>
        </p:txBody>
      </p:sp>
      <p:sp>
        <p:nvSpPr>
          <p:cNvPr id="53" name="Text Placeholder 52">
            <a:extLst>
              <a:ext uri="{FF2B5EF4-FFF2-40B4-BE49-F238E27FC236}">
                <a16:creationId xmlns:a16="http://schemas.microsoft.com/office/drawing/2014/main" id="{B69CFE6A-9716-3917-04C1-B68EF4CCE157}"/>
              </a:ext>
            </a:extLst>
          </p:cNvPr>
          <p:cNvSpPr>
            <a:spLocks noGrp="1"/>
          </p:cNvSpPr>
          <p:nvPr>
            <p:ph type="body" sz="quarter" idx="17"/>
          </p:nvPr>
        </p:nvSpPr>
        <p:spPr/>
        <p:txBody>
          <a:bodyPr/>
          <a:lstStyle/>
          <a:p>
            <a:r>
              <a:rPr lang="en-US" noProof="0" dirty="0"/>
              <a:t>Copilot Studio and Azure AI Foundry</a:t>
            </a:r>
            <a:endParaRPr lang="en-US" sz="900" i="1" noProof="0" dirty="0"/>
          </a:p>
        </p:txBody>
      </p:sp>
      <p:sp>
        <p:nvSpPr>
          <p:cNvPr id="47" name="Text Placeholder 46">
            <a:extLst>
              <a:ext uri="{FF2B5EF4-FFF2-40B4-BE49-F238E27FC236}">
                <a16:creationId xmlns:a16="http://schemas.microsoft.com/office/drawing/2014/main" id="{25C6A80E-03C3-0B6C-5612-BC25FA09D96E}"/>
              </a:ext>
            </a:extLst>
          </p:cNvPr>
          <p:cNvSpPr>
            <a:spLocks noGrp="1"/>
          </p:cNvSpPr>
          <p:nvPr>
            <p:ph type="body" sz="quarter" idx="11"/>
          </p:nvPr>
        </p:nvSpPr>
        <p:spPr/>
        <p:txBody>
          <a:bodyPr/>
          <a:lstStyle/>
          <a:p>
            <a:r>
              <a:rPr lang="en-US" noProof="0" dirty="0"/>
              <a:t>1. Identify incoming invoices</a:t>
            </a:r>
          </a:p>
        </p:txBody>
      </p:sp>
      <p:sp>
        <p:nvSpPr>
          <p:cNvPr id="54" name="Text Placeholder 53">
            <a:extLst>
              <a:ext uri="{FF2B5EF4-FFF2-40B4-BE49-F238E27FC236}">
                <a16:creationId xmlns:a16="http://schemas.microsoft.com/office/drawing/2014/main" id="{3FC40283-FC5F-4B42-C8CD-654B3EAE6A9A}"/>
              </a:ext>
            </a:extLst>
          </p:cNvPr>
          <p:cNvSpPr>
            <a:spLocks noGrp="1"/>
          </p:cNvSpPr>
          <p:nvPr>
            <p:ph type="body" sz="quarter" idx="18"/>
          </p:nvPr>
        </p:nvSpPr>
        <p:spPr/>
        <p:txBody>
          <a:bodyPr/>
          <a:lstStyle/>
          <a:p>
            <a:r>
              <a:rPr lang="en-US" noProof="0" dirty="0"/>
              <a:t>A Copilot agent automatically scans all incoming emails for</a:t>
            </a:r>
            <a:r>
              <a:rPr lang="en-US" dirty="0"/>
              <a:t> freight invoices in a PDF or Word format.</a:t>
            </a:r>
            <a:endParaRPr lang="en-US" noProof="0" dirty="0"/>
          </a:p>
        </p:txBody>
      </p:sp>
      <p:sp>
        <p:nvSpPr>
          <p:cNvPr id="57" name="Text Placeholder 56">
            <a:extLst>
              <a:ext uri="{FF2B5EF4-FFF2-40B4-BE49-F238E27FC236}">
                <a16:creationId xmlns:a16="http://schemas.microsoft.com/office/drawing/2014/main" id="{870B1D0D-83FE-C8C2-520B-962C31A89978}"/>
              </a:ext>
            </a:extLst>
          </p:cNvPr>
          <p:cNvSpPr>
            <a:spLocks noGrp="1"/>
          </p:cNvSpPr>
          <p:nvPr>
            <p:ph type="body" sz="quarter" idx="21"/>
          </p:nvPr>
        </p:nvSpPr>
        <p:spPr/>
        <p:txBody>
          <a:bodyPr>
            <a:normAutofit/>
          </a:bodyPr>
          <a:lstStyle/>
          <a:p>
            <a:r>
              <a:rPr lang="en-US" noProof="0" dirty="0"/>
              <a:t>Benefit: Automatically identify incoming invoices for analysis.</a:t>
            </a:r>
          </a:p>
        </p:txBody>
      </p:sp>
      <p:sp>
        <p:nvSpPr>
          <p:cNvPr id="49" name="Text Placeholder 48">
            <a:extLst>
              <a:ext uri="{FF2B5EF4-FFF2-40B4-BE49-F238E27FC236}">
                <a16:creationId xmlns:a16="http://schemas.microsoft.com/office/drawing/2014/main" id="{267AC7D5-9ECA-0608-7B54-2E2EF2C73C41}"/>
              </a:ext>
            </a:extLst>
          </p:cNvPr>
          <p:cNvSpPr>
            <a:spLocks noGrp="1"/>
          </p:cNvSpPr>
          <p:nvPr>
            <p:ph type="body" sz="quarter" idx="13"/>
          </p:nvPr>
        </p:nvSpPr>
        <p:spPr/>
        <p:txBody>
          <a:bodyPr/>
          <a:lstStyle/>
          <a:p>
            <a:r>
              <a:rPr lang="en-US" noProof="0" dirty="0"/>
              <a:t>2. Categorize invoice</a:t>
            </a:r>
          </a:p>
        </p:txBody>
      </p:sp>
      <p:sp>
        <p:nvSpPr>
          <p:cNvPr id="55" name="Text Placeholder 54">
            <a:extLst>
              <a:ext uri="{FF2B5EF4-FFF2-40B4-BE49-F238E27FC236}">
                <a16:creationId xmlns:a16="http://schemas.microsoft.com/office/drawing/2014/main" id="{336E1447-7DAD-0D50-E88D-1B6CE391B956}"/>
              </a:ext>
            </a:extLst>
          </p:cNvPr>
          <p:cNvSpPr>
            <a:spLocks noGrp="1"/>
          </p:cNvSpPr>
          <p:nvPr>
            <p:ph type="body" sz="quarter" idx="19"/>
          </p:nvPr>
        </p:nvSpPr>
        <p:spPr/>
        <p:txBody>
          <a:bodyPr/>
          <a:lstStyle/>
          <a:p>
            <a:r>
              <a:rPr lang="en-US" noProof="0" dirty="0"/>
              <a:t>Match the invoice to a contract and categorize the invoice by shipment type across land-based, air, barge, as well as geography.</a:t>
            </a:r>
          </a:p>
        </p:txBody>
      </p:sp>
      <p:sp>
        <p:nvSpPr>
          <p:cNvPr id="59" name="Text Placeholder 58">
            <a:extLst>
              <a:ext uri="{FF2B5EF4-FFF2-40B4-BE49-F238E27FC236}">
                <a16:creationId xmlns:a16="http://schemas.microsoft.com/office/drawing/2014/main" id="{9ABEFB2B-9F58-F520-9B13-94B207F244EA}"/>
              </a:ext>
            </a:extLst>
          </p:cNvPr>
          <p:cNvSpPr>
            <a:spLocks noGrp="1"/>
          </p:cNvSpPr>
          <p:nvPr>
            <p:ph type="body" sz="quarter" idx="23"/>
          </p:nvPr>
        </p:nvSpPr>
        <p:spPr/>
        <p:txBody>
          <a:bodyPr>
            <a:noAutofit/>
          </a:bodyPr>
          <a:lstStyle/>
          <a:p>
            <a:r>
              <a:rPr lang="en-US" noProof="0" dirty="0"/>
              <a:t>Benefit: Categorize invoice to apply varying analysis rules based on shipment type.</a:t>
            </a:r>
          </a:p>
        </p:txBody>
      </p:sp>
      <p:sp>
        <p:nvSpPr>
          <p:cNvPr id="51" name="Text Placeholder 50">
            <a:extLst>
              <a:ext uri="{FF2B5EF4-FFF2-40B4-BE49-F238E27FC236}">
                <a16:creationId xmlns:a16="http://schemas.microsoft.com/office/drawing/2014/main" id="{C6DE1B6C-78F9-8DF8-FCDC-EF3B090A8B0F}"/>
              </a:ext>
            </a:extLst>
          </p:cNvPr>
          <p:cNvSpPr>
            <a:spLocks noGrp="1"/>
          </p:cNvSpPr>
          <p:nvPr>
            <p:ph type="body" sz="quarter" idx="15"/>
          </p:nvPr>
        </p:nvSpPr>
        <p:spPr/>
        <p:txBody>
          <a:bodyPr/>
          <a:lstStyle/>
          <a:p>
            <a:r>
              <a:rPr lang="en-US" noProof="0" dirty="0"/>
              <a:t>3. Scan for errors</a:t>
            </a:r>
          </a:p>
        </p:txBody>
      </p:sp>
      <p:sp>
        <p:nvSpPr>
          <p:cNvPr id="56" name="Text Placeholder 55">
            <a:extLst>
              <a:ext uri="{FF2B5EF4-FFF2-40B4-BE49-F238E27FC236}">
                <a16:creationId xmlns:a16="http://schemas.microsoft.com/office/drawing/2014/main" id="{72B64BAF-D87F-61F3-EE9C-6C8F503084B9}"/>
              </a:ext>
            </a:extLst>
          </p:cNvPr>
          <p:cNvSpPr>
            <a:spLocks noGrp="1"/>
          </p:cNvSpPr>
          <p:nvPr>
            <p:ph type="body" sz="quarter" idx="20"/>
          </p:nvPr>
        </p:nvSpPr>
        <p:spPr>
          <a:xfrm>
            <a:off x="7511481" y="2035732"/>
            <a:ext cx="2808000" cy="719408"/>
          </a:xfrm>
        </p:spPr>
        <p:txBody>
          <a:bodyPr>
            <a:normAutofit lnSpcReduction="10000"/>
          </a:bodyPr>
          <a:lstStyle/>
          <a:p>
            <a:r>
              <a:rPr lang="en-US" noProof="0" dirty="0"/>
              <a:t>Using a set of rules based on the invoice categorization look for missing data, late codes, and accessorial fees, weight discrepancies, inaccurate rates, misapplied fees, inaccurate labeling such as NMFC codes and flag for further analysis.</a:t>
            </a:r>
          </a:p>
        </p:txBody>
      </p:sp>
      <p:sp>
        <p:nvSpPr>
          <p:cNvPr id="61" name="Text Placeholder 60">
            <a:extLst>
              <a:ext uri="{FF2B5EF4-FFF2-40B4-BE49-F238E27FC236}">
                <a16:creationId xmlns:a16="http://schemas.microsoft.com/office/drawing/2014/main" id="{611126FF-054E-32B2-5843-B18735CEC03A}"/>
              </a:ext>
            </a:extLst>
          </p:cNvPr>
          <p:cNvSpPr>
            <a:spLocks noGrp="1"/>
          </p:cNvSpPr>
          <p:nvPr>
            <p:ph type="body" sz="quarter" idx="25"/>
          </p:nvPr>
        </p:nvSpPr>
        <p:spPr/>
        <p:txBody>
          <a:bodyPr>
            <a:normAutofit/>
          </a:bodyPr>
          <a:lstStyle/>
          <a:p>
            <a:r>
              <a:rPr lang="en-US" noProof="0" dirty="0"/>
              <a:t>Benefit: </a:t>
            </a:r>
            <a:r>
              <a:rPr lang="en-US" dirty="0"/>
              <a:t>Prioritize employee time by identifying likely errors for further analysis.</a:t>
            </a:r>
            <a:endParaRPr lang="en-US" noProof="0" dirty="0"/>
          </a:p>
        </p:txBody>
      </p:sp>
      <p:sp>
        <p:nvSpPr>
          <p:cNvPr id="52" name="Text Placeholder 51">
            <a:extLst>
              <a:ext uri="{FF2B5EF4-FFF2-40B4-BE49-F238E27FC236}">
                <a16:creationId xmlns:a16="http://schemas.microsoft.com/office/drawing/2014/main" id="{720259ED-0B37-4F8F-352D-8E9D99570C4F}"/>
              </a:ext>
            </a:extLst>
          </p:cNvPr>
          <p:cNvSpPr>
            <a:spLocks noGrp="1"/>
          </p:cNvSpPr>
          <p:nvPr>
            <p:ph type="body" sz="quarter" idx="16"/>
          </p:nvPr>
        </p:nvSpPr>
        <p:spPr/>
        <p:txBody>
          <a:bodyPr/>
          <a:lstStyle/>
          <a:p>
            <a:r>
              <a:rPr lang="en-US" noProof="0" dirty="0"/>
              <a:t>4. Update database</a:t>
            </a:r>
          </a:p>
        </p:txBody>
      </p:sp>
      <p:sp>
        <p:nvSpPr>
          <p:cNvPr id="86" name="Text Placeholder 85">
            <a:extLst>
              <a:ext uri="{FF2B5EF4-FFF2-40B4-BE49-F238E27FC236}">
                <a16:creationId xmlns:a16="http://schemas.microsoft.com/office/drawing/2014/main" id="{B4BE515B-C4F1-B027-DC42-2406647CFE89}"/>
              </a:ext>
            </a:extLst>
          </p:cNvPr>
          <p:cNvSpPr>
            <a:spLocks noGrp="1"/>
          </p:cNvSpPr>
          <p:nvPr>
            <p:ph type="body" sz="quarter" idx="29"/>
          </p:nvPr>
        </p:nvSpPr>
        <p:spPr/>
        <p:txBody>
          <a:bodyPr/>
          <a:lstStyle/>
          <a:p>
            <a:r>
              <a:rPr lang="en-US" dirty="0"/>
              <a:t>Identify specific data from the invoice along with the matching contract data and enter the data into an invoicing database for further analysis.</a:t>
            </a:r>
            <a:endParaRPr lang="en-US" noProof="0" dirty="0"/>
          </a:p>
        </p:txBody>
      </p:sp>
      <p:sp>
        <p:nvSpPr>
          <p:cNvPr id="83" name="Text Placeholder 82">
            <a:extLst>
              <a:ext uri="{FF2B5EF4-FFF2-40B4-BE49-F238E27FC236}">
                <a16:creationId xmlns:a16="http://schemas.microsoft.com/office/drawing/2014/main" id="{4A009307-F489-4D3B-DFDE-F3016CF1C6A5}"/>
              </a:ext>
            </a:extLst>
          </p:cNvPr>
          <p:cNvSpPr>
            <a:spLocks noGrp="1"/>
          </p:cNvSpPr>
          <p:nvPr>
            <p:ph type="body" sz="quarter" idx="26"/>
          </p:nvPr>
        </p:nvSpPr>
        <p:spPr/>
        <p:txBody>
          <a:bodyPr>
            <a:normAutofit/>
          </a:bodyPr>
          <a:lstStyle/>
          <a:p>
            <a:r>
              <a:rPr lang="en-US" noProof="0" dirty="0"/>
              <a:t>Benefit: Automate data entry and create a dataset to analyze shipping inefficiencies.</a:t>
            </a:r>
          </a:p>
        </p:txBody>
      </p:sp>
      <p:sp>
        <p:nvSpPr>
          <p:cNvPr id="50" name="Text Placeholder 49">
            <a:extLst>
              <a:ext uri="{FF2B5EF4-FFF2-40B4-BE49-F238E27FC236}">
                <a16:creationId xmlns:a16="http://schemas.microsoft.com/office/drawing/2014/main" id="{6886A6A0-75A7-5E5E-079B-251E7BAFE213}"/>
              </a:ext>
            </a:extLst>
          </p:cNvPr>
          <p:cNvSpPr>
            <a:spLocks noGrp="1"/>
          </p:cNvSpPr>
          <p:nvPr>
            <p:ph type="body" sz="quarter" idx="14"/>
          </p:nvPr>
        </p:nvSpPr>
        <p:spPr/>
        <p:txBody>
          <a:bodyPr/>
          <a:lstStyle/>
          <a:p>
            <a:r>
              <a:rPr lang="en-US" noProof="0" dirty="0"/>
              <a:t>5. Query the database</a:t>
            </a:r>
          </a:p>
        </p:txBody>
      </p:sp>
      <p:sp>
        <p:nvSpPr>
          <p:cNvPr id="85" name="Text Placeholder 84">
            <a:extLst>
              <a:ext uri="{FF2B5EF4-FFF2-40B4-BE49-F238E27FC236}">
                <a16:creationId xmlns:a16="http://schemas.microsoft.com/office/drawing/2014/main" id="{8FF0578C-9606-4A5E-E20F-DEB7E6F7D726}"/>
              </a:ext>
            </a:extLst>
          </p:cNvPr>
          <p:cNvSpPr>
            <a:spLocks noGrp="1"/>
          </p:cNvSpPr>
          <p:nvPr>
            <p:ph type="body" sz="quarter" idx="28"/>
          </p:nvPr>
        </p:nvSpPr>
        <p:spPr/>
        <p:txBody>
          <a:bodyPr/>
          <a:lstStyle/>
          <a:p>
            <a:r>
              <a:rPr lang="en-US" noProof="0" dirty="0"/>
              <a:t>Use Copilot to further analyze data across invoices such as duplicate charges, delays, routing inefficiencies, etc.</a:t>
            </a:r>
          </a:p>
        </p:txBody>
      </p:sp>
      <p:sp>
        <p:nvSpPr>
          <p:cNvPr id="60" name="Text Placeholder 59">
            <a:extLst>
              <a:ext uri="{FF2B5EF4-FFF2-40B4-BE49-F238E27FC236}">
                <a16:creationId xmlns:a16="http://schemas.microsoft.com/office/drawing/2014/main" id="{C23A0201-C904-5ED8-DCCD-DAC73699D78E}"/>
              </a:ext>
            </a:extLst>
          </p:cNvPr>
          <p:cNvSpPr>
            <a:spLocks noGrp="1"/>
          </p:cNvSpPr>
          <p:nvPr>
            <p:ph type="body" sz="quarter" idx="24"/>
          </p:nvPr>
        </p:nvSpPr>
        <p:spPr/>
        <p:txBody>
          <a:bodyPr>
            <a:normAutofit/>
          </a:bodyPr>
          <a:lstStyle/>
          <a:p>
            <a:r>
              <a:rPr lang="en-US" noProof="0" dirty="0"/>
              <a:t>Benefit: </a:t>
            </a:r>
            <a:r>
              <a:rPr lang="en-US" dirty="0"/>
              <a:t>Allow procurement analysts to use natural language queries to uncover valuable insights to reduce shipping costs.</a:t>
            </a:r>
            <a:endParaRPr lang="en-US" noProof="0" dirty="0"/>
          </a:p>
        </p:txBody>
      </p:sp>
      <p:sp>
        <p:nvSpPr>
          <p:cNvPr id="48" name="Text Placeholder 47">
            <a:extLst>
              <a:ext uri="{FF2B5EF4-FFF2-40B4-BE49-F238E27FC236}">
                <a16:creationId xmlns:a16="http://schemas.microsoft.com/office/drawing/2014/main" id="{603451CE-C1AC-1DBF-79CA-4E645A5B0DBC}"/>
              </a:ext>
            </a:extLst>
          </p:cNvPr>
          <p:cNvSpPr>
            <a:spLocks noGrp="1"/>
          </p:cNvSpPr>
          <p:nvPr>
            <p:ph type="body" sz="quarter" idx="12"/>
          </p:nvPr>
        </p:nvSpPr>
        <p:spPr/>
        <p:txBody>
          <a:bodyPr/>
          <a:lstStyle/>
          <a:p>
            <a:r>
              <a:rPr lang="en-US" noProof="0" dirty="0"/>
              <a:t>6. Prepare reports</a:t>
            </a:r>
          </a:p>
        </p:txBody>
      </p:sp>
      <p:sp>
        <p:nvSpPr>
          <p:cNvPr id="84" name="Text Placeholder 83">
            <a:extLst>
              <a:ext uri="{FF2B5EF4-FFF2-40B4-BE49-F238E27FC236}">
                <a16:creationId xmlns:a16="http://schemas.microsoft.com/office/drawing/2014/main" id="{A111F9EA-EAEA-1211-B8D6-462C33F9555C}"/>
              </a:ext>
            </a:extLst>
          </p:cNvPr>
          <p:cNvSpPr>
            <a:spLocks noGrp="1"/>
          </p:cNvSpPr>
          <p:nvPr>
            <p:ph type="body" sz="quarter" idx="27"/>
          </p:nvPr>
        </p:nvSpPr>
        <p:spPr/>
        <p:txBody>
          <a:bodyPr/>
          <a:lstStyle/>
          <a:p>
            <a:r>
              <a:rPr lang="en-US" dirty="0"/>
              <a:t>Generate a variance report for all shipment showing estimated versus actual shipping costs.</a:t>
            </a:r>
            <a:endParaRPr lang="en-US" noProof="0" dirty="0"/>
          </a:p>
        </p:txBody>
      </p:sp>
      <p:sp>
        <p:nvSpPr>
          <p:cNvPr id="58" name="Text Placeholder 57">
            <a:extLst>
              <a:ext uri="{FF2B5EF4-FFF2-40B4-BE49-F238E27FC236}">
                <a16:creationId xmlns:a16="http://schemas.microsoft.com/office/drawing/2014/main" id="{E612ECA3-1076-2610-DA97-49DBE95C02AA}"/>
              </a:ext>
            </a:extLst>
          </p:cNvPr>
          <p:cNvSpPr>
            <a:spLocks noGrp="1"/>
          </p:cNvSpPr>
          <p:nvPr>
            <p:ph type="body" sz="quarter" idx="22"/>
          </p:nvPr>
        </p:nvSpPr>
        <p:spPr/>
        <p:txBody>
          <a:bodyPr>
            <a:normAutofit/>
          </a:bodyPr>
          <a:lstStyle/>
          <a:p>
            <a:r>
              <a:rPr lang="en-US" noProof="0" dirty="0"/>
              <a:t>Benefit: </a:t>
            </a:r>
            <a:r>
              <a:rPr lang="en-US" dirty="0"/>
              <a:t>Document billing errors to simplify the process to reclaiming fees from freight forwarders.</a:t>
            </a:r>
            <a:endParaRPr lang="en-US" noProof="0" dirty="0"/>
          </a:p>
        </p:txBody>
      </p:sp>
      <p:pic>
        <p:nvPicPr>
          <p:cNvPr id="2" name="Picture 1">
            <a:extLst>
              <a:ext uri="{FF2B5EF4-FFF2-40B4-BE49-F238E27FC236}">
                <a16:creationId xmlns:a16="http://schemas.microsoft.com/office/drawing/2014/main" id="{0FB4FCA6-561F-D6D3-4CC6-E7B3E7ABD297}"/>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10250203" y="4199112"/>
            <a:ext cx="1941797" cy="2658888"/>
          </a:xfrm>
          <a:prstGeom prst="rect">
            <a:avLst/>
          </a:prstGeom>
        </p:spPr>
      </p:pic>
      <p:sp>
        <p:nvSpPr>
          <p:cNvPr id="4" name="Rectangle: Rounded Corners 6">
            <a:extLst>
              <a:ext uri="{FF2B5EF4-FFF2-40B4-BE49-F238E27FC236}">
                <a16:creationId xmlns:a16="http://schemas.microsoft.com/office/drawing/2014/main" id="{6B90B264-EE87-40F9-B24A-065125B91AE7}"/>
              </a:ext>
              <a:ext uri="{C183D7F6-B498-43B3-948B-1728B52AA6E4}">
                <adec:decorative xmlns:adec="http://schemas.microsoft.com/office/drawing/2017/decorative" val="1"/>
              </a:ext>
            </a:extLst>
          </p:cNvPr>
          <p:cNvSpPr/>
          <p:nvPr/>
        </p:nvSpPr>
        <p:spPr bwMode="auto">
          <a:xfrm>
            <a:off x="570454" y="1132756"/>
            <a:ext cx="987666" cy="216000"/>
          </a:xfrm>
          <a:prstGeom prst="roundRect">
            <a:avLst>
              <a:gd name="adj" fmla="val 50000"/>
            </a:avLst>
          </a:prstGeom>
          <a:solidFill>
            <a:srgbClr val="0078D4"/>
          </a:solidFill>
          <a:ln w="12700">
            <a:solidFill>
              <a:srgbClr val="0078D4"/>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18288" rIns="0" bIns="36000" numCol="1" spcCol="0" rtlCol="0" fromWordArt="0" anchor="ctr" anchorCtr="0" forceAA="0" compatLnSpc="1">
            <a:prstTxWarp prst="textNoShape">
              <a:avLst/>
            </a:prstTxWarp>
            <a:noAutofit/>
          </a:bodyPr>
          <a:lstStyle/>
          <a:p>
            <a:pPr marL="0" marR="0" lvl="0" indent="0" algn="ctr"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Segoe UI Semibold" panose="020B0702040204020203" pitchFamily="34" charset="0"/>
                <a:ea typeface="+mn-ea"/>
                <a:cs typeface="Segoe UI Semibold" panose="020B0702040204020203" pitchFamily="34" charset="0"/>
              </a:rPr>
              <a:t>KPIs impacted</a:t>
            </a:r>
          </a:p>
        </p:txBody>
      </p:sp>
      <p:grpSp>
        <p:nvGrpSpPr>
          <p:cNvPr id="5" name="Group 4">
            <a:extLst>
              <a:ext uri="{FF2B5EF4-FFF2-40B4-BE49-F238E27FC236}">
                <a16:creationId xmlns:a16="http://schemas.microsoft.com/office/drawing/2014/main" id="{B750D519-4A55-B9BF-EF8D-A8F5247BA39D}"/>
              </a:ext>
            </a:extLst>
          </p:cNvPr>
          <p:cNvGrpSpPr/>
          <p:nvPr/>
        </p:nvGrpSpPr>
        <p:grpSpPr>
          <a:xfrm>
            <a:off x="1624328" y="1132756"/>
            <a:ext cx="1767872" cy="216000"/>
            <a:chOff x="1198144" y="862657"/>
            <a:chExt cx="1767872" cy="216000"/>
          </a:xfrm>
        </p:grpSpPr>
        <p:sp>
          <p:nvSpPr>
            <p:cNvPr id="6" name="Rectangle: Rounded Corners 6">
              <a:extLst>
                <a:ext uri="{FF2B5EF4-FFF2-40B4-BE49-F238E27FC236}">
                  <a16:creationId xmlns:a16="http://schemas.microsoft.com/office/drawing/2014/main" id="{41C6C859-6A39-724F-1F62-709A02F5A8CA}"/>
                </a:ext>
                <a:ext uri="{C183D7F6-B498-43B3-948B-1728B52AA6E4}">
                  <adec:decorative xmlns:adec="http://schemas.microsoft.com/office/drawing/2017/decorative" val="1"/>
                </a:ext>
              </a:extLst>
            </p:cNvPr>
            <p:cNvSpPr/>
            <p:nvPr/>
          </p:nvSpPr>
          <p:spPr bwMode="auto">
            <a:xfrm>
              <a:off x="1198144" y="862657"/>
              <a:ext cx="1767872" cy="216000"/>
            </a:xfrm>
            <a:prstGeom prst="roundRect">
              <a:avLst>
                <a:gd name="adj" fmla="val 50000"/>
              </a:avLst>
            </a:prstGeom>
            <a:solidFill>
              <a:srgbClr val="FFFFFF"/>
            </a:solidFill>
            <a:ln w="12700">
              <a:solidFill>
                <a:srgbClr val="0078D4"/>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defTabSz="932742">
                <a:defRPr/>
              </a:pPr>
              <a:r>
                <a:rPr kumimoji="0" lang="en-US" sz="900" b="0" i="0" strike="noStrike" kern="1200" cap="none" spc="0" normalizeH="0" baseline="0" noProof="0" dirty="0">
                  <a:ln>
                    <a:noFill/>
                  </a:ln>
                  <a:solidFill>
                    <a:schemeClr val="accent2">
                      <a:lumMod val="50000"/>
                    </a:schemeClr>
                  </a:solidFill>
                  <a:effectLst/>
                  <a:uLnTx/>
                  <a:uFillTx/>
                  <a:latin typeface="Segoe UI Semibold"/>
                  <a:ea typeface="+mn-ea"/>
                  <a:cs typeface="Segoe UI Semibold"/>
                </a:rPr>
                <a:t>Supply chain performance</a:t>
              </a:r>
            </a:p>
          </p:txBody>
        </p:sp>
        <p:pic>
          <p:nvPicPr>
            <p:cNvPr id="7" name="Graphic 6">
              <a:extLst>
                <a:ext uri="{FF2B5EF4-FFF2-40B4-BE49-F238E27FC236}">
                  <a16:creationId xmlns:a16="http://schemas.microsoft.com/office/drawing/2014/main" id="{460434D5-393C-4C2C-209E-FAAFBF1ECDC8}"/>
                </a:ext>
              </a:extLst>
            </p:cNvPr>
            <p:cNvPicPr>
              <a:picLocks noChangeAspect="1"/>
            </p:cNvPicPr>
            <p:nvPr/>
          </p:nvPicPr>
          <p:blipFill>
            <a:blip r:embed="rId4" cstate="screen">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1244929" y="898657"/>
              <a:ext cx="144000" cy="144000"/>
            </a:xfrm>
            <a:prstGeom prst="rect">
              <a:avLst/>
            </a:prstGeom>
          </p:spPr>
        </p:pic>
      </p:grpSp>
      <p:sp>
        <p:nvSpPr>
          <p:cNvPr id="8" name="Rectangle: Rounded Corners 6">
            <a:extLst>
              <a:ext uri="{FF2B5EF4-FFF2-40B4-BE49-F238E27FC236}">
                <a16:creationId xmlns:a16="http://schemas.microsoft.com/office/drawing/2014/main" id="{4E8C8119-48A3-F427-DC10-362A8343AD02}"/>
              </a:ext>
              <a:ext uri="{C183D7F6-B498-43B3-948B-1728B52AA6E4}">
                <adec:decorative xmlns:adec="http://schemas.microsoft.com/office/drawing/2017/decorative" val="1"/>
              </a:ext>
            </a:extLst>
          </p:cNvPr>
          <p:cNvSpPr/>
          <p:nvPr/>
        </p:nvSpPr>
        <p:spPr bwMode="auto">
          <a:xfrm>
            <a:off x="6469498" y="1127774"/>
            <a:ext cx="987667" cy="216000"/>
          </a:xfrm>
          <a:prstGeom prst="roundRect">
            <a:avLst>
              <a:gd name="adj" fmla="val 50000"/>
            </a:avLst>
          </a:prstGeom>
          <a:solidFill>
            <a:srgbClr val="8661C5"/>
          </a:solidFill>
          <a:ln w="12700">
            <a:solidFill>
              <a:srgbClr val="8661C5"/>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18288" rIns="0" bIns="36000" numCol="1" spcCol="0" rtlCol="0" fromWordArt="0" anchor="ctr" anchorCtr="0" forceAA="0" compatLnSpc="1">
            <a:prstTxWarp prst="textNoShape">
              <a:avLst/>
            </a:prstTxWarp>
            <a:noAutofit/>
          </a:bodyPr>
          <a:lstStyle/>
          <a:p>
            <a:pPr marL="0" marR="0" lvl="0" indent="0" algn="ctr"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Segoe UI Semibold"/>
                <a:ea typeface="+mn-ea"/>
                <a:cs typeface="Segoe UI Semibold"/>
              </a:rPr>
              <a:t>Value benefit</a:t>
            </a:r>
            <a:endParaRPr kumimoji="0" lang="en-US" sz="900" b="0" i="0" u="none" strike="noStrike" kern="1200" cap="none" spc="0" normalizeH="0" baseline="0" noProof="0">
              <a:ln>
                <a:noFill/>
              </a:ln>
              <a:solidFill>
                <a:srgbClr val="FFFFFF"/>
              </a:solidFill>
              <a:effectLst/>
              <a:uLnTx/>
              <a:uFillTx/>
              <a:latin typeface="Segoe UI Semibold" panose="020B0702040204020203" pitchFamily="34" charset="0"/>
              <a:ea typeface="+mn-ea"/>
              <a:cs typeface="Segoe UI Semibold" panose="020B0702040204020203" pitchFamily="34" charset="0"/>
            </a:endParaRPr>
          </a:p>
        </p:txBody>
      </p:sp>
      <p:grpSp>
        <p:nvGrpSpPr>
          <p:cNvPr id="9" name="Group 8">
            <a:extLst>
              <a:ext uri="{FF2B5EF4-FFF2-40B4-BE49-F238E27FC236}">
                <a16:creationId xmlns:a16="http://schemas.microsoft.com/office/drawing/2014/main" id="{844FAE3F-DF5E-A736-A76D-CEF4F8232F69}"/>
              </a:ext>
            </a:extLst>
          </p:cNvPr>
          <p:cNvGrpSpPr/>
          <p:nvPr/>
        </p:nvGrpSpPr>
        <p:grpSpPr>
          <a:xfrm>
            <a:off x="7523373" y="1127774"/>
            <a:ext cx="1260000" cy="216000"/>
            <a:chOff x="1194743" y="1140160"/>
            <a:chExt cx="1260000" cy="216000"/>
          </a:xfrm>
        </p:grpSpPr>
        <p:sp>
          <p:nvSpPr>
            <p:cNvPr id="10" name="Rectangle: Rounded Corners 6">
              <a:extLst>
                <a:ext uri="{FF2B5EF4-FFF2-40B4-BE49-F238E27FC236}">
                  <a16:creationId xmlns:a16="http://schemas.microsoft.com/office/drawing/2014/main" id="{6F74C80D-F207-0BA6-C02C-78F225808470}"/>
                </a:ext>
                <a:ext uri="{C183D7F6-B498-43B3-948B-1728B52AA6E4}">
                  <adec:decorative xmlns:adec="http://schemas.microsoft.com/office/drawing/2017/decorative" val="1"/>
                </a:ext>
              </a:extLst>
            </p:cNvPr>
            <p:cNvSpPr/>
            <p:nvPr/>
          </p:nvSpPr>
          <p:spPr bwMode="auto">
            <a:xfrm>
              <a:off x="1194743" y="1140160"/>
              <a:ext cx="1260000" cy="216000"/>
            </a:xfrm>
            <a:prstGeom prst="roundRect">
              <a:avLst>
                <a:gd name="adj" fmla="val 50000"/>
              </a:avLst>
            </a:prstGeom>
            <a:solidFill>
              <a:srgbClr val="FFFFFF"/>
            </a:solidFill>
            <a:ln w="12700">
              <a:solidFill>
                <a:srgbClr val="8661C5"/>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8661C5"/>
                  </a:solidFill>
                  <a:effectLst/>
                  <a:uLnTx/>
                  <a:uFillTx/>
                  <a:latin typeface="Segoe UI Semibold" panose="020B0702040204020203" pitchFamily="34" charset="0"/>
                  <a:ea typeface="+mn-ea"/>
                  <a:cs typeface="Segoe UI Semibold" panose="020B0702040204020203" pitchFamily="34" charset="0"/>
                </a:rPr>
                <a:t>Cost savings</a:t>
              </a:r>
            </a:p>
          </p:txBody>
        </p:sp>
        <p:pic>
          <p:nvPicPr>
            <p:cNvPr id="11" name="Graphic 10">
              <a:extLst>
                <a:ext uri="{FF2B5EF4-FFF2-40B4-BE49-F238E27FC236}">
                  <a16:creationId xmlns:a16="http://schemas.microsoft.com/office/drawing/2014/main" id="{023282E6-CEC8-9941-9071-212D1360CA09}"/>
                </a:ext>
              </a:extLst>
            </p:cNvPr>
            <p:cNvPicPr>
              <a:picLocks noChangeAspect="1"/>
            </p:cNvPicPr>
            <p:nvPr/>
          </p:nvPicPr>
          <p:blipFill>
            <a:blip r:embed="rId6" cstate="screen">
              <a:extLst>
                <a:ext uri="{28A0092B-C50C-407E-A947-70E740481C1C}">
                  <a14:useLocalDpi xmlns:a14="http://schemas.microsoft.com/office/drawing/2010/main"/>
                </a:ext>
                <a:ext uri="{96DAC541-7B7A-43D3-8B79-37D633B846F1}">
                  <asvg:svgBlip xmlns:asvg="http://schemas.microsoft.com/office/drawing/2016/SVG/main" r:embed="rId7"/>
                </a:ext>
              </a:extLst>
            </a:blip>
            <a:stretch>
              <a:fillRect/>
            </a:stretch>
          </p:blipFill>
          <p:spPr>
            <a:xfrm>
              <a:off x="1241527" y="1176160"/>
              <a:ext cx="144000" cy="144000"/>
            </a:xfrm>
            <a:prstGeom prst="rect">
              <a:avLst/>
            </a:prstGeom>
          </p:spPr>
        </p:pic>
      </p:grpSp>
      <p:grpSp>
        <p:nvGrpSpPr>
          <p:cNvPr id="12" name="Group 11">
            <a:extLst>
              <a:ext uri="{FF2B5EF4-FFF2-40B4-BE49-F238E27FC236}">
                <a16:creationId xmlns:a16="http://schemas.microsoft.com/office/drawing/2014/main" id="{6CF64427-730D-896D-5EBB-195871465A33}"/>
              </a:ext>
            </a:extLst>
          </p:cNvPr>
          <p:cNvGrpSpPr/>
          <p:nvPr/>
        </p:nvGrpSpPr>
        <p:grpSpPr>
          <a:xfrm>
            <a:off x="4303077" y="2813920"/>
            <a:ext cx="2250050" cy="411140"/>
            <a:chOff x="767112" y="2825909"/>
            <a:chExt cx="2250050" cy="411140"/>
          </a:xfrm>
        </p:grpSpPr>
        <p:sp>
          <p:nvSpPr>
            <p:cNvPr id="14" name="TextBox 13">
              <a:extLst>
                <a:ext uri="{FF2B5EF4-FFF2-40B4-BE49-F238E27FC236}">
                  <a16:creationId xmlns:a16="http://schemas.microsoft.com/office/drawing/2014/main" id="{C2F52856-E32D-4AE7-377B-6C8C48AB37A2}"/>
                </a:ext>
                <a:ext uri="{C183D7F6-B498-43B3-948B-1728B52AA6E4}">
                  <adec:decorative xmlns:adec="http://schemas.microsoft.com/office/drawing/2017/decorative" val="0"/>
                </a:ext>
              </a:extLst>
            </p:cNvPr>
            <p:cNvSpPr txBox="1"/>
            <p:nvPr/>
          </p:nvSpPr>
          <p:spPr>
            <a:xfrm>
              <a:off x="1124978" y="2929272"/>
              <a:ext cx="1892184" cy="3077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Segoe UI Semibold"/>
                  <a:ea typeface="+mn-ea"/>
                  <a:cs typeface="+mn-cs"/>
                </a:rPr>
                <a:t>Copilot Agent</a:t>
              </a:r>
              <a:r>
                <a:rPr kumimoji="0" lang="en-US" sz="1100" b="0" i="0" u="none" strike="noStrike" kern="1200" cap="none" spc="0" normalizeH="0" baseline="30000" noProof="0" dirty="0">
                  <a:ln>
                    <a:noFill/>
                  </a:ln>
                  <a:solidFill>
                    <a:prstClr val="black"/>
                  </a:solidFill>
                  <a:effectLst/>
                  <a:uLnTx/>
                  <a:uFillTx/>
                  <a:latin typeface="Segoe UI Semibold"/>
                  <a:ea typeface="+mn-ea"/>
                  <a:cs typeface="+mn-cs"/>
                </a:rPr>
                <a:t>3</a:t>
              </a:r>
              <a:endParaRPr kumimoji="0" lang="en-US" sz="1100" b="0" i="0" u="none" strike="noStrike" kern="1200" cap="none" spc="0" normalizeH="0" baseline="0" noProof="0" dirty="0">
                <a:ln>
                  <a:noFill/>
                </a:ln>
                <a:solidFill>
                  <a:prstClr val="black"/>
                </a:solidFill>
                <a:effectLst/>
                <a:uLnTx/>
                <a:uFillTx/>
                <a:latin typeface="Segoe UI Semibold"/>
                <a:ea typeface="+mn-ea"/>
                <a:cs typeface="+mn-cs"/>
              </a:endParaRPr>
            </a:p>
            <a:p>
              <a:pPr marL="0" marR="0" lvl="0" indent="0" algn="l" defTabSz="914367" rtl="0" eaLnBrk="1" fontAlgn="auto" latinLnBrk="0" hangingPunct="1">
                <a:lnSpc>
                  <a:spcPct val="100000"/>
                </a:lnSpc>
                <a:spcBef>
                  <a:spcPts val="0"/>
                </a:spcBef>
                <a:spcAft>
                  <a:spcPts val="0"/>
                </a:spcAft>
                <a:buClrTx/>
                <a:buSzTx/>
                <a:buFontTx/>
                <a:buNone/>
                <a:tabLst/>
                <a:defRPr/>
              </a:pPr>
              <a:r>
                <a:rPr lang="en-US" sz="900" dirty="0">
                  <a:solidFill>
                    <a:srgbClr val="0078D4"/>
                  </a:solidFill>
                  <a:latin typeface="Segoe UI Semibold"/>
                </a:rPr>
                <a:t>+Connection to logistics system</a:t>
              </a:r>
              <a:endParaRPr kumimoji="0" lang="en-US" sz="900" b="0" i="0" u="none" strike="noStrike" kern="1200" cap="none" spc="0" normalizeH="0" baseline="0" noProof="0" dirty="0">
                <a:ln>
                  <a:noFill/>
                </a:ln>
                <a:solidFill>
                  <a:srgbClr val="0070C0"/>
                </a:solidFill>
                <a:effectLst/>
                <a:uLnTx/>
                <a:uFillTx/>
                <a:latin typeface="Segoe UI Semibold"/>
                <a:ea typeface="+mn-ea"/>
                <a:cs typeface="+mn-cs"/>
              </a:endParaRPr>
            </a:p>
          </p:txBody>
        </p:sp>
        <p:pic>
          <p:nvPicPr>
            <p:cNvPr id="15" name="Picture 2" descr="Copilot Studio Generative AI pricing - Power Platform Community">
              <a:extLst>
                <a:ext uri="{FF2B5EF4-FFF2-40B4-BE49-F238E27FC236}">
                  <a16:creationId xmlns:a16="http://schemas.microsoft.com/office/drawing/2014/main" id="{EAD8778C-4D8D-2715-2221-C88BBAAC2EB8}"/>
                </a:ext>
              </a:extLst>
            </p:cNvPr>
            <p:cNvPicPr>
              <a:picLocks noChangeAspect="1" noChangeArrowheads="1"/>
            </p:cNvPicPr>
            <p:nvPr/>
          </p:nvPicPr>
          <p:blipFill rotWithShape="1">
            <a:blip r:embed="rId8" cstate="screen">
              <a:extLst>
                <a:ext uri="{28A0092B-C50C-407E-A947-70E740481C1C}">
                  <a14:useLocalDpi xmlns:a14="http://schemas.microsoft.com/office/drawing/2010/main"/>
                </a:ext>
              </a:extLst>
            </a:blip>
            <a:srcRect/>
            <a:stretch/>
          </p:blipFill>
          <p:spPr bwMode="auto">
            <a:xfrm>
              <a:off x="767112" y="2825909"/>
              <a:ext cx="357866" cy="36576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6" name="Group 15">
            <a:extLst>
              <a:ext uri="{FF2B5EF4-FFF2-40B4-BE49-F238E27FC236}">
                <a16:creationId xmlns:a16="http://schemas.microsoft.com/office/drawing/2014/main" id="{3B6AF238-C532-34B9-6B42-98935373F77A}"/>
              </a:ext>
            </a:extLst>
          </p:cNvPr>
          <p:cNvGrpSpPr/>
          <p:nvPr/>
        </p:nvGrpSpPr>
        <p:grpSpPr>
          <a:xfrm>
            <a:off x="7790456" y="2846319"/>
            <a:ext cx="2250050" cy="480390"/>
            <a:chOff x="767112" y="2825909"/>
            <a:chExt cx="2250050" cy="480390"/>
          </a:xfrm>
        </p:grpSpPr>
        <p:sp>
          <p:nvSpPr>
            <p:cNvPr id="17" name="TextBox 16">
              <a:extLst>
                <a:ext uri="{FF2B5EF4-FFF2-40B4-BE49-F238E27FC236}">
                  <a16:creationId xmlns:a16="http://schemas.microsoft.com/office/drawing/2014/main" id="{CD3D84B8-C02C-BDDE-651E-E1307B729275}"/>
                </a:ext>
                <a:ext uri="{C183D7F6-B498-43B3-948B-1728B52AA6E4}">
                  <adec:decorative xmlns:adec="http://schemas.microsoft.com/office/drawing/2017/decorative" val="0"/>
                </a:ext>
              </a:extLst>
            </p:cNvPr>
            <p:cNvSpPr txBox="1"/>
            <p:nvPr/>
          </p:nvSpPr>
          <p:spPr>
            <a:xfrm>
              <a:off x="1124978" y="2860023"/>
              <a:ext cx="1892184" cy="446276"/>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Segoe UI Semibold"/>
                  <a:ea typeface="+mn-ea"/>
                  <a:cs typeface="+mn-cs"/>
                </a:rPr>
                <a:t>Copilot Agent</a:t>
              </a:r>
              <a:r>
                <a:rPr kumimoji="0" lang="en-US" sz="1100" b="0" i="0" u="none" strike="noStrike" kern="1200" cap="none" spc="0" normalizeH="0" baseline="30000" noProof="0" dirty="0">
                  <a:ln>
                    <a:noFill/>
                  </a:ln>
                  <a:solidFill>
                    <a:prstClr val="black"/>
                  </a:solidFill>
                  <a:effectLst/>
                  <a:uLnTx/>
                  <a:uFillTx/>
                  <a:latin typeface="Segoe UI Semibold"/>
                  <a:ea typeface="+mn-ea"/>
                  <a:cs typeface="+mn-cs"/>
                </a:rPr>
                <a:t>3</a:t>
              </a:r>
              <a:endParaRPr kumimoji="0" lang="en-US" sz="1100" b="0" i="0" u="none" strike="noStrike" kern="1200" cap="none" spc="0" normalizeH="0" baseline="0" noProof="0" dirty="0">
                <a:ln>
                  <a:noFill/>
                </a:ln>
                <a:solidFill>
                  <a:prstClr val="black"/>
                </a:solidFill>
                <a:effectLst/>
                <a:uLnTx/>
                <a:uFillTx/>
                <a:latin typeface="Segoe UI Semibold"/>
                <a:ea typeface="+mn-ea"/>
                <a:cs typeface="+mn-cs"/>
              </a:endParaRPr>
            </a:p>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70C0"/>
                  </a:solidFill>
                  <a:effectLst/>
                  <a:uLnTx/>
                  <a:uFillTx/>
                  <a:latin typeface="Segoe UI Semibold"/>
                  <a:ea typeface="+mn-ea"/>
                  <a:cs typeface="+mn-cs"/>
                </a:rPr>
                <a:t>+</a:t>
              </a:r>
              <a:r>
                <a:rPr kumimoji="0" lang="en-US" sz="900" b="0" i="0" u="none" strike="noStrike" kern="1200" cap="none" spc="0" normalizeH="0" baseline="0" noProof="0" dirty="0">
                  <a:ln>
                    <a:noFill/>
                  </a:ln>
                  <a:solidFill>
                    <a:srgbClr val="0078D4"/>
                  </a:solidFill>
                  <a:effectLst/>
                  <a:uLnTx/>
                  <a:uFillTx/>
                  <a:latin typeface="Segoe UI Semibold"/>
                  <a:ea typeface="+mn-ea"/>
                  <a:cs typeface="+mn-cs"/>
                </a:rPr>
                <a:t> Azure Logic Apps</a:t>
              </a:r>
            </a:p>
            <a:p>
              <a:pPr marL="0" marR="0" lvl="0" indent="0" algn="l" defTabSz="914367" rtl="0" eaLnBrk="1" fontAlgn="auto" latinLnBrk="0" hangingPunct="1">
                <a:lnSpc>
                  <a:spcPct val="100000"/>
                </a:lnSpc>
                <a:spcBef>
                  <a:spcPts val="0"/>
                </a:spcBef>
                <a:spcAft>
                  <a:spcPts val="0"/>
                </a:spcAft>
                <a:buClrTx/>
                <a:buSzTx/>
                <a:buFontTx/>
                <a:buNone/>
                <a:tabLst/>
                <a:defRPr/>
              </a:pPr>
              <a:r>
                <a:rPr lang="en-US" sz="900" dirty="0">
                  <a:solidFill>
                    <a:srgbClr val="0078D4"/>
                  </a:solidFill>
                  <a:latin typeface="Segoe UI Semibold"/>
                </a:rPr>
                <a:t>+Connection to logistics system</a:t>
              </a:r>
              <a:endParaRPr kumimoji="0" lang="en-US" sz="900" b="0" i="0" u="none" strike="noStrike" kern="1200" cap="none" spc="0" normalizeH="0" baseline="0" noProof="0" dirty="0">
                <a:ln>
                  <a:noFill/>
                </a:ln>
                <a:solidFill>
                  <a:srgbClr val="0070C0"/>
                </a:solidFill>
                <a:effectLst/>
                <a:uLnTx/>
                <a:uFillTx/>
                <a:latin typeface="Segoe UI Semibold"/>
                <a:ea typeface="+mn-ea"/>
                <a:cs typeface="+mn-cs"/>
              </a:endParaRPr>
            </a:p>
          </p:txBody>
        </p:sp>
        <p:pic>
          <p:nvPicPr>
            <p:cNvPr id="20" name="Picture 2" descr="Copilot Studio Generative AI pricing - Power Platform Community">
              <a:extLst>
                <a:ext uri="{FF2B5EF4-FFF2-40B4-BE49-F238E27FC236}">
                  <a16:creationId xmlns:a16="http://schemas.microsoft.com/office/drawing/2014/main" id="{883147DB-2107-CFD3-7AF0-907A93FB6D2C}"/>
                </a:ext>
              </a:extLst>
            </p:cNvPr>
            <p:cNvPicPr>
              <a:picLocks noChangeAspect="1" noChangeArrowheads="1"/>
            </p:cNvPicPr>
            <p:nvPr/>
          </p:nvPicPr>
          <p:blipFill rotWithShape="1">
            <a:blip r:embed="rId8" cstate="screen">
              <a:extLst>
                <a:ext uri="{28A0092B-C50C-407E-A947-70E740481C1C}">
                  <a14:useLocalDpi xmlns:a14="http://schemas.microsoft.com/office/drawing/2010/main"/>
                </a:ext>
              </a:extLst>
            </a:blip>
            <a:srcRect/>
            <a:stretch/>
          </p:blipFill>
          <p:spPr bwMode="auto">
            <a:xfrm>
              <a:off x="767112" y="2825909"/>
              <a:ext cx="357866" cy="36576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1" name="Group 20">
            <a:extLst>
              <a:ext uri="{FF2B5EF4-FFF2-40B4-BE49-F238E27FC236}">
                <a16:creationId xmlns:a16="http://schemas.microsoft.com/office/drawing/2014/main" id="{69314982-1E7D-8E3D-2CE4-EC0D2578D238}"/>
              </a:ext>
            </a:extLst>
          </p:cNvPr>
          <p:cNvGrpSpPr/>
          <p:nvPr/>
        </p:nvGrpSpPr>
        <p:grpSpPr>
          <a:xfrm>
            <a:off x="983155" y="2839524"/>
            <a:ext cx="2250050" cy="411140"/>
            <a:chOff x="767112" y="2825909"/>
            <a:chExt cx="2250050" cy="411140"/>
          </a:xfrm>
        </p:grpSpPr>
        <p:sp>
          <p:nvSpPr>
            <p:cNvPr id="22" name="TextBox 21">
              <a:extLst>
                <a:ext uri="{FF2B5EF4-FFF2-40B4-BE49-F238E27FC236}">
                  <a16:creationId xmlns:a16="http://schemas.microsoft.com/office/drawing/2014/main" id="{4927F50E-C4A0-3864-10B9-7B4A61823CB4}"/>
                </a:ext>
                <a:ext uri="{C183D7F6-B498-43B3-948B-1728B52AA6E4}">
                  <adec:decorative xmlns:adec="http://schemas.microsoft.com/office/drawing/2017/decorative" val="0"/>
                </a:ext>
              </a:extLst>
            </p:cNvPr>
            <p:cNvSpPr txBox="1"/>
            <p:nvPr/>
          </p:nvSpPr>
          <p:spPr>
            <a:xfrm>
              <a:off x="1124978" y="2929272"/>
              <a:ext cx="1892184" cy="3077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Segoe UI Semibold"/>
                  <a:ea typeface="+mn-ea"/>
                  <a:cs typeface="+mn-cs"/>
                </a:rPr>
                <a:t>Copilot Agent</a:t>
              </a:r>
              <a:r>
                <a:rPr kumimoji="0" lang="en-US" sz="1100" b="0" i="0" u="none" strike="noStrike" kern="1200" cap="none" spc="0" normalizeH="0" baseline="30000" noProof="0" dirty="0">
                  <a:ln>
                    <a:noFill/>
                  </a:ln>
                  <a:solidFill>
                    <a:prstClr val="black"/>
                  </a:solidFill>
                  <a:effectLst/>
                  <a:uLnTx/>
                  <a:uFillTx/>
                  <a:latin typeface="Segoe UI Semibold"/>
                  <a:ea typeface="+mn-ea"/>
                  <a:cs typeface="+mn-cs"/>
                </a:rPr>
                <a:t>3</a:t>
              </a:r>
              <a:endParaRPr kumimoji="0" lang="en-US" sz="1100" b="0" i="0" u="none" strike="noStrike" kern="1200" cap="none" spc="0" normalizeH="0" baseline="0" noProof="0" dirty="0">
                <a:ln>
                  <a:noFill/>
                </a:ln>
                <a:solidFill>
                  <a:prstClr val="black"/>
                </a:solidFill>
                <a:effectLst/>
                <a:uLnTx/>
                <a:uFillTx/>
                <a:latin typeface="Segoe UI Semibold"/>
                <a:ea typeface="+mn-ea"/>
                <a:cs typeface="+mn-cs"/>
              </a:endParaRPr>
            </a:p>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70C0"/>
                  </a:solidFill>
                  <a:effectLst/>
                  <a:uLnTx/>
                  <a:uFillTx/>
                  <a:latin typeface="Segoe UI Semibold"/>
                  <a:ea typeface="+mn-ea"/>
                  <a:cs typeface="+mn-cs"/>
                </a:rPr>
                <a:t>+</a:t>
              </a:r>
              <a:r>
                <a:rPr kumimoji="0" lang="en-US" sz="900" b="0" i="0" u="none" strike="noStrike" kern="1200" cap="none" spc="0" normalizeH="0" baseline="0" noProof="0" dirty="0">
                  <a:ln>
                    <a:noFill/>
                  </a:ln>
                  <a:solidFill>
                    <a:srgbClr val="0078D4"/>
                  </a:solidFill>
                  <a:effectLst/>
                  <a:uLnTx/>
                  <a:uFillTx/>
                  <a:latin typeface="Segoe UI Semibold"/>
                  <a:ea typeface="+mn-ea"/>
                  <a:cs typeface="+mn-cs"/>
                </a:rPr>
                <a:t> Connection to Exchange</a:t>
              </a:r>
              <a:endParaRPr kumimoji="0" lang="en-US" sz="900" b="0" i="0" u="none" strike="noStrike" kern="1200" cap="none" spc="0" normalizeH="0" baseline="0" noProof="0" dirty="0">
                <a:ln>
                  <a:noFill/>
                </a:ln>
                <a:solidFill>
                  <a:srgbClr val="0070C0"/>
                </a:solidFill>
                <a:effectLst/>
                <a:uLnTx/>
                <a:uFillTx/>
                <a:latin typeface="Segoe UI Semibold"/>
                <a:ea typeface="+mn-ea"/>
                <a:cs typeface="+mn-cs"/>
              </a:endParaRPr>
            </a:p>
          </p:txBody>
        </p:sp>
        <p:pic>
          <p:nvPicPr>
            <p:cNvPr id="33" name="Picture 2" descr="Copilot Studio Generative AI pricing - Power Platform Community">
              <a:extLst>
                <a:ext uri="{FF2B5EF4-FFF2-40B4-BE49-F238E27FC236}">
                  <a16:creationId xmlns:a16="http://schemas.microsoft.com/office/drawing/2014/main" id="{6CBC9CEC-6A40-BCF5-DFC4-ACB74D360A97}"/>
                </a:ext>
              </a:extLst>
            </p:cNvPr>
            <p:cNvPicPr>
              <a:picLocks noChangeAspect="1" noChangeArrowheads="1"/>
            </p:cNvPicPr>
            <p:nvPr/>
          </p:nvPicPr>
          <p:blipFill rotWithShape="1">
            <a:blip r:embed="rId8" cstate="screen">
              <a:extLst>
                <a:ext uri="{28A0092B-C50C-407E-A947-70E740481C1C}">
                  <a14:useLocalDpi xmlns:a14="http://schemas.microsoft.com/office/drawing/2010/main"/>
                </a:ext>
              </a:extLst>
            </a:blip>
            <a:srcRect/>
            <a:stretch/>
          </p:blipFill>
          <p:spPr bwMode="auto">
            <a:xfrm>
              <a:off x="767112" y="2825909"/>
              <a:ext cx="357866" cy="36576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4" name="Group 33">
            <a:extLst>
              <a:ext uri="{FF2B5EF4-FFF2-40B4-BE49-F238E27FC236}">
                <a16:creationId xmlns:a16="http://schemas.microsoft.com/office/drawing/2014/main" id="{C915AAEC-F7B7-DFFB-1B6B-D2383CF050FD}"/>
              </a:ext>
            </a:extLst>
          </p:cNvPr>
          <p:cNvGrpSpPr/>
          <p:nvPr/>
        </p:nvGrpSpPr>
        <p:grpSpPr>
          <a:xfrm>
            <a:off x="983155" y="5172130"/>
            <a:ext cx="2250050" cy="411140"/>
            <a:chOff x="767112" y="2825909"/>
            <a:chExt cx="2250050" cy="411140"/>
          </a:xfrm>
        </p:grpSpPr>
        <p:sp>
          <p:nvSpPr>
            <p:cNvPr id="35" name="TextBox 34">
              <a:extLst>
                <a:ext uri="{FF2B5EF4-FFF2-40B4-BE49-F238E27FC236}">
                  <a16:creationId xmlns:a16="http://schemas.microsoft.com/office/drawing/2014/main" id="{B0BE4E9C-DE95-3A17-E42A-97C49A1A784D}"/>
                </a:ext>
                <a:ext uri="{C183D7F6-B498-43B3-948B-1728B52AA6E4}">
                  <adec:decorative xmlns:adec="http://schemas.microsoft.com/office/drawing/2017/decorative" val="0"/>
                </a:ext>
              </a:extLst>
            </p:cNvPr>
            <p:cNvSpPr txBox="1"/>
            <p:nvPr/>
          </p:nvSpPr>
          <p:spPr>
            <a:xfrm>
              <a:off x="1124978" y="2929272"/>
              <a:ext cx="1892184" cy="3077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Segoe UI Semibold"/>
                  <a:ea typeface="+mn-ea"/>
                  <a:cs typeface="+mn-cs"/>
                </a:rPr>
                <a:t>Copilot Agent</a:t>
              </a:r>
              <a:r>
                <a:rPr kumimoji="0" lang="en-US" sz="1100" b="0" i="0" u="none" strike="noStrike" kern="1200" cap="none" spc="0" normalizeH="0" baseline="30000" noProof="0" dirty="0">
                  <a:ln>
                    <a:noFill/>
                  </a:ln>
                  <a:solidFill>
                    <a:prstClr val="black"/>
                  </a:solidFill>
                  <a:effectLst/>
                  <a:uLnTx/>
                  <a:uFillTx/>
                  <a:latin typeface="Segoe UI Semibold"/>
                  <a:ea typeface="+mn-ea"/>
                  <a:cs typeface="+mn-cs"/>
                </a:rPr>
                <a:t>3</a:t>
              </a:r>
              <a:endParaRPr kumimoji="0" lang="en-US" sz="1100" b="0" i="0" u="none" strike="noStrike" kern="1200" cap="none" spc="0" normalizeH="0" baseline="0" noProof="0" dirty="0">
                <a:ln>
                  <a:noFill/>
                </a:ln>
                <a:solidFill>
                  <a:prstClr val="black"/>
                </a:solidFill>
                <a:effectLst/>
                <a:uLnTx/>
                <a:uFillTx/>
                <a:latin typeface="Segoe UI Semibold"/>
                <a:ea typeface="+mn-ea"/>
                <a:cs typeface="+mn-cs"/>
              </a:endParaRPr>
            </a:p>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70C0"/>
                  </a:solidFill>
                  <a:effectLst/>
                  <a:uLnTx/>
                  <a:uFillTx/>
                  <a:latin typeface="Segoe UI Semibold"/>
                  <a:ea typeface="+mn-ea"/>
                  <a:cs typeface="+mn-cs"/>
                </a:rPr>
                <a:t>+</a:t>
              </a:r>
              <a:r>
                <a:rPr kumimoji="0" lang="en-US" sz="900" b="0" i="0" u="none" strike="noStrike" kern="1200" cap="none" spc="0" normalizeH="0" baseline="0" noProof="0" dirty="0">
                  <a:ln>
                    <a:noFill/>
                  </a:ln>
                  <a:solidFill>
                    <a:srgbClr val="0078D4"/>
                  </a:solidFill>
                  <a:effectLst/>
                  <a:uLnTx/>
                  <a:uFillTx/>
                  <a:latin typeface="Segoe UI Semibold"/>
                  <a:ea typeface="+mn-ea"/>
                  <a:cs typeface="+mn-cs"/>
                </a:rPr>
                <a:t> Connection to invoice database</a:t>
              </a:r>
              <a:endParaRPr kumimoji="0" lang="en-US" sz="900" b="0" i="0" u="none" strike="noStrike" kern="1200" cap="none" spc="0" normalizeH="0" baseline="0" noProof="0" dirty="0">
                <a:ln>
                  <a:noFill/>
                </a:ln>
                <a:solidFill>
                  <a:srgbClr val="0070C0"/>
                </a:solidFill>
                <a:effectLst/>
                <a:uLnTx/>
                <a:uFillTx/>
                <a:latin typeface="Segoe UI Semibold"/>
                <a:ea typeface="+mn-ea"/>
                <a:cs typeface="+mn-cs"/>
              </a:endParaRPr>
            </a:p>
          </p:txBody>
        </p:sp>
        <p:pic>
          <p:nvPicPr>
            <p:cNvPr id="36" name="Picture 2" descr="Copilot Studio Generative AI pricing - Power Platform Community">
              <a:extLst>
                <a:ext uri="{FF2B5EF4-FFF2-40B4-BE49-F238E27FC236}">
                  <a16:creationId xmlns:a16="http://schemas.microsoft.com/office/drawing/2014/main" id="{BD8EA0BF-AF5F-3F80-1860-AA4EAF63D852}"/>
                </a:ext>
              </a:extLst>
            </p:cNvPr>
            <p:cNvPicPr>
              <a:picLocks noChangeAspect="1" noChangeArrowheads="1"/>
            </p:cNvPicPr>
            <p:nvPr/>
          </p:nvPicPr>
          <p:blipFill rotWithShape="1">
            <a:blip r:embed="rId8" cstate="screen">
              <a:extLst>
                <a:ext uri="{28A0092B-C50C-407E-A947-70E740481C1C}">
                  <a14:useLocalDpi xmlns:a14="http://schemas.microsoft.com/office/drawing/2010/main"/>
                </a:ext>
              </a:extLst>
            </a:blip>
            <a:srcRect/>
            <a:stretch/>
          </p:blipFill>
          <p:spPr bwMode="auto">
            <a:xfrm>
              <a:off x="767112" y="2825909"/>
              <a:ext cx="357866" cy="36576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7" name="Group 36">
            <a:extLst>
              <a:ext uri="{FF2B5EF4-FFF2-40B4-BE49-F238E27FC236}">
                <a16:creationId xmlns:a16="http://schemas.microsoft.com/office/drawing/2014/main" id="{ED16E6F0-5BD5-A92E-C53E-37326DAC02ED}"/>
              </a:ext>
            </a:extLst>
          </p:cNvPr>
          <p:cNvGrpSpPr/>
          <p:nvPr/>
        </p:nvGrpSpPr>
        <p:grpSpPr>
          <a:xfrm>
            <a:off x="4269057" y="5141905"/>
            <a:ext cx="2250050" cy="411140"/>
            <a:chOff x="767112" y="2825909"/>
            <a:chExt cx="2250050" cy="411140"/>
          </a:xfrm>
        </p:grpSpPr>
        <p:sp>
          <p:nvSpPr>
            <p:cNvPr id="38" name="TextBox 37">
              <a:extLst>
                <a:ext uri="{FF2B5EF4-FFF2-40B4-BE49-F238E27FC236}">
                  <a16:creationId xmlns:a16="http://schemas.microsoft.com/office/drawing/2014/main" id="{021725CC-FB8B-478B-26CD-916B23F7F547}"/>
                </a:ext>
                <a:ext uri="{C183D7F6-B498-43B3-948B-1728B52AA6E4}">
                  <adec:decorative xmlns:adec="http://schemas.microsoft.com/office/drawing/2017/decorative" val="0"/>
                </a:ext>
              </a:extLst>
            </p:cNvPr>
            <p:cNvSpPr txBox="1"/>
            <p:nvPr/>
          </p:nvSpPr>
          <p:spPr>
            <a:xfrm>
              <a:off x="1124978" y="2929272"/>
              <a:ext cx="1892184" cy="3077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Segoe UI Semibold"/>
                  <a:ea typeface="+mn-ea"/>
                  <a:cs typeface="+mn-cs"/>
                </a:rPr>
                <a:t>Copilot Agent</a:t>
              </a:r>
              <a:r>
                <a:rPr kumimoji="0" lang="en-US" sz="1100" b="0" i="0" u="none" strike="noStrike" kern="1200" cap="none" spc="0" normalizeH="0" baseline="30000" noProof="0" dirty="0">
                  <a:ln>
                    <a:noFill/>
                  </a:ln>
                  <a:solidFill>
                    <a:prstClr val="black"/>
                  </a:solidFill>
                  <a:effectLst/>
                  <a:uLnTx/>
                  <a:uFillTx/>
                  <a:latin typeface="Segoe UI Semibold"/>
                  <a:ea typeface="+mn-ea"/>
                  <a:cs typeface="+mn-cs"/>
                </a:rPr>
                <a:t>3</a:t>
              </a:r>
              <a:endParaRPr kumimoji="0" lang="en-US" sz="1100" b="0" i="0" u="none" strike="noStrike" kern="1200" cap="none" spc="0" normalizeH="0" baseline="0" noProof="0" dirty="0">
                <a:ln>
                  <a:noFill/>
                </a:ln>
                <a:solidFill>
                  <a:prstClr val="black"/>
                </a:solidFill>
                <a:effectLst/>
                <a:uLnTx/>
                <a:uFillTx/>
                <a:latin typeface="Segoe UI Semibold"/>
                <a:ea typeface="+mn-ea"/>
                <a:cs typeface="+mn-cs"/>
              </a:endParaRPr>
            </a:p>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70C0"/>
                  </a:solidFill>
                  <a:effectLst/>
                  <a:uLnTx/>
                  <a:uFillTx/>
                  <a:latin typeface="Segoe UI Semibold"/>
                  <a:ea typeface="+mn-ea"/>
                  <a:cs typeface="+mn-cs"/>
                </a:rPr>
                <a:t>+</a:t>
              </a:r>
              <a:r>
                <a:rPr kumimoji="0" lang="en-US" sz="900" b="0" i="0" u="none" strike="noStrike" kern="1200" cap="none" spc="0" normalizeH="0" baseline="0" noProof="0" dirty="0">
                  <a:ln>
                    <a:noFill/>
                  </a:ln>
                  <a:solidFill>
                    <a:srgbClr val="0078D4"/>
                  </a:solidFill>
                  <a:effectLst/>
                  <a:uLnTx/>
                  <a:uFillTx/>
                  <a:latin typeface="Segoe UI Semibold"/>
                  <a:ea typeface="+mn-ea"/>
                  <a:cs typeface="+mn-cs"/>
                </a:rPr>
                <a:t> Connection to invoice database</a:t>
              </a:r>
              <a:endParaRPr kumimoji="0" lang="en-US" sz="900" b="0" i="0" u="none" strike="noStrike" kern="1200" cap="none" spc="0" normalizeH="0" baseline="0" noProof="0" dirty="0">
                <a:ln>
                  <a:noFill/>
                </a:ln>
                <a:solidFill>
                  <a:srgbClr val="0070C0"/>
                </a:solidFill>
                <a:effectLst/>
                <a:uLnTx/>
                <a:uFillTx/>
                <a:latin typeface="Segoe UI Semibold"/>
                <a:ea typeface="+mn-ea"/>
                <a:cs typeface="+mn-cs"/>
              </a:endParaRPr>
            </a:p>
          </p:txBody>
        </p:sp>
        <p:pic>
          <p:nvPicPr>
            <p:cNvPr id="39" name="Picture 2" descr="Copilot Studio Generative AI pricing - Power Platform Community">
              <a:extLst>
                <a:ext uri="{FF2B5EF4-FFF2-40B4-BE49-F238E27FC236}">
                  <a16:creationId xmlns:a16="http://schemas.microsoft.com/office/drawing/2014/main" id="{94296D4E-CD7C-396B-E03F-E2D9F4E86062}"/>
                </a:ext>
              </a:extLst>
            </p:cNvPr>
            <p:cNvPicPr>
              <a:picLocks noChangeAspect="1" noChangeArrowheads="1"/>
            </p:cNvPicPr>
            <p:nvPr/>
          </p:nvPicPr>
          <p:blipFill rotWithShape="1">
            <a:blip r:embed="rId8" cstate="screen">
              <a:extLst>
                <a:ext uri="{28A0092B-C50C-407E-A947-70E740481C1C}">
                  <a14:useLocalDpi xmlns:a14="http://schemas.microsoft.com/office/drawing/2010/main"/>
                </a:ext>
              </a:extLst>
            </a:blip>
            <a:srcRect/>
            <a:stretch/>
          </p:blipFill>
          <p:spPr bwMode="auto">
            <a:xfrm>
              <a:off x="767112" y="2825909"/>
              <a:ext cx="357866" cy="36576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40" name="Group 39">
            <a:extLst>
              <a:ext uri="{FF2B5EF4-FFF2-40B4-BE49-F238E27FC236}">
                <a16:creationId xmlns:a16="http://schemas.microsoft.com/office/drawing/2014/main" id="{5CC919BF-27E3-17CD-47E5-034E35B0EF39}"/>
              </a:ext>
            </a:extLst>
          </p:cNvPr>
          <p:cNvGrpSpPr/>
          <p:nvPr/>
        </p:nvGrpSpPr>
        <p:grpSpPr>
          <a:xfrm>
            <a:off x="7831163" y="5149440"/>
            <a:ext cx="2250050" cy="411140"/>
            <a:chOff x="767112" y="2825909"/>
            <a:chExt cx="2250050" cy="411140"/>
          </a:xfrm>
        </p:grpSpPr>
        <p:sp>
          <p:nvSpPr>
            <p:cNvPr id="41" name="TextBox 40">
              <a:extLst>
                <a:ext uri="{FF2B5EF4-FFF2-40B4-BE49-F238E27FC236}">
                  <a16:creationId xmlns:a16="http://schemas.microsoft.com/office/drawing/2014/main" id="{14E6AC95-5569-C4F7-1B23-58D4A9A38438}"/>
                </a:ext>
                <a:ext uri="{C183D7F6-B498-43B3-948B-1728B52AA6E4}">
                  <adec:decorative xmlns:adec="http://schemas.microsoft.com/office/drawing/2017/decorative" val="0"/>
                </a:ext>
              </a:extLst>
            </p:cNvPr>
            <p:cNvSpPr txBox="1"/>
            <p:nvPr/>
          </p:nvSpPr>
          <p:spPr>
            <a:xfrm>
              <a:off x="1124978" y="2929272"/>
              <a:ext cx="1892184" cy="3077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Segoe UI Semibold"/>
                  <a:ea typeface="+mn-ea"/>
                  <a:cs typeface="+mn-cs"/>
                </a:rPr>
                <a:t>Copilot Agent</a:t>
              </a:r>
              <a:r>
                <a:rPr kumimoji="0" lang="en-US" sz="1100" b="0" i="0" u="none" strike="noStrike" kern="1200" cap="none" spc="0" normalizeH="0" baseline="30000" noProof="0" dirty="0">
                  <a:ln>
                    <a:noFill/>
                  </a:ln>
                  <a:solidFill>
                    <a:prstClr val="black"/>
                  </a:solidFill>
                  <a:effectLst/>
                  <a:uLnTx/>
                  <a:uFillTx/>
                  <a:latin typeface="Segoe UI Semibold"/>
                  <a:ea typeface="+mn-ea"/>
                  <a:cs typeface="+mn-cs"/>
                </a:rPr>
                <a:t>3</a:t>
              </a:r>
              <a:endParaRPr kumimoji="0" lang="en-US" sz="1100" b="0" i="0" u="none" strike="noStrike" kern="1200" cap="none" spc="0" normalizeH="0" baseline="0" noProof="0" dirty="0">
                <a:ln>
                  <a:noFill/>
                </a:ln>
                <a:solidFill>
                  <a:prstClr val="black"/>
                </a:solidFill>
                <a:effectLst/>
                <a:uLnTx/>
                <a:uFillTx/>
                <a:latin typeface="Segoe UI Semibold"/>
                <a:ea typeface="+mn-ea"/>
                <a:cs typeface="+mn-cs"/>
              </a:endParaRPr>
            </a:p>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70C0"/>
                  </a:solidFill>
                  <a:effectLst/>
                  <a:uLnTx/>
                  <a:uFillTx/>
                  <a:latin typeface="Segoe UI Semibold"/>
                  <a:ea typeface="+mn-ea"/>
                  <a:cs typeface="+mn-cs"/>
                </a:rPr>
                <a:t>+</a:t>
              </a:r>
              <a:r>
                <a:rPr kumimoji="0" lang="en-US" sz="900" b="0" i="0" u="none" strike="noStrike" kern="1200" cap="none" spc="0" normalizeH="0" baseline="0" noProof="0" dirty="0">
                  <a:ln>
                    <a:noFill/>
                  </a:ln>
                  <a:solidFill>
                    <a:srgbClr val="0078D4"/>
                  </a:solidFill>
                  <a:effectLst/>
                  <a:uLnTx/>
                  <a:uFillTx/>
                  <a:latin typeface="Segoe UI Semibold"/>
                  <a:ea typeface="+mn-ea"/>
                  <a:cs typeface="+mn-cs"/>
                </a:rPr>
                <a:t> Connection to invoice database</a:t>
              </a:r>
              <a:endParaRPr kumimoji="0" lang="en-US" sz="900" b="0" i="0" u="none" strike="noStrike" kern="1200" cap="none" spc="0" normalizeH="0" baseline="0" noProof="0" dirty="0">
                <a:ln>
                  <a:noFill/>
                </a:ln>
                <a:solidFill>
                  <a:srgbClr val="0070C0"/>
                </a:solidFill>
                <a:effectLst/>
                <a:uLnTx/>
                <a:uFillTx/>
                <a:latin typeface="Segoe UI Semibold"/>
                <a:ea typeface="+mn-ea"/>
                <a:cs typeface="+mn-cs"/>
              </a:endParaRPr>
            </a:p>
          </p:txBody>
        </p:sp>
        <p:pic>
          <p:nvPicPr>
            <p:cNvPr id="42" name="Picture 2" descr="Copilot Studio Generative AI pricing - Power Platform Community">
              <a:extLst>
                <a:ext uri="{FF2B5EF4-FFF2-40B4-BE49-F238E27FC236}">
                  <a16:creationId xmlns:a16="http://schemas.microsoft.com/office/drawing/2014/main" id="{EB4FDF30-9AFE-70C7-17A4-5445095A5B5C}"/>
                </a:ext>
              </a:extLst>
            </p:cNvPr>
            <p:cNvPicPr>
              <a:picLocks noChangeAspect="1" noChangeArrowheads="1"/>
            </p:cNvPicPr>
            <p:nvPr/>
          </p:nvPicPr>
          <p:blipFill rotWithShape="1">
            <a:blip r:embed="rId8" cstate="screen">
              <a:extLst>
                <a:ext uri="{28A0092B-C50C-407E-A947-70E740481C1C}">
                  <a14:useLocalDpi xmlns:a14="http://schemas.microsoft.com/office/drawing/2010/main"/>
                </a:ext>
              </a:extLst>
            </a:blip>
            <a:srcRect/>
            <a:stretch/>
          </p:blipFill>
          <p:spPr bwMode="auto">
            <a:xfrm>
              <a:off x="767112" y="2825909"/>
              <a:ext cx="357866" cy="365760"/>
            </a:xfrm>
            <a:prstGeom prst="rect">
              <a:avLst/>
            </a:prstGeom>
            <a:noFill/>
            <a:extLst>
              <a:ext uri="{909E8E84-426E-40DD-AFC4-6F175D3DCCD1}">
                <a14:hiddenFill xmlns:a14="http://schemas.microsoft.com/office/drawing/2010/main">
                  <a:solidFill>
                    <a:srgbClr val="FFFFFF"/>
                  </a:solidFill>
                </a14:hiddenFill>
              </a:ext>
            </a:extLst>
          </p:spPr>
        </p:pic>
      </p:grpSp>
      <p:sp>
        <p:nvSpPr>
          <p:cNvPr id="3" name="TextBox 2">
            <a:extLst>
              <a:ext uri="{FF2B5EF4-FFF2-40B4-BE49-F238E27FC236}">
                <a16:creationId xmlns:a16="http://schemas.microsoft.com/office/drawing/2014/main" id="{63DEB83C-544D-3DB2-4CE5-D0318FCF63CF}"/>
              </a:ext>
            </a:extLst>
          </p:cNvPr>
          <p:cNvSpPr txBox="1"/>
          <p:nvPr/>
        </p:nvSpPr>
        <p:spPr>
          <a:xfrm>
            <a:off x="583758" y="673849"/>
            <a:ext cx="7329186" cy="215444"/>
          </a:xfrm>
          <a:prstGeom prst="rect">
            <a:avLst/>
          </a:prstGeom>
          <a:noFill/>
        </p:spPr>
        <p:txBody>
          <a:bodyPr wrap="none" lIns="0" tIns="0" rIns="0" bIns="0" rtlCol="0">
            <a:spAutoFit/>
          </a:bodyPr>
          <a:lstStyle/>
          <a:p>
            <a:pPr algn="l"/>
            <a:r>
              <a:rPr lang="en-US" sz="1400" noProof="0" dirty="0">
                <a:latin typeface="+mj-lt"/>
              </a:rPr>
              <a:t>Implementation information: </a:t>
            </a:r>
            <a:r>
              <a:rPr lang="en-US" sz="1400" noProof="0" dirty="0">
                <a:latin typeface="+mj-lt"/>
                <a:hlinkClick r:id="rId9"/>
              </a:rPr>
              <a:t>Read how Dow is transforming freight invoicing with Copilot</a:t>
            </a:r>
            <a:endParaRPr lang="en-US" sz="1400" noProof="0" dirty="0">
              <a:latin typeface="+mj-lt"/>
            </a:endParaRPr>
          </a:p>
        </p:txBody>
      </p:sp>
    </p:spTree>
    <p:extLst>
      <p:ext uri="{BB962C8B-B14F-4D97-AF65-F5344CB8AC3E}">
        <p14:creationId xmlns:p14="http://schemas.microsoft.com/office/powerpoint/2010/main" val="1624062855"/>
      </p:ext>
    </p:extLst>
  </p:cSld>
  <p:clrMapOvr>
    <a:masterClrMapping/>
  </p:clrMapOvr>
  <p:transition>
    <p:fade/>
  </p:transition>
</p:sld>
</file>

<file path=ppt/theme/theme1.xml><?xml version="1.0" encoding="utf-8"?>
<a:theme xmlns:a="http://schemas.openxmlformats.org/drawingml/2006/main" name="Light 16x9">
  <a:themeElements>
    <a:clrScheme name="Custom 7">
      <a:dk1>
        <a:srgbClr val="000000"/>
      </a:dk1>
      <a:lt1>
        <a:srgbClr val="FFFFFF"/>
      </a:lt1>
      <a:dk2>
        <a:srgbClr val="463668"/>
      </a:dk2>
      <a:lt2>
        <a:srgbClr val="E8E6DF"/>
      </a:lt2>
      <a:accent1>
        <a:srgbClr val="463668"/>
      </a:accent1>
      <a:accent2>
        <a:srgbClr val="C5B4E3"/>
      </a:accent2>
      <a:accent3>
        <a:srgbClr val="C03BC4"/>
      </a:accent3>
      <a:accent4>
        <a:srgbClr val="8C8279"/>
      </a:accent4>
      <a:accent5>
        <a:srgbClr val="D59ED7"/>
      </a:accent5>
      <a:accent6>
        <a:srgbClr val="D7D2CB"/>
      </a:accent6>
      <a:hlink>
        <a:srgbClr val="8661C5"/>
      </a:hlink>
      <a:folHlink>
        <a:srgbClr val="8661C5"/>
      </a:folHlink>
    </a:clrScheme>
    <a:fontScheme name="Microsoft 2019 Brand Templates">
      <a:majorFont>
        <a:latin typeface="Segoe UI Semibold"/>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algn="l" defTabSz="932472" fontAlgn="base">
          <a:spcBef>
            <a:spcPct val="0"/>
          </a:spcBef>
          <a:spcAft>
            <a:spcPct val="0"/>
          </a:spcAft>
          <a:defRPr sz="2000" dirty="0" err="1" smtClean="0">
            <a:solidFill>
              <a:srgbClr val="FFFFFF"/>
            </a:soli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w="lg" len="med"/>
          <a:tailEnd type="none" w="lg"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defRPr sz="2000" dirty="0" err="1" smtClean="0"/>
        </a:defPPr>
      </a:lstStyle>
    </a:txDef>
  </a:objectDefaults>
  <a:extraClrSchemeLst/>
  <a:custClrLst>
    <a:custClr name="Light Brown">
      <a:srgbClr val="E1D3C7"/>
    </a:custClr>
    <a:custClr name="Light Yellow">
      <a:srgbClr val="FFE399"/>
    </a:custClr>
    <a:custClr name="Light Orange">
      <a:srgbClr val="FFA38B"/>
    </a:custClr>
    <a:custClr name="Light Red">
      <a:srgbClr val="FFB3BB"/>
    </a:custClr>
    <a:custClr name="Light Magenta">
      <a:srgbClr val="D59ED7"/>
    </a:custClr>
    <a:custClr name="Light Purple">
      <a:srgbClr val="C5B4E3"/>
    </a:custClr>
    <a:custClr name="Light Blue">
      <a:srgbClr val="8DC8E8"/>
    </a:custClr>
    <a:custClr name="Light Teal">
      <a:srgbClr val="B9DCD2"/>
    </a:custClr>
    <a:custClr name="Light Green">
      <a:srgbClr val="D4EC8E"/>
    </a:custClr>
    <a:custClr name="Blue Black">
      <a:srgbClr val="091F2C"/>
    </a:custClr>
    <a:custClr name="Brown">
      <a:srgbClr val="BF9474"/>
    </a:custClr>
    <a:custClr name="Yellow">
      <a:srgbClr val="FFB900"/>
    </a:custClr>
    <a:custClr name="Orange">
      <a:srgbClr val="FF5C39"/>
    </a:custClr>
    <a:custClr name="Red">
      <a:srgbClr val="F4364C"/>
    </a:custClr>
    <a:custClr name="Magenta">
      <a:srgbClr val="C03BC4"/>
    </a:custClr>
    <a:custClr name="Purple">
      <a:srgbClr val="8661C5"/>
    </a:custClr>
    <a:custClr name="Blue">
      <a:srgbClr val="0078D4"/>
    </a:custClr>
    <a:custClr name="Teal">
      <a:srgbClr val="49C5B1"/>
    </a:custClr>
    <a:custClr name="Green">
      <a:srgbClr val="8DE971"/>
    </a:custClr>
    <a:custClr name="Rich Black">
      <a:srgbClr val="000000"/>
    </a:custClr>
    <a:custClr name="Dark Brown">
      <a:srgbClr val="5C4738"/>
    </a:custClr>
    <a:custClr name="Dark Yellow">
      <a:srgbClr val="7F5A1A"/>
    </a:custClr>
    <a:custClr name="Dark Orange">
      <a:srgbClr val="73391D"/>
    </a:custClr>
    <a:custClr name="Dark Red">
      <a:srgbClr val="73262F"/>
    </a:custClr>
    <a:custClr name="Dark Magenta">
      <a:srgbClr val="702573"/>
    </a:custClr>
    <a:custClr name="Dark Purple">
      <a:srgbClr val="463668"/>
    </a:custClr>
    <a:custClr name="Dark Blue">
      <a:srgbClr val="2A446F"/>
    </a:custClr>
    <a:custClr name="Dark Teal">
      <a:srgbClr val="225B62"/>
    </a:custClr>
    <a:custClr name="Dark Green">
      <a:srgbClr val="07641D"/>
    </a:custClr>
    <a:custClr name="Brown Black">
      <a:srgbClr val="291817"/>
    </a:custClr>
    <a:custClr name="Pure White">
      <a:srgbClr val="FFFFFF"/>
    </a:custClr>
    <a:custClr name="Off White">
      <a:srgbClr val="F4F3F5"/>
    </a:custClr>
    <a:custClr name="Warm White">
      <a:srgbClr val="FFF8F3"/>
    </a:custClr>
    <a:custClr name="Warm Light Gray">
      <a:srgbClr val="E8E6DF"/>
    </a:custClr>
    <a:custClr name="Mid Gray">
      <a:srgbClr val="D7D2CB"/>
    </a:custClr>
    <a:custClr name="Warm Gray">
      <a:srgbClr val="8C8279"/>
    </a:custClr>
    <a:custClr name="Light Gray">
      <a:srgbClr val="D9D9D6"/>
    </a:custClr>
    <a:custClr name="Cool Gray">
      <a:srgbClr val="B1B3B3"/>
    </a:custClr>
    <a:custClr name="Dark Gray">
      <a:srgbClr val="454142"/>
    </a:custClr>
    <a:custClr name="Pure White">
      <a:srgbClr val="FFFFFF"/>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Lst>
  <a:extLst>
    <a:ext uri="{05A4C25C-085E-4340-85A3-A5531E510DB2}">
      <thm15:themeFamily xmlns:thm15="http://schemas.microsoft.com/office/thememl/2012/main" name="Microsoft brand template starter - 16x9 v04.potx" id="{4908BB59-E0F9-4262-9337-B2D75939F852}" vid="{C1F6406B-B671-42E9-A581-A06DD50715F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696B5C021C36A4B948619657DF31541" ma:contentTypeVersion="13" ma:contentTypeDescription="Create a new document." ma:contentTypeScope="" ma:versionID="3179e1be26f23a129528d230448053e8">
  <xsd:schema xmlns:xsd="http://www.w3.org/2001/XMLSchema" xmlns:xs="http://www.w3.org/2001/XMLSchema" xmlns:p="http://schemas.microsoft.com/office/2006/metadata/properties" xmlns:ns1="http://schemas.microsoft.com/sharepoint/v3" xmlns:ns2="c12c9beb-9115-4dd4-b4b0-98592a7680e2" xmlns:ns3="9b9b331a-5640-4f50-a010-6cc4266aa39c" targetNamespace="http://schemas.microsoft.com/office/2006/metadata/properties" ma:root="true" ma:fieldsID="d3f859843280ba2968dbadbb5350bb26" ns1:_="" ns2:_="" ns3:_="">
    <xsd:import namespace="http://schemas.microsoft.com/sharepoint/v3"/>
    <xsd:import namespace="c12c9beb-9115-4dd4-b4b0-98592a7680e2"/>
    <xsd:import namespace="9b9b331a-5640-4f50-a010-6cc4266aa39c"/>
    <xsd:element name="properties">
      <xsd:complexType>
        <xsd:sequence>
          <xsd:element name="documentManagement">
            <xsd:complexType>
              <xsd:all>
                <xsd:element ref="ns1:_ip_UnifiedCompliancePolicyProperties" minOccurs="0"/>
                <xsd:element ref="ns1:_ip_UnifiedCompliancePolicyUIAction" minOccurs="0"/>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MediaServiceDateTaken" minOccurs="0"/>
                <xsd:element ref="ns2:MediaServiceGenerationTime" minOccurs="0"/>
                <xsd:element ref="ns2:MediaServiceEventHashCode" minOccurs="0"/>
                <xsd:element ref="ns2:MediaLengthInSecond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8" nillable="true" ma:displayName="Unified Compliance Policy Properties" ma:hidden="true" ma:internalName="_ip_UnifiedCompliancePolicyProperties">
      <xsd:simpleType>
        <xsd:restriction base="dms:Note"/>
      </xsd:simpleType>
    </xsd:element>
    <xsd:element name="_ip_UnifiedCompliancePolicyUIAction" ma:index="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12c9beb-9115-4dd4-b4b0-98592a7680e2"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BillingMetadata" ma:index="20"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b9b331a-5640-4f50-a010-6cc4266aa39c"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8906DCFC-57BE-471C-9AA9-8C94A7A505DA}">
  <ds:schemaRefs>
    <ds:schemaRef ds:uri="http://schemas.microsoft.com/sharepoint/v3/contenttype/forms"/>
  </ds:schemaRefs>
</ds:datastoreItem>
</file>

<file path=customXml/itemProps2.xml><?xml version="1.0" encoding="utf-8"?>
<ds:datastoreItem xmlns:ds="http://schemas.openxmlformats.org/officeDocument/2006/customXml" ds:itemID="{E4F575D1-D3E6-4B2E-81B9-7181EE16BC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12c9beb-9115-4dd4-b4b0-98592a7680e2"/>
    <ds:schemaRef ds:uri="9b9b331a-5640-4f50-a010-6cc4266aa39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549B3AD-9962-4CE5-8E0A-2C8D95E7DE3D}">
  <ds:schemaRefs>
    <ds:schemaRef ds:uri="http://www.w3.org/XML/1998/namespace"/>
    <ds:schemaRef ds:uri="http://schemas.microsoft.com/sharepoint/v3"/>
    <ds:schemaRef ds:uri="http://purl.org/dc/terms/"/>
    <ds:schemaRef ds:uri="http://schemas.microsoft.com/office/2006/metadata/properties"/>
    <ds:schemaRef ds:uri="http://schemas.microsoft.com/office/infopath/2007/PartnerControls"/>
    <ds:schemaRef ds:uri="http://schemas.openxmlformats.org/package/2006/metadata/core-properties"/>
    <ds:schemaRef ds:uri="http://purl.org/dc/elements/1.1/"/>
    <ds:schemaRef ds:uri="http://schemas.microsoft.com/office/2006/documentManagement/types"/>
    <ds:schemaRef ds:uri="9b9b331a-5640-4f50-a010-6cc4266aa39c"/>
    <ds:schemaRef ds:uri="c12c9beb-9115-4dd4-b4b0-98592a7680e2"/>
    <ds:schemaRef ds:uri="http://purl.org/dc/dcmitype/"/>
  </ds:schemaRefs>
</ds:datastoreItem>
</file>

<file path=docMetadata/LabelInfo.xml><?xml version="1.0" encoding="utf-8"?>
<clbl:labelList xmlns:clbl="http://schemas.microsoft.com/office/2020/mipLabelMetadata">
  <clbl:label id="{f42aa342-8706-4288-bd11-ebb85995028c}" enabled="1" method="Privileged" siteId="{72f988bf-86f1-41af-91ab-2d7cd011db47}" removed="0"/>
</clbl:labelList>
</file>

<file path=docProps/app.xml><?xml version="1.0" encoding="utf-8"?>
<Properties xmlns="http://schemas.openxmlformats.org/officeDocument/2006/extended-properties" xmlns:vt="http://schemas.openxmlformats.org/officeDocument/2006/docPropsVTypes">
  <TotalTime>4419</TotalTime>
  <Words>335</Words>
  <Application>Microsoft Office PowerPoint</Application>
  <PresentationFormat>Widescreen</PresentationFormat>
  <Paragraphs>40</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Aptos</vt:lpstr>
      <vt:lpstr>Arial</vt:lpstr>
      <vt:lpstr>Segoe UI</vt:lpstr>
      <vt:lpstr>Segoe UI Semibold</vt:lpstr>
      <vt:lpstr>Wingdings</vt:lpstr>
      <vt:lpstr>Light 16x9</vt:lpstr>
      <vt:lpstr>Manufacturing | Reduce freight leakage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Daryl Schaal (SYNAXIS CORPORATION)</dc:creator>
  <cp:lastModifiedBy>Daryl Schaal</cp:lastModifiedBy>
  <cp:revision>4</cp:revision>
  <dcterms:created xsi:type="dcterms:W3CDTF">2024-09-25T15:39:48Z</dcterms:created>
  <dcterms:modified xsi:type="dcterms:W3CDTF">2025-03-10T17:24:30Z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0x0101007696B5C021C36A4B948619657DF31541</vt:lpwstr>
  </property>
</Properties>
</file>