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1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Manufacturing | </a:t>
            </a:r>
            <a:r>
              <a:rPr lang="en-US" noProof="0"/>
              <a:t>Recall management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Early detection and initiation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>
            <a:normAutofit/>
          </a:bodyPr>
          <a:lstStyle/>
          <a:p>
            <a:r>
              <a:rPr lang="en-US" noProof="0"/>
              <a:t>6. Verify recall effectiveness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Streamlined outreach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Identify production issues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Implement recall strategy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Optimized recall execution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1969128"/>
            <a:ext cx="2808000" cy="772229"/>
          </a:xfrm>
        </p:spPr>
        <p:txBody>
          <a:bodyPr>
            <a:normAutofit/>
          </a:bodyPr>
          <a:lstStyle/>
          <a:p>
            <a:r>
              <a:rPr lang="en-US" noProof="0"/>
              <a:t>A chemical plant’s quality engineer identifies elevated levels of benzene, a known carcinogen, within a specific batch of products – used as industrial solvents and has been shipped to customers.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1963826"/>
            <a:ext cx="2808000" cy="695064"/>
          </a:xfrm>
        </p:spPr>
        <p:txBody>
          <a:bodyPr/>
          <a:lstStyle/>
          <a:p>
            <a:r>
              <a:rPr lang="en-US" noProof="0"/>
              <a:t>Assess and identify the risk category levels, safety threshold deviations, and assemble the recall committee to warrant the outreach.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1963826"/>
            <a:ext cx="2808000" cy="695064"/>
          </a:xfrm>
        </p:spPr>
        <p:txBody>
          <a:bodyPr/>
          <a:lstStyle/>
          <a:p>
            <a:r>
              <a:rPr lang="en-US" noProof="0"/>
              <a:t>Notify relevant authorities / stakeholders (e.g., distributors, downstream manufacturers) across channels with clear instructions on product handling and secure return procedures.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100680"/>
            <a:ext cx="2808000" cy="843958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Support efficient review </a:t>
            </a:r>
            <a:r>
              <a:rPr lang="en-US" noProof="0"/>
              <a:t>and understanding  of regulatory documents, guidelines on Permissible Exposure Limits (PELs) etc., and the next best actions for recall management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579183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Document and socialize </a:t>
            </a:r>
            <a:r>
              <a:rPr lang="en-US" noProof="0"/>
              <a:t>the recall issue with the latest corrective actions, root cause(s), and improved processes, quality controls, safety measures, and best practices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100680"/>
            <a:ext cx="2808000" cy="767635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Extrapolate the risk category </a:t>
            </a:r>
            <a:r>
              <a:rPr lang="en-US" noProof="0"/>
              <a:t>and degree of impact by accessing customer purchase data and distribution records to identify companies and industries that received the contaminated products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579183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Analyze production data</a:t>
            </a:r>
            <a:r>
              <a:rPr lang="en-US" noProof="0"/>
              <a:t>, quality control records, and sensor readings from the affected batch, focusing on potential contamination points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100680"/>
            <a:ext cx="2808000" cy="824186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Automate distribution lists</a:t>
            </a:r>
            <a:r>
              <a:rPr lang="en-US" noProof="0"/>
              <a:t>, draft customized notifications and ensure timely updates in communication portals for real-time updates, safety information, and contact information for inquiries 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579183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Collaborate effectively across teams </a:t>
            </a:r>
            <a:r>
              <a:rPr lang="en-US" noProof="0"/>
              <a:t>(e.g., legal, transportation) in a secured manner and generate progress reports to plan product recovery execution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Evaluate the overall recall management’s success and update procedures to prevent similar future batch issues.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Examine the specific factor(s) that caused the contamination – such as equipment malfunction, inadequate purification steps, or human error to facilitate quicker resolution.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Analyze transportation networks, regulatory requirements, and available resources to suggest the safest and most efficient routes for product recovery.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29875" y="520700"/>
            <a:ext cx="1457325" cy="169277"/>
          </a:xfrm>
        </p:spPr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E46B4573-1138-BC3E-267A-5A32B8DC781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869409BB-33F3-C4A3-9034-931BFCEAFA6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CD7B2DFD-D9C0-2DD5-50B5-994F184FFB8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7" y="1132756"/>
            <a:ext cx="1508531" cy="216000"/>
            <a:chOff x="1198143" y="862657"/>
            <a:chExt cx="1508531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085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Production downtime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220199" y="1132756"/>
            <a:ext cx="1527693" cy="211018"/>
            <a:chOff x="2707850" y="862657"/>
            <a:chExt cx="1527693" cy="211018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527693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Customer satisfaction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0F1B2E9-2E50-846F-952B-01E251610D7D}"/>
              </a:ext>
            </a:extLst>
          </p:cNvPr>
          <p:cNvGrpSpPr/>
          <p:nvPr/>
        </p:nvGrpSpPr>
        <p:grpSpPr>
          <a:xfrm>
            <a:off x="1508691" y="2645995"/>
            <a:ext cx="1566531" cy="360000"/>
            <a:chOff x="588263" y="1217924"/>
            <a:chExt cx="1566531" cy="360000"/>
          </a:xfrm>
        </p:grpSpPr>
        <p:pic>
          <p:nvPicPr>
            <p:cNvPr id="21" name="Picture 20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2170328C-D8E9-8A70-0EAA-DD17F3C0E32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FF861B-0710-F561-D0DA-CD451C4BB8D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10758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34BA5A6-D41D-10F0-C494-36F38080F9C5}"/>
              </a:ext>
            </a:extLst>
          </p:cNvPr>
          <p:cNvGrpSpPr/>
          <p:nvPr/>
        </p:nvGrpSpPr>
        <p:grpSpPr>
          <a:xfrm>
            <a:off x="8376885" y="5144713"/>
            <a:ext cx="1408245" cy="360000"/>
            <a:chOff x="588263" y="1217924"/>
            <a:chExt cx="1408245" cy="360000"/>
          </a:xfrm>
        </p:grpSpPr>
        <p:pic>
          <p:nvPicPr>
            <p:cNvPr id="41" name="Picture 40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AAEBD1E4-1C0D-DFB8-4798-9EB4ED0DED7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2A68893-B22F-D3AC-DE69-F483B1F2822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94929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372EE1F-1553-4EE5-D165-D1F8C3EAE51D}"/>
              </a:ext>
            </a:extLst>
          </p:cNvPr>
          <p:cNvGrpSpPr/>
          <p:nvPr/>
        </p:nvGrpSpPr>
        <p:grpSpPr>
          <a:xfrm>
            <a:off x="7828458" y="2645995"/>
            <a:ext cx="2351135" cy="360000"/>
            <a:chOff x="588263" y="1697756"/>
            <a:chExt cx="2351135" cy="360000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525321DC-BE76-5292-394A-33BBDA5AFE6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5C3869C-DC86-011E-B0EA-3D9628ECC87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617E8AC-DEC4-E5F3-11F3-90DCD3C98725}"/>
              </a:ext>
            </a:extLst>
          </p:cNvPr>
          <p:cNvGrpSpPr/>
          <p:nvPr/>
        </p:nvGrpSpPr>
        <p:grpSpPr>
          <a:xfrm>
            <a:off x="1218725" y="5144714"/>
            <a:ext cx="1538951" cy="360000"/>
            <a:chOff x="588263" y="2657420"/>
            <a:chExt cx="1538951" cy="360000"/>
          </a:xfrm>
        </p:grpSpPr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8A62DAD9-FE90-38E1-66DD-B4C7CAAC1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DF27A09-D1ED-4829-4B60-AFF26722191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800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4604A585-AD16-3F79-D9E8-8052FF8E90B4}"/>
              </a:ext>
            </a:extLst>
          </p:cNvPr>
          <p:cNvGrpSpPr/>
          <p:nvPr/>
        </p:nvGrpSpPr>
        <p:grpSpPr>
          <a:xfrm>
            <a:off x="4694953" y="2645995"/>
            <a:ext cx="1513775" cy="360000"/>
            <a:chOff x="577439" y="3137252"/>
            <a:chExt cx="1513775" cy="360000"/>
          </a:xfrm>
        </p:grpSpPr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3C6BE42C-394E-56EE-C0E1-313A5EFB9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B391E50-279C-5ADC-D777-4B48F9C27D6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0440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4B5E478B-E509-7609-B5CF-54F2B19FF11D}"/>
              </a:ext>
            </a:extLst>
          </p:cNvPr>
          <p:cNvGrpSpPr/>
          <p:nvPr/>
        </p:nvGrpSpPr>
        <p:grpSpPr>
          <a:xfrm>
            <a:off x="4694953" y="5151826"/>
            <a:ext cx="1513775" cy="360000"/>
            <a:chOff x="577439" y="3137252"/>
            <a:chExt cx="1513775" cy="360000"/>
          </a:xfrm>
        </p:grpSpPr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3DF91A95-718F-C2C0-BAAA-8977C041E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6C38628-CB60-BE23-A727-66E2C5F14C0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0440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776F2FA-01E5-609D-FA59-344A5B789B32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0203" y="4199112"/>
            <a:ext cx="1941797" cy="2658888"/>
          </a:xfrm>
          <a:prstGeom prst="rect">
            <a:avLst/>
          </a:prstGeom>
        </p:spPr>
      </p:pic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6893D075-57C6-F956-A244-31018BB67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0EB3335-526B-2FAB-BF7B-4BCB09B6CFBB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8" name="Rectangle: Rounded Corners 6">
              <a:extLst>
                <a:ext uri="{FF2B5EF4-FFF2-40B4-BE49-F238E27FC236}">
                  <a16:creationId xmlns:a16="http://schemas.microsoft.com/office/drawing/2014/main" id="{2E4712F7-387C-C470-8F4B-6931C5A54D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2CB48A12-1E04-FA2D-9AFA-02CA1C9D7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5846717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384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Manufacturing | Recall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2025-02-11T01:58:52Z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