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52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enario five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536876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5" name="Level">
            <a:extLst>
              <a:ext uri="{FF2B5EF4-FFF2-40B4-BE49-F238E27FC236}">
                <a16:creationId xmlns:a16="http://schemas.microsoft.com/office/drawing/2014/main" id="{4E598159-8F90-2398-990A-87C7DBACA3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751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681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4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77966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4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577966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4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77966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5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1602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5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231602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5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31602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5" name="Circle 1">
            <a:extLst>
              <a:ext uri="{FF2B5EF4-FFF2-40B4-BE49-F238E27FC236}">
                <a16:creationId xmlns:a16="http://schemas.microsoft.com/office/drawing/2014/main" id="{E2C3EC85-C88F-225A-CBED-DE8304928659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16" name="Circle 2">
            <a:extLst>
              <a:ext uri="{FF2B5EF4-FFF2-40B4-BE49-F238E27FC236}">
                <a16:creationId xmlns:a16="http://schemas.microsoft.com/office/drawing/2014/main" id="{8306C7F5-7630-A9FC-5340-EC699EA35853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17" name="Circle 3">
            <a:extLst>
              <a:ext uri="{FF2B5EF4-FFF2-40B4-BE49-F238E27FC236}">
                <a16:creationId xmlns:a16="http://schemas.microsoft.com/office/drawing/2014/main" id="{EA95473D-CB97-F734-8142-4581EFDF4F46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C40694EA-E93C-CD87-D768-864D7386EFE3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275476045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9" r:id="rId6"/>
    <p:sldLayoutId id="2147483813" r:id="rId7"/>
    <p:sldLayoutId id="2147483816" r:id="rId8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8.svg"/><Relationship Id="rId7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support.microsoft.com/en-us/topic/overview-of-microsoft-365-chat-preview-5b00a52d-7296-48ee-b938-b95b7209f737" TargetMode="External"/><Relationship Id="rId5" Type="http://schemas.openxmlformats.org/officeDocument/2006/relationships/image" Target="../media/image10.svg"/><Relationship Id="rId10" Type="http://schemas.openxmlformats.org/officeDocument/2006/relationships/image" Target="../media/image14.png"/><Relationship Id="rId4" Type="http://schemas.openxmlformats.org/officeDocument/2006/relationships/image" Target="../media/image9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61845-FE69-0AF7-336B-19FF03112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766"/>
            <a:ext cx="5672544" cy="263149"/>
          </a:xfrm>
        </p:spPr>
        <p:txBody>
          <a:bodyPr/>
          <a:lstStyle/>
          <a:p>
            <a:r>
              <a:rPr lang="en-US" noProof="0">
                <a:solidFill>
                  <a:srgbClr val="0078D4"/>
                </a:solidFill>
              </a:rPr>
              <a:t>Manufacturing</a:t>
            </a:r>
            <a:r>
              <a:rPr lang="en-US" noProof="0"/>
              <a:t> | Production planning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65A6B1-788C-A380-7DAD-8CA2C5FFF39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noProof="1">
                <a:latin typeface="Segoe UI Semibold"/>
                <a:cs typeface="Segoe UI Semibold"/>
              </a:rPr>
              <a:t>1. Sales forecast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56A9CF-08BB-5947-44CF-A4E9E25C50D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/>
              <a:t>5. Production planning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29A1A15-A1DF-B7B1-3FA6-5398CFA98A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/>
              <a:t>2. Forecast adjustments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EEAD546-2621-1CB4-2084-B4D88F96178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/>
              <a:t>4. Production scheduling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A3EC4DA-80CD-F3B3-3031-F531E887060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/>
              <a:t>3. Inventory planning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6350F15-E386-F818-9412-DC149D4C5FB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/>
              <a:t>Microsoft 365 Copilot and Copilot Studio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2B2D810-0420-7B11-0CEE-687E6335E9A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/>
              <a:t>Summarize sales forecast and export </a:t>
            </a:r>
            <a:r>
              <a:rPr lang="en-US" noProof="1">
                <a:cs typeface="Segoe UI"/>
              </a:rPr>
              <a:t>to Copilot Pages. Tag sales, marketing, and other supply team members to review demand for respective product lines/ products.</a:t>
            </a:r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33BF400-0E76-CB0E-E128-998D64D87A3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noProof="1">
                <a:cs typeface="Segoe UI"/>
              </a:rPr>
              <a:t>Use Copilot to summarize insights from various teams and adjust the forecast based on key feedback and suggested changes.</a:t>
            </a:r>
          </a:p>
          <a:p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05D5C154-361D-C096-5AA7-C4752DC22EE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noProof="1">
                <a:cs typeface="Segoe UI"/>
              </a:rPr>
              <a:t>Share inventory plans on Copilot Pages and invite feedback from manufacturing, warehouse, procurement, and other supply teams on constraints and their ability to fulfil the supply plan.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C55FAF20-A768-B617-66A0-E6CE70ACB3B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>
            <a:normAutofit lnSpcReduction="10000"/>
          </a:bodyPr>
          <a:lstStyle/>
          <a:p>
            <a:r>
              <a:rPr lang="en-US" noProof="1">
                <a:cs typeface="Segoe UI"/>
              </a:rPr>
              <a:t>Benefit: Facilitates seamless collaboration and feedback from sales, marketing, and supply teams, leading to more accurate and aligned demand forecasts.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720E242F-475F-960D-D566-6DC2B3F5C73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noProof="1">
                <a:cs typeface="Segoe UI"/>
              </a:rPr>
              <a:t>Benefit: Enhances planning by capturing key decisions and creating actionable plans, ensuring clear accountability and timely execution.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89B35DDE-4CBA-9D7C-AEAE-4557605265DF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>
            <a:normAutofit lnSpcReduction="10000"/>
          </a:bodyPr>
          <a:lstStyle/>
          <a:p>
            <a:r>
              <a:rPr lang="en-US" noProof="1">
                <a:cs typeface="Segoe UI"/>
              </a:rPr>
              <a:t>Benefit:  Ensure forecasts remain accurate and relevant by integrating insights and feedback from various teams and reducing the need for extensive manual revisions.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7F40FB11-8B04-FC92-587A-75B4AADF6BBB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/>
              <a:t>Benefit: Efficiently schedule production runs to maximize profitability.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A3865110-96C9-A61C-B7EA-26A987262604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807958"/>
          </a:xfrm>
        </p:spPr>
        <p:txBody>
          <a:bodyPr>
            <a:normAutofit/>
          </a:bodyPr>
          <a:lstStyle/>
          <a:p>
            <a:r>
              <a:rPr lang="en-US" noProof="1">
                <a:cs typeface="Segoe UI"/>
              </a:rPr>
              <a:t>Benefit: Improves supply chain efficiency by incorporating feedback from key departments, helping to identify and mitigate potential supply constraints early maintaining just-in-time inventory levels.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BD999389-BA55-94C3-EE97-950CA4B5F7A0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/>
              <a:t>Review and update the production schedule with the operations teams</a:t>
            </a:r>
            <a:r>
              <a:rPr lang="en-US" noProof="1">
                <a:cs typeface="Segoe UI"/>
              </a:rPr>
              <a:t> and develop a final plan.</a:t>
            </a:r>
            <a:endParaRPr lang="en-US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9BFCC750-9983-183E-0EB6-1689373C7B0D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/>
              <a:t>Ask Copilot to produce a production schedule based on committed orders, inventory levels, and employee availability.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70256A3-B78A-5FCA-2286-D24028DA0441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/>
              <a:t>Extend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E99E8EEB-9FC1-9E99-2BED-F9CC585557B1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solidFill>
            <a:srgbClr val="0070C0"/>
          </a:solidFill>
        </p:spPr>
        <p:txBody>
          <a:bodyPr/>
          <a:lstStyle/>
          <a:p>
            <a:endParaRPr lang="en-US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2849C2EF-272F-08CE-6D8C-A4C890162D17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solidFill>
            <a:srgbClr val="0070C0"/>
          </a:solidFill>
        </p:spPr>
        <p:txBody>
          <a:bodyPr/>
          <a:lstStyle/>
          <a:p>
            <a:endParaRPr lang="en-US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DB9B6AF8-88D2-133F-46DC-AECAA69277DF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solidFill>
            <a:srgbClr val="0070C0"/>
          </a:solidFill>
        </p:spPr>
        <p:txBody>
          <a:bodyPr/>
          <a:lstStyle/>
          <a:p>
            <a:endParaRPr lang="en-US"/>
          </a:p>
        </p:txBody>
      </p:sp>
      <p:sp>
        <p:nvSpPr>
          <p:cNvPr id="24" name="Rectangle: Rounded Corners 6">
            <a:extLst>
              <a:ext uri="{FF2B5EF4-FFF2-40B4-BE49-F238E27FC236}">
                <a16:creationId xmlns:a16="http://schemas.microsoft.com/office/drawing/2014/main" id="{D8EA7C23-BB94-0EA6-4309-C8BBA98B5F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F4CA0EE-BC3C-E5F9-1CDC-C0D6B8F5C1CE}"/>
              </a:ext>
            </a:extLst>
          </p:cNvPr>
          <p:cNvGrpSpPr/>
          <p:nvPr/>
        </p:nvGrpSpPr>
        <p:grpSpPr>
          <a:xfrm>
            <a:off x="1624328" y="1132756"/>
            <a:ext cx="1519650" cy="216000"/>
            <a:chOff x="1198144" y="862657"/>
            <a:chExt cx="1519650" cy="216000"/>
          </a:xfrm>
        </p:grpSpPr>
        <p:sp>
          <p:nvSpPr>
            <p:cNvPr id="26" name="Rectangle: Rounded Corners 6">
              <a:extLst>
                <a:ext uri="{FF2B5EF4-FFF2-40B4-BE49-F238E27FC236}">
                  <a16:creationId xmlns:a16="http://schemas.microsoft.com/office/drawing/2014/main" id="{0E318803-BD94-A78E-08DD-06EB97343F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51965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Segoe UI Semibold"/>
                </a:rPr>
                <a:t>Production downtime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27" name="Graphic 26">
              <a:extLst>
                <a:ext uri="{FF2B5EF4-FFF2-40B4-BE49-F238E27FC236}">
                  <a16:creationId xmlns:a16="http://schemas.microsoft.com/office/drawing/2014/main" id="{14D2C8B8-8EC0-8748-F3DF-BC224187EB0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28" name="Rectangle: Rounded Corners 6">
            <a:extLst>
              <a:ext uri="{FF2B5EF4-FFF2-40B4-BE49-F238E27FC236}">
                <a16:creationId xmlns:a16="http://schemas.microsoft.com/office/drawing/2014/main" id="{2AE2DDF0-005B-7181-4AE7-0D4D8183C0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A6B86DC8-571C-A463-DF97-2827B8632A77}"/>
              </a:ext>
            </a:extLst>
          </p:cNvPr>
          <p:cNvGrpSpPr/>
          <p:nvPr/>
        </p:nvGrpSpPr>
        <p:grpSpPr>
          <a:xfrm>
            <a:off x="7523373" y="1127774"/>
            <a:ext cx="1260000" cy="216000"/>
            <a:chOff x="1194743" y="1140160"/>
            <a:chExt cx="1260000" cy="216000"/>
          </a:xfrm>
        </p:grpSpPr>
        <p:sp>
          <p:nvSpPr>
            <p:cNvPr id="30" name="Rectangle: Rounded Corners 6">
              <a:extLst>
                <a:ext uri="{FF2B5EF4-FFF2-40B4-BE49-F238E27FC236}">
                  <a16:creationId xmlns:a16="http://schemas.microsoft.com/office/drawing/2014/main" id="{9CBB9DB5-C297-AF5B-08B1-6352E68CAF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Cost savings</a:t>
              </a:r>
            </a:p>
          </p:txBody>
        </p:sp>
        <p:pic>
          <p:nvPicPr>
            <p:cNvPr id="31" name="Graphic 30">
              <a:extLst>
                <a:ext uri="{FF2B5EF4-FFF2-40B4-BE49-F238E27FC236}">
                  <a16:creationId xmlns:a16="http://schemas.microsoft.com/office/drawing/2014/main" id="{4EF787FF-C20F-24A3-9C38-AE7DDA99561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BF65B891-D0AC-1431-6A68-DDF3C1C1C5F7}"/>
              </a:ext>
            </a:extLst>
          </p:cNvPr>
          <p:cNvGrpSpPr/>
          <p:nvPr/>
        </p:nvGrpSpPr>
        <p:grpSpPr>
          <a:xfrm>
            <a:off x="8868697" y="1127774"/>
            <a:ext cx="1450784" cy="216000"/>
            <a:chOff x="1194743" y="1140160"/>
            <a:chExt cx="1450784" cy="216000"/>
          </a:xfrm>
        </p:grpSpPr>
        <p:sp>
          <p:nvSpPr>
            <p:cNvPr id="33" name="Rectangle: Rounded Corners 6">
              <a:extLst>
                <a:ext uri="{FF2B5EF4-FFF2-40B4-BE49-F238E27FC236}">
                  <a16:creationId xmlns:a16="http://schemas.microsoft.com/office/drawing/2014/main" id="{A63E0001-3089-5659-22DA-93B39B4060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450784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Increase revenue</a:t>
              </a:r>
            </a:p>
          </p:txBody>
        </p:sp>
        <p:pic>
          <p:nvPicPr>
            <p:cNvPr id="34" name="Graphic 33">
              <a:extLst>
                <a:ext uri="{FF2B5EF4-FFF2-40B4-BE49-F238E27FC236}">
                  <a16:creationId xmlns:a16="http://schemas.microsoft.com/office/drawing/2014/main" id="{9040A373-10D7-8586-42DB-1605B1F6C29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3C68DA82-0106-FF11-3CF6-C12E66286A70}"/>
              </a:ext>
            </a:extLst>
          </p:cNvPr>
          <p:cNvGrpSpPr/>
          <p:nvPr/>
        </p:nvGrpSpPr>
        <p:grpSpPr>
          <a:xfrm>
            <a:off x="3210186" y="1138086"/>
            <a:ext cx="1767872" cy="216000"/>
            <a:chOff x="1198144" y="862657"/>
            <a:chExt cx="1767872" cy="216000"/>
          </a:xfrm>
        </p:grpSpPr>
        <p:sp>
          <p:nvSpPr>
            <p:cNvPr id="36" name="Rectangle: Rounded Corners 6">
              <a:extLst>
                <a:ext uri="{FF2B5EF4-FFF2-40B4-BE49-F238E27FC236}">
                  <a16:creationId xmlns:a16="http://schemas.microsoft.com/office/drawing/2014/main" id="{9D1FEA97-0D75-880F-8BA0-B71490BCA6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767872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742">
                <a:defRPr/>
              </a:pPr>
              <a:r>
                <a:rPr lang="en-US" sz="900" noProof="0">
                  <a:solidFill>
                    <a:srgbClr val="0078D4"/>
                  </a:solidFill>
                  <a:latin typeface="Segoe UI Semibold"/>
                  <a:cs typeface="Segoe UI Semibold"/>
                </a:rPr>
                <a:t>Supply chain performance</a:t>
              </a:r>
              <a:endParaRPr lang="en-US" sz="900" b="0" i="0" u="none" strike="noStrike" kern="1200" cap="none" spc="0" normalizeH="0" baseline="0" noProof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  <p:pic>
          <p:nvPicPr>
            <p:cNvPr id="37" name="Graphic 36">
              <a:extLst>
                <a:ext uri="{FF2B5EF4-FFF2-40B4-BE49-F238E27FC236}">
                  <a16:creationId xmlns:a16="http://schemas.microsoft.com/office/drawing/2014/main" id="{14FD2D2C-E749-63E5-3D34-49E0BC1FC45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FFDCFF32-D34A-EBCA-9546-C705F8D3EBC9}"/>
              </a:ext>
            </a:extLst>
          </p:cNvPr>
          <p:cNvGrpSpPr/>
          <p:nvPr/>
        </p:nvGrpSpPr>
        <p:grpSpPr>
          <a:xfrm>
            <a:off x="1088245" y="2793641"/>
            <a:ext cx="1799910" cy="360000"/>
            <a:chOff x="588263" y="1217924"/>
            <a:chExt cx="1799910" cy="360000"/>
          </a:xfrm>
        </p:grpSpPr>
        <p:pic>
          <p:nvPicPr>
            <p:cNvPr id="39" name="Picture 38" descr="Zip Co logo SVG free download, id: 101874 - Brandlogos.net">
              <a:hlinkClick r:id="rId6"/>
              <a:extLst>
                <a:ext uri="{FF2B5EF4-FFF2-40B4-BE49-F238E27FC236}">
                  <a16:creationId xmlns:a16="http://schemas.microsoft.com/office/drawing/2014/main" id="{146BBF8D-E3CA-96C8-B9E2-D23D31F0FAB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50563689-719D-3FED-45B6-2DDD5089B6F1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2" y="1244036"/>
              <a:ext cx="1340961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 </a:t>
              </a:r>
              <a:r>
                <a:rPr lang="en-US" sz="1100" baseline="30000" noProof="0" dirty="0">
                  <a:solidFill>
                    <a:prstClr val="black"/>
                  </a:solidFill>
                  <a:latin typeface="Segoe UI Semibold"/>
                </a:rPr>
                <a:t>2</a:t>
              </a: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Copilot Pages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55760190-31B8-8E9B-BCC4-3F9B7BD49DA8}"/>
              </a:ext>
            </a:extLst>
          </p:cNvPr>
          <p:cNvGrpSpPr/>
          <p:nvPr/>
        </p:nvGrpSpPr>
        <p:grpSpPr>
          <a:xfrm>
            <a:off x="4456834" y="2793641"/>
            <a:ext cx="1799910" cy="360000"/>
            <a:chOff x="588263" y="1217924"/>
            <a:chExt cx="1799910" cy="360000"/>
          </a:xfrm>
        </p:grpSpPr>
        <p:pic>
          <p:nvPicPr>
            <p:cNvPr id="42" name="Picture 41" descr="Zip Co logo SVG free download, id: 101874 - Brandlogos.net">
              <a:hlinkClick r:id="rId6"/>
              <a:extLst>
                <a:ext uri="{FF2B5EF4-FFF2-40B4-BE49-F238E27FC236}">
                  <a16:creationId xmlns:a16="http://schemas.microsoft.com/office/drawing/2014/main" id="{5E5720B4-2597-0B59-9D46-14D10DB52E6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F7EFA85-6C1E-774D-EB4C-6476143F4C32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2" y="1244036"/>
              <a:ext cx="1340961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 </a:t>
              </a:r>
              <a:r>
                <a:rPr lang="en-US" sz="1100" baseline="30000" noProof="0" dirty="0">
                  <a:solidFill>
                    <a:prstClr val="black"/>
                  </a:solidFill>
                  <a:latin typeface="Segoe UI Semibold"/>
                </a:rPr>
                <a:t>2</a:t>
              </a: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Copilot Pages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7BA7379B-CBEB-3C24-3804-4E7DFABCBE1F}"/>
              </a:ext>
            </a:extLst>
          </p:cNvPr>
          <p:cNvGrpSpPr/>
          <p:nvPr/>
        </p:nvGrpSpPr>
        <p:grpSpPr>
          <a:xfrm>
            <a:off x="8015526" y="2783167"/>
            <a:ext cx="1799910" cy="360000"/>
            <a:chOff x="588263" y="1217924"/>
            <a:chExt cx="1799910" cy="360000"/>
          </a:xfrm>
        </p:grpSpPr>
        <p:pic>
          <p:nvPicPr>
            <p:cNvPr id="45" name="Picture 44" descr="Zip Co logo SVG free download, id: 101874 - Brandlogos.net">
              <a:hlinkClick r:id="rId6"/>
              <a:extLst>
                <a:ext uri="{FF2B5EF4-FFF2-40B4-BE49-F238E27FC236}">
                  <a16:creationId xmlns:a16="http://schemas.microsoft.com/office/drawing/2014/main" id="{D1880E9F-632F-CB9E-F536-204D9474DB6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76E2ED5F-4E51-C0A4-32DC-5406344E951C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2" y="1244036"/>
              <a:ext cx="1340961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 </a:t>
              </a:r>
              <a:r>
                <a:rPr lang="en-US" sz="1100" baseline="30000" noProof="0" dirty="0">
                  <a:solidFill>
                    <a:prstClr val="black"/>
                  </a:solidFill>
                  <a:latin typeface="Segoe UI Semibold"/>
                </a:rPr>
                <a:t>2</a:t>
              </a: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Copilot Pages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A001EB82-90E9-6E7C-D42B-6EE5C7A81798}"/>
              </a:ext>
            </a:extLst>
          </p:cNvPr>
          <p:cNvGrpSpPr/>
          <p:nvPr/>
        </p:nvGrpSpPr>
        <p:grpSpPr>
          <a:xfrm>
            <a:off x="2827276" y="5157037"/>
            <a:ext cx="2242497" cy="360000"/>
            <a:chOff x="588263" y="3617084"/>
            <a:chExt cx="2242497" cy="360000"/>
          </a:xfrm>
        </p:grpSpPr>
        <p:pic>
          <p:nvPicPr>
            <p:cNvPr id="48" name="Picture 47">
              <a:extLst>
                <a:ext uri="{FF2B5EF4-FFF2-40B4-BE49-F238E27FC236}">
                  <a16:creationId xmlns:a16="http://schemas.microsoft.com/office/drawing/2014/main" id="{F30B7F5B-B889-4C22-8074-C36993FE542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361708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87B35C98-6448-7589-2DEA-AAE62A87D694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938576" y="371244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Microsoft Teams</a:t>
              </a:r>
              <a:endParaRPr kumimoji="0" lang="en-US" sz="1100" b="0" i="0" u="none" strike="noStrike" kern="1200" cap="none" spc="0" normalizeH="0" baseline="3000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A971B84F-95AB-3828-8BAD-1EBBCD376EAA}"/>
              </a:ext>
            </a:extLst>
          </p:cNvPr>
          <p:cNvGrpSpPr/>
          <p:nvPr/>
        </p:nvGrpSpPr>
        <p:grpSpPr>
          <a:xfrm>
            <a:off x="5851314" y="5115067"/>
            <a:ext cx="2664692" cy="411140"/>
            <a:chOff x="767112" y="2825909"/>
            <a:chExt cx="2664692" cy="411140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2EB8831A-A71A-1138-0697-7E70191F8499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24978" y="2929272"/>
              <a:ext cx="2306826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to </a:t>
              </a: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EAM solution</a:t>
              </a:r>
            </a:p>
          </p:txBody>
        </p:sp>
        <p:pic>
          <p:nvPicPr>
            <p:cNvPr id="52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BDBB6123-C91A-0EEC-F881-7EADFB47F97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53" name="Picture 52">
            <a:extLst>
              <a:ext uri="{FF2B5EF4-FFF2-40B4-BE49-F238E27FC236}">
                <a16:creationId xmlns:a16="http://schemas.microsoft.com/office/drawing/2014/main" id="{6D49054D-0240-CC8D-9AC7-8045CEC5D592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250203" y="4199112"/>
            <a:ext cx="1941797" cy="2658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742116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293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Manufacturing | Production planning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2025-02-11T01:55:37Z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