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hyperlink" Target="https://copilot.microsoft.com/" TargetMode="External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1845-FE69-0AF7-336B-19FF031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Manufacturing</a:t>
            </a:r>
            <a:r>
              <a:rPr lang="en-US" noProof="0"/>
              <a:t> | Production planning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5A6B1-788C-A380-7DAD-8CA2C5FFF3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1">
                <a:latin typeface="Segoe UI Semibold"/>
                <a:cs typeface="Segoe UI Semibold"/>
              </a:rPr>
              <a:t>Sales forecast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56A9CF-08BB-5947-44CF-A4E9E25C50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Production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A1A15-A1DF-B7B1-3FA6-5398CFA98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Forecast adjustments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AD546-2621-1CB4-2084-B4D88F961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Production scheduling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3EC4DA-80CD-F3B3-3031-F531E88706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Inventory planning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350F15-E386-F818-9412-DC149D4C5F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 and Copilot Studio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B2D810-0420-7B11-0CEE-687E6335E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Summarize sales forecast and export </a:t>
            </a:r>
            <a:r>
              <a:rPr lang="en-US" noProof="1">
                <a:cs typeface="Segoe UI"/>
              </a:rPr>
              <a:t>to Copilot Pages. Tag sales, marketing, and other supply team members to review demand for respective product lines/ products.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3BF400-0E76-CB0E-E128-998D64D87A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1">
                <a:cs typeface="Segoe UI"/>
              </a:rPr>
              <a:t>Use Copilot to summarize insights from various teams and adjust the forecast based on key feedback and suggested changes.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D5C154-361D-C096-5AA7-C4752DC22E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noProof="1">
                <a:cs typeface="Segoe UI"/>
              </a:rPr>
              <a:t>Share inventory plans on Copilot Pages and invite feedback from manufacturing, warehouse, procurement, and other supply teams on constraints and their ability to fulfil the supply plan.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5FAF20-A768-B617-66A0-E6CE70ACB3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noProof="1">
                <a:cs typeface="Segoe UI"/>
              </a:rPr>
              <a:t>Benefit: Facilitates seamless collaboration and feedback from sales, marketing, and supply teams, leading to more accurate and aligned demand forecasts.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0E242F-475F-960D-D566-6DC2B3F5C7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noProof="1">
                <a:cs typeface="Segoe UI"/>
              </a:rPr>
              <a:t>Benefit: Enhances planning by capturing key decisions and creating actionable plans, ensuring clear accountability and timely execution.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B35DDE-4CBA-9D7C-AEAE-4557605265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noProof="1">
                <a:cs typeface="Segoe UI"/>
              </a:rPr>
              <a:t>Benefit:  Ensure forecasts remain accurate and relevant by integrating insights and feedback from various teams and reducing the need for extensive manual revisions.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F40FB11-8B04-FC92-587A-75B4AADF6B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Benefit: Efficiently schedule production runs to maximize profitability.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865110-96C9-A61C-B7EA-26A9872626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US" noProof="1">
                <a:cs typeface="Segoe UI"/>
              </a:rPr>
              <a:t>Benefit: Improves supply chain efficiency by incorporating feedback from key departments, helping to identify and mitigate potential supply constraints early maintaining just-in-time inventory levels.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999389-BA55-94C3-EE97-950CA4B5F7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Review and update the production schedule with the operations teams</a:t>
            </a:r>
            <a:r>
              <a:rPr lang="en-US" noProof="1">
                <a:cs typeface="Segoe UI"/>
              </a:rPr>
              <a:t> and develop a final plan.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FCC750-9983-183E-0EB6-1689373C7B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Ask Copilot to produce a production schedule based on committed orders, inventory levels, and employee availability.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70256A3-B78A-5FCA-2286-D24028DA044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99E8EEB-9FC1-9E99-2BED-F9CC585557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49C2EF-272F-08CE-6D8C-A4C890162D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B9B6AF8-88D2-133F-46DC-AECAA69277D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D8EA7C23-BB94-0EA6-4309-C8BBA98B5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CA0EE-BC3C-E5F9-1CDC-C0D6B8F5C1CE}"/>
              </a:ext>
            </a:extLst>
          </p:cNvPr>
          <p:cNvGrpSpPr/>
          <p:nvPr/>
        </p:nvGrpSpPr>
        <p:grpSpPr>
          <a:xfrm>
            <a:off x="1624328" y="1132756"/>
            <a:ext cx="1519650" cy="216000"/>
            <a:chOff x="1198144" y="862657"/>
            <a:chExt cx="151965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0E318803-BD94-A78E-08DD-06EB97343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1965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Production downtime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4D2C8B8-8EC0-8748-F3DF-BC224187E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2AE2DDF0-005B-7181-4AE7-0D4D8183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B86DC8-571C-A463-DF97-2827B8632A77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9CBB9DB5-C297-AF5B-08B1-6352E68CA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EF787FF-C20F-24A3-9C38-AE7DDA995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65B891-D0AC-1431-6A68-DDF3C1C1C5F7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33" name="Rectangle: Rounded Corners 6">
              <a:extLst>
                <a:ext uri="{FF2B5EF4-FFF2-40B4-BE49-F238E27FC236}">
                  <a16:creationId xmlns:a16="http://schemas.microsoft.com/office/drawing/2014/main" id="{A63E0001-3089-5659-22DA-93B39B406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9040A373-10D7-8586-42DB-1605B1F6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68DA82-0106-FF11-3CF6-C12E66286A70}"/>
              </a:ext>
            </a:extLst>
          </p:cNvPr>
          <p:cNvGrpSpPr/>
          <p:nvPr/>
        </p:nvGrpSpPr>
        <p:grpSpPr>
          <a:xfrm>
            <a:off x="3210186" y="1138086"/>
            <a:ext cx="1767872" cy="216000"/>
            <a:chOff x="1198144" y="862657"/>
            <a:chExt cx="1767872" cy="216000"/>
          </a:xfrm>
        </p:grpSpPr>
        <p:sp>
          <p:nvSpPr>
            <p:cNvPr id="36" name="Rectangle: Rounded Corners 6">
              <a:extLst>
                <a:ext uri="{FF2B5EF4-FFF2-40B4-BE49-F238E27FC236}">
                  <a16:creationId xmlns:a16="http://schemas.microsoft.com/office/drawing/2014/main" id="{9D1FEA97-0D75-880F-8BA0-B71490BC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76787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noProof="0">
                  <a:solidFill>
                    <a:srgbClr val="0078D4"/>
                  </a:solidFill>
                  <a:latin typeface="Segoe UI Semibold"/>
                  <a:cs typeface="Segoe UI Semibold"/>
                </a:rPr>
                <a:t>Supply chain performance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14FD2D2C-E749-63E5-3D34-49E0BC1F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DCFF32-D34A-EBCA-9546-C705F8D3EBC9}"/>
              </a:ext>
            </a:extLst>
          </p:cNvPr>
          <p:cNvGrpSpPr/>
          <p:nvPr/>
        </p:nvGrpSpPr>
        <p:grpSpPr>
          <a:xfrm>
            <a:off x="1088245" y="2793641"/>
            <a:ext cx="1799910" cy="360000"/>
            <a:chOff x="588263" y="1217924"/>
            <a:chExt cx="1799910" cy="360000"/>
          </a:xfrm>
        </p:grpSpPr>
        <p:pic>
          <p:nvPicPr>
            <p:cNvPr id="39" name="Picture 3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146BBF8D-E3CA-96C8-B9E2-D23D31F0FA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563689-719D-3FED-45B6-2DDD5089B6F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2" y="1244036"/>
              <a:ext cx="134096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 </a:t>
              </a:r>
              <a:r>
                <a:rPr lang="en-US" sz="1100" baseline="30000" noProof="0">
                  <a:solidFill>
                    <a:prstClr val="black"/>
                  </a:solidFill>
                  <a:latin typeface="Segoe UI Semibold"/>
                </a:rPr>
                <a:t>2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Copilot Pages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760190-31B8-8E9B-BCC4-3F9B7BD49DA8}"/>
              </a:ext>
            </a:extLst>
          </p:cNvPr>
          <p:cNvGrpSpPr/>
          <p:nvPr/>
        </p:nvGrpSpPr>
        <p:grpSpPr>
          <a:xfrm>
            <a:off x="4456834" y="2793641"/>
            <a:ext cx="1799910" cy="360000"/>
            <a:chOff x="588263" y="1217924"/>
            <a:chExt cx="1799910" cy="360000"/>
          </a:xfrm>
        </p:grpSpPr>
        <p:pic>
          <p:nvPicPr>
            <p:cNvPr id="42" name="Picture 4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5E5720B4-2597-0B59-9D46-14D10DB52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7EFA85-6C1E-774D-EB4C-6476143F4C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2" y="1244036"/>
              <a:ext cx="134096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 </a:t>
              </a:r>
              <a:r>
                <a:rPr lang="en-US" sz="1100" baseline="30000" noProof="0">
                  <a:solidFill>
                    <a:prstClr val="black"/>
                  </a:solidFill>
                  <a:latin typeface="Segoe UI Semibold"/>
                </a:rPr>
                <a:t>2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Copilot Pages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A7379B-CBEB-3C24-3804-4E7DFABCBE1F}"/>
              </a:ext>
            </a:extLst>
          </p:cNvPr>
          <p:cNvGrpSpPr/>
          <p:nvPr/>
        </p:nvGrpSpPr>
        <p:grpSpPr>
          <a:xfrm>
            <a:off x="8015526" y="2783167"/>
            <a:ext cx="1799910" cy="360000"/>
            <a:chOff x="588263" y="1217924"/>
            <a:chExt cx="1799910" cy="360000"/>
          </a:xfrm>
        </p:grpSpPr>
        <p:pic>
          <p:nvPicPr>
            <p:cNvPr id="45" name="Picture 44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D1880E9F-632F-CB9E-F536-204D9474DB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6E2ED5F-4E51-C0A4-32DC-5406344E951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2" y="1244036"/>
              <a:ext cx="134096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 noProof="0">
                  <a:solidFill>
                    <a:prstClr val="black"/>
                  </a:solidFill>
                  <a:latin typeface="Segoe UI Semibold"/>
                </a:rPr>
                <a:t>Business Chat </a:t>
              </a:r>
              <a:r>
                <a:rPr lang="en-US" sz="1100" baseline="30000" noProof="0">
                  <a:solidFill>
                    <a:prstClr val="black"/>
                  </a:solidFill>
                  <a:latin typeface="Segoe UI Semibold"/>
                </a:rPr>
                <a:t>2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Copilot Pages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01EB82-90E9-6E7C-D42B-6EE5C7A81798}"/>
              </a:ext>
            </a:extLst>
          </p:cNvPr>
          <p:cNvGrpSpPr/>
          <p:nvPr/>
        </p:nvGrpSpPr>
        <p:grpSpPr>
          <a:xfrm>
            <a:off x="2827276" y="5157037"/>
            <a:ext cx="2242497" cy="360000"/>
            <a:chOff x="588263" y="3617084"/>
            <a:chExt cx="2242497" cy="36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30B7F5B-B889-4C22-8074-C36993FE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7B35C98-6448-7589-2DEA-AAE62A87D69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38576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  <a:endParaRPr kumimoji="0" lang="en-US" sz="1100" b="0" i="0" u="none" strike="noStrike" kern="1200" cap="none" spc="0" normalizeH="0" baseline="3000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71B84F-95AB-3828-8BAD-1EBBCD376EAA}"/>
              </a:ext>
            </a:extLst>
          </p:cNvPr>
          <p:cNvGrpSpPr/>
          <p:nvPr/>
        </p:nvGrpSpPr>
        <p:grpSpPr>
          <a:xfrm>
            <a:off x="5851314" y="5115067"/>
            <a:ext cx="2664692" cy="411140"/>
            <a:chOff x="767112" y="2825909"/>
            <a:chExt cx="2664692" cy="41114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B8831A-A71A-1138-0697-7E70191F849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8" y="2929272"/>
              <a:ext cx="230682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Connection to </a:t>
              </a: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EAM solution</a:t>
              </a:r>
            </a:p>
          </p:txBody>
        </p:sp>
        <p:pic>
          <p:nvPicPr>
            <p:cNvPr id="5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BDBB6123-C91A-0EEC-F881-7EADFB47F9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8E727D1-AA56-E6D9-EB8F-809D3031F3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45B5E598-071E-5223-D3C8-6B128CA22746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at </a:t>
            </a:r>
            <a:r>
              <a:rPr lang="en-US" noProof="0" dirty="0">
                <a:hlinkClick r:id="rId11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Business Chat at </a:t>
            </a:r>
            <a:r>
              <a:rPr lang="en-US" noProof="0" dirty="0">
                <a:hlinkClick r:id="rId11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5507421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Production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