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1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E11FE-224F-64E1-8D31-4302740BB0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C69E22-93FF-7124-E8C9-AA5C776231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3227FD-8399-547D-1555-C24D4FEB18B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A32BA4A-481C-15B2-BD66-3C1B15DBB55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57A88C-D68B-7E43-B6BD-8EAA3060908E}"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305511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sv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hyperlink" Target="https://support.microsoft.com/en-us/topic/overview-of-microsoft-365-chat-preview-5b00a52d-7296-48ee-b938-b95b7209f73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CCAC6-9CD8-BD85-EC88-79B62D8F820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C212498-C081-EECC-18B2-F462A3F602D1}"/>
              </a:ext>
            </a:extLst>
          </p:cNvPr>
          <p:cNvSpPr>
            <a:spLocks noGrp="1"/>
          </p:cNvSpPr>
          <p:nvPr>
            <p:ph type="title"/>
          </p:nvPr>
        </p:nvSpPr>
        <p:spPr>
          <a:xfrm>
            <a:off x="584200" y="387766"/>
            <a:ext cx="5672544" cy="263149"/>
          </a:xfrm>
        </p:spPr>
        <p:txBody>
          <a:bodyPr/>
          <a:lstStyle/>
          <a:p>
            <a:r>
              <a:rPr lang="en-US" noProof="0">
                <a:solidFill>
                  <a:srgbClr val="0078D4"/>
                </a:solidFill>
              </a:rPr>
              <a:t>Manufacturing</a:t>
            </a:r>
            <a:r>
              <a:rPr lang="en-US" noProof="0"/>
              <a:t> | Perform factory maintenance</a:t>
            </a:r>
          </a:p>
        </p:txBody>
      </p:sp>
      <p:sp>
        <p:nvSpPr>
          <p:cNvPr id="66" name="Text Placeholder 5">
            <a:extLst>
              <a:ext uri="{FF2B5EF4-FFF2-40B4-BE49-F238E27FC236}">
                <a16:creationId xmlns:a16="http://schemas.microsoft.com/office/drawing/2014/main" id="{5596C3A3-6D90-0C08-5906-26B0FEEFFE80}"/>
              </a:ext>
            </a:extLst>
          </p:cNvPr>
          <p:cNvSpPr>
            <a:spLocks noGrp="1"/>
          </p:cNvSpPr>
          <p:nvPr>
            <p:ph type="body" sz="quarter" idx="11"/>
          </p:nvPr>
        </p:nvSpPr>
        <p:spPr>
          <a:xfrm>
            <a:off x="584200"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spc="-20" noProof="0"/>
              <a:t>1.</a:t>
            </a:r>
            <a:r>
              <a:rPr lang="en-US" noProof="0">
                <a:latin typeface="Segoe UI Semibold"/>
                <a:cs typeface="Segoe UI Semibold"/>
              </a:rPr>
              <a:t> Assessment</a:t>
            </a:r>
            <a:endParaRPr lang="en-US" spc="-20" noProof="0"/>
          </a:p>
        </p:txBody>
      </p:sp>
      <p:sp>
        <p:nvSpPr>
          <p:cNvPr id="67" name="Text Placeholder 6">
            <a:extLst>
              <a:ext uri="{FF2B5EF4-FFF2-40B4-BE49-F238E27FC236}">
                <a16:creationId xmlns:a16="http://schemas.microsoft.com/office/drawing/2014/main" id="{B7F35D89-8929-0292-6823-9FD22C503724}"/>
              </a:ext>
            </a:extLst>
          </p:cNvPr>
          <p:cNvSpPr>
            <a:spLocks noGrp="1"/>
          </p:cNvSpPr>
          <p:nvPr>
            <p:ph type="body" sz="quarter" idx="12"/>
          </p:nvPr>
        </p:nvSpPr>
        <p:spPr>
          <a:xfrm>
            <a:off x="584200" y="4052218"/>
            <a:ext cx="2808000" cy="345600"/>
          </a:xfrm>
        </p:spPr>
        <p:txBody>
          <a:bodyPr/>
          <a:lstStyle/>
          <a:p>
            <a:r>
              <a:rPr lang="en-US" noProof="0"/>
              <a:t>6. </a:t>
            </a:r>
            <a:r>
              <a:rPr lang="en-US" noProof="0">
                <a:latin typeface="Segoe UI Semibold"/>
                <a:cs typeface="Segoe UI Semibold"/>
              </a:rPr>
              <a:t>Document the work</a:t>
            </a:r>
            <a:endParaRPr lang="en-US" noProof="0"/>
          </a:p>
        </p:txBody>
      </p:sp>
      <p:sp>
        <p:nvSpPr>
          <p:cNvPr id="68" name="Text Placeholder 7">
            <a:extLst>
              <a:ext uri="{FF2B5EF4-FFF2-40B4-BE49-F238E27FC236}">
                <a16:creationId xmlns:a16="http://schemas.microsoft.com/office/drawing/2014/main" id="{B5E7AF0B-E443-BD9A-F930-06BB3804B34C}"/>
              </a:ext>
            </a:extLst>
          </p:cNvPr>
          <p:cNvSpPr>
            <a:spLocks noGrp="1"/>
          </p:cNvSpPr>
          <p:nvPr>
            <p:ph type="body" sz="quarter" idx="13"/>
          </p:nvPr>
        </p:nvSpPr>
        <p:spPr>
          <a:xfrm>
            <a:off x="4047840"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2. Expert assistance</a:t>
            </a:r>
          </a:p>
        </p:txBody>
      </p:sp>
      <p:sp>
        <p:nvSpPr>
          <p:cNvPr id="72" name="Text Placeholder 8">
            <a:extLst>
              <a:ext uri="{FF2B5EF4-FFF2-40B4-BE49-F238E27FC236}">
                <a16:creationId xmlns:a16="http://schemas.microsoft.com/office/drawing/2014/main" id="{9458F2AC-CC01-2F0E-6FE4-C66188232F18}"/>
              </a:ext>
            </a:extLst>
          </p:cNvPr>
          <p:cNvSpPr>
            <a:spLocks noGrp="1"/>
          </p:cNvSpPr>
          <p:nvPr>
            <p:ph type="body" sz="quarter" idx="14"/>
          </p:nvPr>
        </p:nvSpPr>
        <p:spPr>
          <a:xfrm>
            <a:off x="4047840" y="4052218"/>
            <a:ext cx="2808000" cy="345600"/>
          </a:xfrm>
        </p:spPr>
        <p:txBody>
          <a:bodyPr/>
          <a:lstStyle/>
          <a:p>
            <a:r>
              <a:rPr lang="en-US" noProof="0"/>
              <a:t>5. Repair instructions</a:t>
            </a:r>
          </a:p>
        </p:txBody>
      </p:sp>
      <p:sp>
        <p:nvSpPr>
          <p:cNvPr id="73" name="Text Placeholder 9">
            <a:extLst>
              <a:ext uri="{FF2B5EF4-FFF2-40B4-BE49-F238E27FC236}">
                <a16:creationId xmlns:a16="http://schemas.microsoft.com/office/drawing/2014/main" id="{2B1FABEE-B0F1-BD42-07E7-C7655567AE3B}"/>
              </a:ext>
            </a:extLst>
          </p:cNvPr>
          <p:cNvSpPr>
            <a:spLocks noGrp="1"/>
          </p:cNvSpPr>
          <p:nvPr>
            <p:ph type="body" sz="quarter" idx="15"/>
          </p:nvPr>
        </p:nvSpPr>
        <p:spPr>
          <a:xfrm>
            <a:off x="7511481" y="1593881"/>
            <a:ext cx="2808000" cy="345600"/>
          </a:xfr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vert="horz" wrap="square" lIns="0" tIns="0" rIns="0" bIns="0" rtlCol="0" anchor="ctr" anchorCtr="0">
            <a:noAutofit/>
          </a:bodyPr>
          <a:lstStyle/>
          <a:p>
            <a:r>
              <a:rPr lang="en-US" noProof="0"/>
              <a:t>3. Safety compliance checklist</a:t>
            </a:r>
          </a:p>
        </p:txBody>
      </p:sp>
      <p:sp>
        <p:nvSpPr>
          <p:cNvPr id="74" name="Text Placeholder 10">
            <a:extLst>
              <a:ext uri="{FF2B5EF4-FFF2-40B4-BE49-F238E27FC236}">
                <a16:creationId xmlns:a16="http://schemas.microsoft.com/office/drawing/2014/main" id="{62677C51-994D-668A-E484-ABAECF58FA81}"/>
              </a:ext>
            </a:extLst>
          </p:cNvPr>
          <p:cNvSpPr>
            <a:spLocks noGrp="1"/>
          </p:cNvSpPr>
          <p:nvPr>
            <p:ph type="body" sz="quarter" idx="16"/>
          </p:nvPr>
        </p:nvSpPr>
        <p:spPr>
          <a:xfrm>
            <a:off x="7511481" y="4052218"/>
            <a:ext cx="2808000" cy="345600"/>
          </a:xfrm>
        </p:spPr>
        <p:txBody>
          <a:bodyPr/>
          <a:lstStyle/>
          <a:p>
            <a:r>
              <a:rPr lang="en-US" noProof="0"/>
              <a:t>4. Parts identification</a:t>
            </a:r>
          </a:p>
        </p:txBody>
      </p:sp>
      <p:sp>
        <p:nvSpPr>
          <p:cNvPr id="30" name="Text Placeholder 29">
            <a:extLst>
              <a:ext uri="{FF2B5EF4-FFF2-40B4-BE49-F238E27FC236}">
                <a16:creationId xmlns:a16="http://schemas.microsoft.com/office/drawing/2014/main" id="{0B1F0A9F-4CCE-90D7-9B14-DC68B63B512A}"/>
              </a:ext>
            </a:extLst>
          </p:cNvPr>
          <p:cNvSpPr>
            <a:spLocks noGrp="1"/>
          </p:cNvSpPr>
          <p:nvPr>
            <p:ph type="body" sz="quarter" idx="17"/>
          </p:nvPr>
        </p:nvSpPr>
        <p:spPr>
          <a:xfrm>
            <a:off x="6519224" y="521099"/>
            <a:ext cx="3599821" cy="169277"/>
          </a:xfrm>
        </p:spPr>
        <p:txBody>
          <a:bodyPr vert="horz" wrap="square" lIns="0" tIns="0" rIns="0" bIns="0" rtlCol="0" anchor="t">
            <a:spAutoFit/>
          </a:bodyPr>
          <a:lstStyle/>
          <a:p>
            <a:r>
              <a:rPr lang="en-US" noProof="0"/>
              <a:t>Microsoft 365 Copilot and Copilot Studio</a:t>
            </a:r>
            <a:endParaRPr lang="en-US" sz="900" i="1" noProof="0"/>
          </a:p>
        </p:txBody>
      </p:sp>
      <p:sp>
        <p:nvSpPr>
          <p:cNvPr id="75" name="Text Placeholder 11">
            <a:extLst>
              <a:ext uri="{FF2B5EF4-FFF2-40B4-BE49-F238E27FC236}">
                <a16:creationId xmlns:a16="http://schemas.microsoft.com/office/drawing/2014/main" id="{D43B5FCA-79CE-C05F-3FB1-229EE646B048}"/>
              </a:ext>
            </a:extLst>
          </p:cNvPr>
          <p:cNvSpPr>
            <a:spLocks noGrp="1"/>
          </p:cNvSpPr>
          <p:nvPr>
            <p:ph type="body" sz="quarter" idx="18"/>
          </p:nvPr>
        </p:nvSpPr>
        <p:spPr>
          <a:xfrm>
            <a:off x="584200" y="2032188"/>
            <a:ext cx="2808000" cy="626701"/>
          </a:xfrm>
        </p:spPr>
        <p:txBody>
          <a:bodyPr/>
          <a:lstStyle/>
          <a:p>
            <a:r>
              <a:rPr lang="en-US" noProof="0"/>
              <a:t>Use Copilot to quickly access to technical manuals, schematics and repair histories, query them in natural language and get responses including troubleshooting instructions.</a:t>
            </a:r>
          </a:p>
        </p:txBody>
      </p:sp>
      <p:sp>
        <p:nvSpPr>
          <p:cNvPr id="76" name="Text Placeholder 12">
            <a:extLst>
              <a:ext uri="{FF2B5EF4-FFF2-40B4-BE49-F238E27FC236}">
                <a16:creationId xmlns:a16="http://schemas.microsoft.com/office/drawing/2014/main" id="{F5120559-1604-B86A-EC2F-010035D0A5C8}"/>
              </a:ext>
            </a:extLst>
          </p:cNvPr>
          <p:cNvSpPr>
            <a:spLocks noGrp="1"/>
          </p:cNvSpPr>
          <p:nvPr>
            <p:ph type="body" sz="quarter" idx="19"/>
          </p:nvPr>
        </p:nvSpPr>
        <p:spPr>
          <a:xfrm>
            <a:off x="4047840" y="2032188"/>
            <a:ext cx="2808000" cy="626701"/>
          </a:xfrm>
        </p:spPr>
        <p:txBody>
          <a:bodyPr/>
          <a:lstStyle/>
          <a:p>
            <a:r>
              <a:rPr lang="en-US" noProof="0"/>
              <a:t>Use Copilot to identify the right expert for your problem and call them to get remote assistance. Transcripts from Teams Phone calls can be used to improve the maintenance database content.</a:t>
            </a:r>
          </a:p>
        </p:txBody>
      </p:sp>
      <p:sp>
        <p:nvSpPr>
          <p:cNvPr id="77" name="Text Placeholder 13">
            <a:extLst>
              <a:ext uri="{FF2B5EF4-FFF2-40B4-BE49-F238E27FC236}">
                <a16:creationId xmlns:a16="http://schemas.microsoft.com/office/drawing/2014/main" id="{B921725E-2923-7C16-0A19-1336A462DA01}"/>
              </a:ext>
            </a:extLst>
          </p:cNvPr>
          <p:cNvSpPr>
            <a:spLocks noGrp="1"/>
          </p:cNvSpPr>
          <p:nvPr>
            <p:ph type="body" sz="quarter" idx="20"/>
          </p:nvPr>
        </p:nvSpPr>
        <p:spPr>
          <a:xfrm>
            <a:off x="7511481" y="2032188"/>
            <a:ext cx="2808000" cy="626701"/>
          </a:xfrm>
        </p:spPr>
        <p:txBody>
          <a:bodyPr/>
          <a:lstStyle/>
          <a:p>
            <a:r>
              <a:rPr lang="en-US" noProof="0"/>
              <a:t>Copilot drafts a tailored safety checklist to ensure adherence to both equipment-specific as well as personal safety measures.</a:t>
            </a:r>
          </a:p>
        </p:txBody>
      </p:sp>
      <p:sp>
        <p:nvSpPr>
          <p:cNvPr id="78" name="Text Placeholder 14">
            <a:extLst>
              <a:ext uri="{FF2B5EF4-FFF2-40B4-BE49-F238E27FC236}">
                <a16:creationId xmlns:a16="http://schemas.microsoft.com/office/drawing/2014/main" id="{5733758A-903A-C798-F6F8-A21C548B4CD9}"/>
              </a:ext>
            </a:extLst>
          </p:cNvPr>
          <p:cNvSpPr>
            <a:spLocks noGrp="1"/>
          </p:cNvSpPr>
          <p:nvPr>
            <p:ph type="body" sz="quarter" idx="21"/>
          </p:nvPr>
        </p:nvSpPr>
        <p:spPr>
          <a:xfrm>
            <a:off x="584200" y="3208260"/>
            <a:ext cx="2808000" cy="626701"/>
          </a:xfrm>
        </p:spPr>
        <p:txBody>
          <a:bodyPr>
            <a:normAutofit/>
          </a:bodyPr>
          <a:lstStyle/>
          <a:p>
            <a:r>
              <a:rPr lang="en-US" noProof="0"/>
              <a:t>Benefit: Simplify access to repair information enabling faster and accurate issue resolution leading to reduced downtime.</a:t>
            </a:r>
          </a:p>
        </p:txBody>
      </p:sp>
      <p:sp>
        <p:nvSpPr>
          <p:cNvPr id="79" name="Text Placeholder 15">
            <a:extLst>
              <a:ext uri="{FF2B5EF4-FFF2-40B4-BE49-F238E27FC236}">
                <a16:creationId xmlns:a16="http://schemas.microsoft.com/office/drawing/2014/main" id="{89E59E08-B9CF-E0A5-873C-D301417ED8C6}"/>
              </a:ext>
            </a:extLst>
          </p:cNvPr>
          <p:cNvSpPr>
            <a:spLocks noGrp="1"/>
          </p:cNvSpPr>
          <p:nvPr>
            <p:ph type="body" sz="quarter" idx="22"/>
          </p:nvPr>
        </p:nvSpPr>
        <p:spPr>
          <a:xfrm>
            <a:off x="584200" y="5641938"/>
            <a:ext cx="2808000" cy="740067"/>
          </a:xfrm>
        </p:spPr>
        <p:txBody>
          <a:bodyPr>
            <a:normAutofit/>
          </a:bodyPr>
          <a:lstStyle/>
          <a:p>
            <a:pPr lvl="0"/>
            <a:r>
              <a:rPr lang="en-US" noProof="0"/>
              <a:t>Benefit: Streamline documentation, ensuring accurate and comprehensive records that improve the agent’s ability to assist with future repairs.</a:t>
            </a:r>
          </a:p>
        </p:txBody>
      </p:sp>
      <p:sp>
        <p:nvSpPr>
          <p:cNvPr id="80" name="Text Placeholder 16">
            <a:extLst>
              <a:ext uri="{FF2B5EF4-FFF2-40B4-BE49-F238E27FC236}">
                <a16:creationId xmlns:a16="http://schemas.microsoft.com/office/drawing/2014/main" id="{F45D8508-9C86-B581-60E3-6807C601764A}"/>
              </a:ext>
            </a:extLst>
          </p:cNvPr>
          <p:cNvSpPr>
            <a:spLocks noGrp="1"/>
          </p:cNvSpPr>
          <p:nvPr>
            <p:ph type="body" sz="quarter" idx="23"/>
          </p:nvPr>
        </p:nvSpPr>
        <p:spPr>
          <a:xfrm>
            <a:off x="4047840" y="3179573"/>
            <a:ext cx="2808000" cy="753235"/>
          </a:xfrm>
        </p:spPr>
        <p:txBody>
          <a:bodyPr>
            <a:normAutofit/>
          </a:bodyPr>
          <a:lstStyle/>
          <a:p>
            <a:pPr lvl="0"/>
            <a:r>
              <a:rPr lang="en-US" noProof="0"/>
              <a:t>Benefit: Perform faster and accurate diagnosis and resolutions aided by experts.</a:t>
            </a:r>
          </a:p>
        </p:txBody>
      </p:sp>
      <p:sp>
        <p:nvSpPr>
          <p:cNvPr id="81" name="Text Placeholder 17">
            <a:extLst>
              <a:ext uri="{FF2B5EF4-FFF2-40B4-BE49-F238E27FC236}">
                <a16:creationId xmlns:a16="http://schemas.microsoft.com/office/drawing/2014/main" id="{417617B0-FBF0-37BD-0BBB-A789F9BEF46B}"/>
              </a:ext>
            </a:extLst>
          </p:cNvPr>
          <p:cNvSpPr>
            <a:spLocks noGrp="1"/>
          </p:cNvSpPr>
          <p:nvPr>
            <p:ph type="body" sz="quarter" idx="24"/>
          </p:nvPr>
        </p:nvSpPr>
        <p:spPr>
          <a:xfrm>
            <a:off x="4047840" y="5641938"/>
            <a:ext cx="2808000" cy="809210"/>
          </a:xfrm>
        </p:spPr>
        <p:txBody>
          <a:bodyPr>
            <a:normAutofit/>
          </a:bodyPr>
          <a:lstStyle/>
          <a:p>
            <a:pPr lvl="0"/>
            <a:r>
              <a:rPr lang="en-US" noProof="0"/>
              <a:t>Benefit: Speed time to repair and help ensure that repairs are done correctly.</a:t>
            </a:r>
          </a:p>
        </p:txBody>
      </p:sp>
      <p:sp>
        <p:nvSpPr>
          <p:cNvPr id="82" name="Text Placeholder 18">
            <a:extLst>
              <a:ext uri="{FF2B5EF4-FFF2-40B4-BE49-F238E27FC236}">
                <a16:creationId xmlns:a16="http://schemas.microsoft.com/office/drawing/2014/main" id="{E5246042-79B5-6958-5513-8E55BC7323ED}"/>
              </a:ext>
            </a:extLst>
          </p:cNvPr>
          <p:cNvSpPr>
            <a:spLocks noGrp="1"/>
          </p:cNvSpPr>
          <p:nvPr>
            <p:ph type="body" sz="quarter" idx="25"/>
          </p:nvPr>
        </p:nvSpPr>
        <p:spPr>
          <a:xfrm>
            <a:off x="7511481" y="3208260"/>
            <a:ext cx="2808000" cy="626701"/>
          </a:xfrm>
        </p:spPr>
        <p:txBody>
          <a:bodyPr>
            <a:normAutofit/>
          </a:bodyPr>
          <a:lstStyle/>
          <a:p>
            <a:pPr lvl="0"/>
            <a:r>
              <a:rPr lang="en-US" noProof="0"/>
              <a:t>Benefit:  Improved safety compliance, avoiding accidents and compliance issues.</a:t>
            </a:r>
          </a:p>
        </p:txBody>
      </p:sp>
      <p:sp>
        <p:nvSpPr>
          <p:cNvPr id="83" name="Text Placeholder 19">
            <a:extLst>
              <a:ext uri="{FF2B5EF4-FFF2-40B4-BE49-F238E27FC236}">
                <a16:creationId xmlns:a16="http://schemas.microsoft.com/office/drawing/2014/main" id="{E1991BF2-C051-EE40-1022-297203DDBF81}"/>
              </a:ext>
            </a:extLst>
          </p:cNvPr>
          <p:cNvSpPr>
            <a:spLocks noGrp="1"/>
          </p:cNvSpPr>
          <p:nvPr>
            <p:ph type="body" sz="quarter" idx="26"/>
          </p:nvPr>
        </p:nvSpPr>
        <p:spPr>
          <a:xfrm>
            <a:off x="7511481" y="5755304"/>
            <a:ext cx="2808000" cy="626701"/>
          </a:xfrm>
        </p:spPr>
        <p:txBody>
          <a:bodyPr>
            <a:normAutofit/>
          </a:bodyPr>
          <a:lstStyle/>
          <a:p>
            <a:pPr lvl="0"/>
            <a:r>
              <a:rPr lang="en-US" noProof="0"/>
              <a:t>Benefit: Instantly identify parts for reordering from photos, eliminating guesswork and expediting the process.</a:t>
            </a:r>
          </a:p>
        </p:txBody>
      </p:sp>
      <p:sp>
        <p:nvSpPr>
          <p:cNvPr id="84" name="Text Placeholder 20">
            <a:extLst>
              <a:ext uri="{FF2B5EF4-FFF2-40B4-BE49-F238E27FC236}">
                <a16:creationId xmlns:a16="http://schemas.microsoft.com/office/drawing/2014/main" id="{E4054FAE-E968-FD7D-0E76-F0DD8906D5DE}"/>
              </a:ext>
            </a:extLst>
          </p:cNvPr>
          <p:cNvSpPr>
            <a:spLocks noGrp="1"/>
          </p:cNvSpPr>
          <p:nvPr>
            <p:ph type="body" sz="quarter" idx="27"/>
          </p:nvPr>
        </p:nvSpPr>
        <p:spPr>
          <a:xfrm>
            <a:off x="584200" y="4488366"/>
            <a:ext cx="2808000" cy="626701"/>
          </a:xfrm>
        </p:spPr>
        <p:txBody>
          <a:bodyPr>
            <a:normAutofit/>
          </a:bodyPr>
          <a:lstStyle/>
          <a:p>
            <a:r>
              <a:rPr lang="en-US" noProof="0">
                <a:cs typeface="Segoe UI"/>
              </a:rPr>
              <a:t>Document job completion with structured forms or checklists, ensuring all necessary details such as actions taken, parts used, and time spent are accurately captured.</a:t>
            </a:r>
          </a:p>
        </p:txBody>
      </p:sp>
      <p:sp>
        <p:nvSpPr>
          <p:cNvPr id="85" name="Text Placeholder 21">
            <a:extLst>
              <a:ext uri="{FF2B5EF4-FFF2-40B4-BE49-F238E27FC236}">
                <a16:creationId xmlns:a16="http://schemas.microsoft.com/office/drawing/2014/main" id="{A879102A-7481-B753-7F75-7B85F985E118}"/>
              </a:ext>
            </a:extLst>
          </p:cNvPr>
          <p:cNvSpPr>
            <a:spLocks noGrp="1"/>
          </p:cNvSpPr>
          <p:nvPr>
            <p:ph type="body" sz="quarter" idx="28"/>
          </p:nvPr>
        </p:nvSpPr>
        <p:spPr>
          <a:xfrm>
            <a:off x="4047841" y="4488366"/>
            <a:ext cx="2808000" cy="626701"/>
          </a:xfrm>
        </p:spPr>
        <p:txBody>
          <a:bodyPr/>
          <a:lstStyle/>
          <a:p>
            <a:r>
              <a:rPr lang="en-US" noProof="0">
                <a:cs typeface="Segoe UI"/>
              </a:rPr>
              <a:t>Copilot can produce repair instructions in natural language and explain any instructions that are unclear.</a:t>
            </a:r>
          </a:p>
        </p:txBody>
      </p:sp>
      <p:sp>
        <p:nvSpPr>
          <p:cNvPr id="86" name="Text Placeholder 39">
            <a:extLst>
              <a:ext uri="{FF2B5EF4-FFF2-40B4-BE49-F238E27FC236}">
                <a16:creationId xmlns:a16="http://schemas.microsoft.com/office/drawing/2014/main" id="{7F1905C4-17ED-89D1-14F3-7D319BE1A0A5}"/>
              </a:ext>
            </a:extLst>
          </p:cNvPr>
          <p:cNvSpPr>
            <a:spLocks noGrp="1"/>
          </p:cNvSpPr>
          <p:nvPr>
            <p:ph type="body" sz="quarter" idx="29"/>
          </p:nvPr>
        </p:nvSpPr>
        <p:spPr>
          <a:xfrm>
            <a:off x="7511481" y="4488366"/>
            <a:ext cx="2808000" cy="626701"/>
          </a:xfrm>
        </p:spPr>
        <p:txBody>
          <a:bodyPr/>
          <a:lstStyle/>
          <a:p>
            <a:r>
              <a:rPr lang="en-US" noProof="0">
                <a:cs typeface="Segoe UI"/>
              </a:rPr>
              <a:t>Click a photo of a part that is faulty or worn out and use Copilot to identify the part information so that a replacement can be ordered.</a:t>
            </a:r>
          </a:p>
        </p:txBody>
      </p:sp>
      <p:sp>
        <p:nvSpPr>
          <p:cNvPr id="48" name="Text Placeholder 47">
            <a:extLst>
              <a:ext uri="{FF2B5EF4-FFF2-40B4-BE49-F238E27FC236}">
                <a16:creationId xmlns:a16="http://schemas.microsoft.com/office/drawing/2014/main" id="{0A463A26-9D6F-F0FB-56D7-D9B8136F6F9C}"/>
              </a:ext>
            </a:extLst>
          </p:cNvPr>
          <p:cNvSpPr>
            <a:spLocks noGrp="1"/>
          </p:cNvSpPr>
          <p:nvPr>
            <p:ph type="body" sz="quarter" idx="30"/>
          </p:nvPr>
        </p:nvSpPr>
        <p:spPr>
          <a:xfrm>
            <a:off x="10430351" y="521099"/>
            <a:ext cx="1456966" cy="175614"/>
          </a:xfrm>
        </p:spPr>
        <p:txBody>
          <a:bodyPr vert="horz" wrap="square" lIns="0" tIns="0" rIns="0" bIns="0" rtlCol="0" anchor="t">
            <a:spAutoFit/>
          </a:bodyPr>
          <a:lstStyle/>
          <a:p>
            <a:r>
              <a:rPr lang="en-US" noProof="0"/>
              <a:t>Extend</a:t>
            </a:r>
          </a:p>
        </p:txBody>
      </p:sp>
      <p:sp>
        <p:nvSpPr>
          <p:cNvPr id="54" name="Text Placeholder 53">
            <a:extLst>
              <a:ext uri="{FF2B5EF4-FFF2-40B4-BE49-F238E27FC236}">
                <a16:creationId xmlns:a16="http://schemas.microsoft.com/office/drawing/2014/main" id="{665DC218-8D69-FB5C-AC82-76ED43D2B772}"/>
              </a:ext>
            </a:extLst>
          </p:cNvPr>
          <p:cNvSpPr>
            <a:spLocks noGrp="1"/>
          </p:cNvSpPr>
          <p:nvPr>
            <p:ph type="body" sz="quarter" idx="38"/>
          </p:nvPr>
        </p:nvSpPr>
        <p:spPr>
          <a:solidFill>
            <a:srgbClr val="0078D4"/>
          </a:solidFill>
        </p:spPr>
        <p:txBody>
          <a:bodyPr/>
          <a:lstStyle/>
          <a:p>
            <a:endParaRPr lang="en-US" noProof="0"/>
          </a:p>
        </p:txBody>
      </p:sp>
      <p:sp>
        <p:nvSpPr>
          <p:cNvPr id="55" name="Text Placeholder 54">
            <a:extLst>
              <a:ext uri="{FF2B5EF4-FFF2-40B4-BE49-F238E27FC236}">
                <a16:creationId xmlns:a16="http://schemas.microsoft.com/office/drawing/2014/main" id="{A122C248-9FE6-C702-9914-2E984D813A09}"/>
              </a:ext>
            </a:extLst>
          </p:cNvPr>
          <p:cNvSpPr>
            <a:spLocks noGrp="1"/>
          </p:cNvSpPr>
          <p:nvPr>
            <p:ph type="body" sz="quarter" idx="39"/>
          </p:nvPr>
        </p:nvSpPr>
        <p:spPr>
          <a:solidFill>
            <a:srgbClr val="0078D4"/>
          </a:solidFill>
        </p:spPr>
        <p:txBody>
          <a:bodyPr/>
          <a:lstStyle/>
          <a:p>
            <a:endParaRPr lang="en-US" noProof="0"/>
          </a:p>
        </p:txBody>
      </p:sp>
      <p:sp>
        <p:nvSpPr>
          <p:cNvPr id="56" name="Text Placeholder 55">
            <a:extLst>
              <a:ext uri="{FF2B5EF4-FFF2-40B4-BE49-F238E27FC236}">
                <a16:creationId xmlns:a16="http://schemas.microsoft.com/office/drawing/2014/main" id="{27416C38-9357-8D7D-B2BB-F1B0BB7D05A4}"/>
              </a:ext>
            </a:extLst>
          </p:cNvPr>
          <p:cNvSpPr>
            <a:spLocks noGrp="1"/>
          </p:cNvSpPr>
          <p:nvPr>
            <p:ph type="body" sz="quarter" idx="40"/>
          </p:nvPr>
        </p:nvSpPr>
        <p:spPr>
          <a:solidFill>
            <a:srgbClr val="0070C0"/>
          </a:solidFill>
        </p:spPr>
        <p:txBody>
          <a:bodyPr/>
          <a:lstStyle/>
          <a:p>
            <a:endParaRPr lang="en-US" noProof="0"/>
          </a:p>
        </p:txBody>
      </p:sp>
      <p:sp>
        <p:nvSpPr>
          <p:cNvPr id="87" name="Rectangle: Rounded Corners 6">
            <a:extLst>
              <a:ext uri="{FF2B5EF4-FFF2-40B4-BE49-F238E27FC236}">
                <a16:creationId xmlns:a16="http://schemas.microsoft.com/office/drawing/2014/main" id="{7FD634FA-9C77-51D1-08FD-B6F08BCD900D}"/>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88" name="Group 87">
            <a:extLst>
              <a:ext uri="{FF2B5EF4-FFF2-40B4-BE49-F238E27FC236}">
                <a16:creationId xmlns:a16="http://schemas.microsoft.com/office/drawing/2014/main" id="{AF34A61A-8BC4-2546-4DC6-F4B296257991}"/>
              </a:ext>
            </a:extLst>
          </p:cNvPr>
          <p:cNvGrpSpPr/>
          <p:nvPr/>
        </p:nvGrpSpPr>
        <p:grpSpPr>
          <a:xfrm>
            <a:off x="1624328" y="1132756"/>
            <a:ext cx="1519650" cy="216000"/>
            <a:chOff x="1198144" y="862657"/>
            <a:chExt cx="1519650" cy="216000"/>
          </a:xfrm>
        </p:grpSpPr>
        <p:sp>
          <p:nvSpPr>
            <p:cNvPr id="92" name="Rectangle: Rounded Corners 6">
              <a:extLst>
                <a:ext uri="{FF2B5EF4-FFF2-40B4-BE49-F238E27FC236}">
                  <a16:creationId xmlns:a16="http://schemas.microsoft.com/office/drawing/2014/main" id="{EDBFF9AB-D8DD-8DD5-2836-AAC93F71F72B}"/>
                </a:ext>
                <a:ext uri="{C183D7F6-B498-43B3-948B-1728B52AA6E4}">
                  <adec:decorative xmlns:adec="http://schemas.microsoft.com/office/drawing/2017/decorative" val="1"/>
                </a:ext>
              </a:extLst>
            </p:cNvPr>
            <p:cNvSpPr/>
            <p:nvPr/>
          </p:nvSpPr>
          <p:spPr bwMode="auto">
            <a:xfrm>
              <a:off x="1198144" y="862657"/>
              <a:ext cx="151965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Segoe UI Semibold"/>
                </a:rPr>
                <a:t>Production downtime</a:t>
              </a:r>
              <a:endPar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endParaRPr>
            </a:p>
          </p:txBody>
        </p:sp>
        <p:pic>
          <p:nvPicPr>
            <p:cNvPr id="93" name="Graphic 92">
              <a:extLst>
                <a:ext uri="{FF2B5EF4-FFF2-40B4-BE49-F238E27FC236}">
                  <a16:creationId xmlns:a16="http://schemas.microsoft.com/office/drawing/2014/main" id="{FC105617-9662-97A5-F2BC-3ADCC9860A20}"/>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sp>
        <p:nvSpPr>
          <p:cNvPr id="3" name="Rectangle: Rounded Corners 6">
            <a:extLst>
              <a:ext uri="{FF2B5EF4-FFF2-40B4-BE49-F238E27FC236}">
                <a16:creationId xmlns:a16="http://schemas.microsoft.com/office/drawing/2014/main" id="{E84DB87E-C9EB-9937-9E16-D3E9048078EF}"/>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4" name="Group 3">
            <a:extLst>
              <a:ext uri="{FF2B5EF4-FFF2-40B4-BE49-F238E27FC236}">
                <a16:creationId xmlns:a16="http://schemas.microsoft.com/office/drawing/2014/main" id="{99530669-9686-9A2F-0633-6B0ED0A1DF56}"/>
              </a:ext>
            </a:extLst>
          </p:cNvPr>
          <p:cNvGrpSpPr/>
          <p:nvPr/>
        </p:nvGrpSpPr>
        <p:grpSpPr>
          <a:xfrm>
            <a:off x="7523373" y="1127774"/>
            <a:ext cx="1260000" cy="216000"/>
            <a:chOff x="1194743" y="1140160"/>
            <a:chExt cx="1260000" cy="216000"/>
          </a:xfrm>
        </p:grpSpPr>
        <p:sp>
          <p:nvSpPr>
            <p:cNvPr id="5" name="Rectangle: Rounded Corners 6">
              <a:extLst>
                <a:ext uri="{FF2B5EF4-FFF2-40B4-BE49-F238E27FC236}">
                  <a16:creationId xmlns:a16="http://schemas.microsoft.com/office/drawing/2014/main" id="{CF87745F-07A6-1323-B239-7DBF0154C623}"/>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6" name="Graphic 5">
              <a:extLst>
                <a:ext uri="{FF2B5EF4-FFF2-40B4-BE49-F238E27FC236}">
                  <a16:creationId xmlns:a16="http://schemas.microsoft.com/office/drawing/2014/main" id="{5B54F79B-77D6-D95B-1B34-BEC9999436E0}"/>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grpSp>
        <p:nvGrpSpPr>
          <p:cNvPr id="7" name="Group 6">
            <a:extLst>
              <a:ext uri="{FF2B5EF4-FFF2-40B4-BE49-F238E27FC236}">
                <a16:creationId xmlns:a16="http://schemas.microsoft.com/office/drawing/2014/main" id="{D7C283FB-4379-90E2-3D8F-C6AEB18D9F2E}"/>
              </a:ext>
            </a:extLst>
          </p:cNvPr>
          <p:cNvGrpSpPr/>
          <p:nvPr/>
        </p:nvGrpSpPr>
        <p:grpSpPr>
          <a:xfrm>
            <a:off x="8868697" y="1127774"/>
            <a:ext cx="1450784" cy="216000"/>
            <a:chOff x="1194743" y="1140160"/>
            <a:chExt cx="1450784" cy="216000"/>
          </a:xfrm>
        </p:grpSpPr>
        <p:sp>
          <p:nvSpPr>
            <p:cNvPr id="8" name="Rectangle: Rounded Corners 6">
              <a:extLst>
                <a:ext uri="{FF2B5EF4-FFF2-40B4-BE49-F238E27FC236}">
                  <a16:creationId xmlns:a16="http://schemas.microsoft.com/office/drawing/2014/main" id="{83931C48-7117-C8E6-9C27-84D3E9C713EB}"/>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Increase revenue</a:t>
              </a:r>
            </a:p>
          </p:txBody>
        </p:sp>
        <p:pic>
          <p:nvPicPr>
            <p:cNvPr id="9" name="Graphic 8">
              <a:extLst>
                <a:ext uri="{FF2B5EF4-FFF2-40B4-BE49-F238E27FC236}">
                  <a16:creationId xmlns:a16="http://schemas.microsoft.com/office/drawing/2014/main" id="{75345723-9AEE-B14C-B634-F8C63AAA3E1A}"/>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241527" y="1176160"/>
              <a:ext cx="144000" cy="144000"/>
            </a:xfrm>
            <a:prstGeom prst="rect">
              <a:avLst/>
            </a:prstGeom>
          </p:spPr>
        </p:pic>
      </p:grpSp>
      <p:pic>
        <p:nvPicPr>
          <p:cNvPr id="58" name="Picture 57">
            <a:extLst>
              <a:ext uri="{FF2B5EF4-FFF2-40B4-BE49-F238E27FC236}">
                <a16:creationId xmlns:a16="http://schemas.microsoft.com/office/drawing/2014/main" id="{1CC628A9-7671-6B9A-C192-CFFB7A6B31C1}"/>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0608415" y="4217656"/>
            <a:ext cx="1941797" cy="2658888"/>
          </a:xfrm>
          <a:prstGeom prst="rect">
            <a:avLst/>
          </a:prstGeom>
        </p:spPr>
      </p:pic>
      <p:grpSp>
        <p:nvGrpSpPr>
          <p:cNvPr id="33" name="Group 32">
            <a:extLst>
              <a:ext uri="{FF2B5EF4-FFF2-40B4-BE49-F238E27FC236}">
                <a16:creationId xmlns:a16="http://schemas.microsoft.com/office/drawing/2014/main" id="{6FA39F51-ECAF-3BE1-38F7-5248D1B32FC2}"/>
              </a:ext>
            </a:extLst>
          </p:cNvPr>
          <p:cNvGrpSpPr/>
          <p:nvPr/>
        </p:nvGrpSpPr>
        <p:grpSpPr>
          <a:xfrm>
            <a:off x="3210186" y="1138086"/>
            <a:ext cx="1767872" cy="216000"/>
            <a:chOff x="1198144" y="862657"/>
            <a:chExt cx="1767872" cy="216000"/>
          </a:xfrm>
        </p:grpSpPr>
        <p:sp>
          <p:nvSpPr>
            <p:cNvPr id="34" name="Rectangle: Rounded Corners 6">
              <a:extLst>
                <a:ext uri="{FF2B5EF4-FFF2-40B4-BE49-F238E27FC236}">
                  <a16:creationId xmlns:a16="http://schemas.microsoft.com/office/drawing/2014/main" id="{86F48395-0477-3564-70B6-A73004A7B1FD}"/>
                </a:ext>
                <a:ext uri="{C183D7F6-B498-43B3-948B-1728B52AA6E4}">
                  <adec:decorative xmlns:adec="http://schemas.microsoft.com/office/drawing/2017/decorative" val="1"/>
                </a:ext>
              </a:extLst>
            </p:cNvPr>
            <p:cNvSpPr/>
            <p:nvPr/>
          </p:nvSpPr>
          <p:spPr bwMode="auto">
            <a:xfrm>
              <a:off x="1198144" y="862657"/>
              <a:ext cx="1767872"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noProof="0">
                  <a:solidFill>
                    <a:srgbClr val="0078D4"/>
                  </a:solidFill>
                  <a:latin typeface="Segoe UI Semibold"/>
                  <a:cs typeface="Segoe UI Semibold"/>
                </a:rPr>
                <a:t>Supply chain performance</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35" name="Graphic 34">
              <a:extLst>
                <a:ext uri="{FF2B5EF4-FFF2-40B4-BE49-F238E27FC236}">
                  <a16:creationId xmlns:a16="http://schemas.microsoft.com/office/drawing/2014/main" id="{9B3926F0-A148-D0F8-1D2A-75DBF933A51D}"/>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grpSp>
        <p:nvGrpSpPr>
          <p:cNvPr id="37" name="Group 36">
            <a:extLst>
              <a:ext uri="{FF2B5EF4-FFF2-40B4-BE49-F238E27FC236}">
                <a16:creationId xmlns:a16="http://schemas.microsoft.com/office/drawing/2014/main" id="{5896A846-48D7-58C8-6D25-89F0009C9D8D}"/>
              </a:ext>
            </a:extLst>
          </p:cNvPr>
          <p:cNvGrpSpPr/>
          <p:nvPr/>
        </p:nvGrpSpPr>
        <p:grpSpPr>
          <a:xfrm>
            <a:off x="632297" y="2693056"/>
            <a:ext cx="3165864" cy="584775"/>
            <a:chOff x="767112" y="2790774"/>
            <a:chExt cx="3165864" cy="584775"/>
          </a:xfrm>
        </p:grpSpPr>
        <p:sp>
          <p:nvSpPr>
            <p:cNvPr id="38" name="TextBox 37">
              <a:extLst>
                <a:ext uri="{FF2B5EF4-FFF2-40B4-BE49-F238E27FC236}">
                  <a16:creationId xmlns:a16="http://schemas.microsoft.com/office/drawing/2014/main" id="{94B61182-8641-754C-6682-DFFF3F4E9313}"/>
                </a:ext>
                <a:ext uri="{C183D7F6-B498-43B3-948B-1728B52AA6E4}">
                  <adec:decorative xmlns:adec="http://schemas.microsoft.com/office/drawing/2017/decorative" val="0"/>
                </a:ext>
              </a:extLst>
            </p:cNvPr>
            <p:cNvSpPr txBox="1"/>
            <p:nvPr/>
          </p:nvSpPr>
          <p:spPr>
            <a:xfrm>
              <a:off x="1124977" y="2790774"/>
              <a:ext cx="2807999"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maintenance database</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39" name="Picture 2" descr="Copilot Studio Generative AI pricing - Power Platform Community">
              <a:extLst>
                <a:ext uri="{FF2B5EF4-FFF2-40B4-BE49-F238E27FC236}">
                  <a16:creationId xmlns:a16="http://schemas.microsoft.com/office/drawing/2014/main" id="{57CB3951-8F2A-36DA-279D-391244C28B93}"/>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Group 1">
            <a:extLst>
              <a:ext uri="{FF2B5EF4-FFF2-40B4-BE49-F238E27FC236}">
                <a16:creationId xmlns:a16="http://schemas.microsoft.com/office/drawing/2014/main" id="{8F94BFF0-D9CC-C67B-F71C-97051851CC7B}"/>
              </a:ext>
            </a:extLst>
          </p:cNvPr>
          <p:cNvGrpSpPr/>
          <p:nvPr/>
        </p:nvGrpSpPr>
        <p:grpSpPr>
          <a:xfrm>
            <a:off x="4663230" y="2658889"/>
            <a:ext cx="1542142" cy="360000"/>
            <a:chOff x="588263" y="1217924"/>
            <a:chExt cx="1542142" cy="360000"/>
          </a:xfrm>
        </p:grpSpPr>
        <p:pic>
          <p:nvPicPr>
            <p:cNvPr id="15" name="Picture 14" descr="Zip Co logo SVG free download, id: 101874 - Brandlogos.net">
              <a:hlinkClick r:id="rId9"/>
              <a:extLst>
                <a:ext uri="{FF2B5EF4-FFF2-40B4-BE49-F238E27FC236}">
                  <a16:creationId xmlns:a16="http://schemas.microsoft.com/office/drawing/2014/main" id="{2124857C-6309-7B2A-7290-5B2BBF32B97C}"/>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6" name="TextBox 15">
              <a:extLst>
                <a:ext uri="{FF2B5EF4-FFF2-40B4-BE49-F238E27FC236}">
                  <a16:creationId xmlns:a16="http://schemas.microsoft.com/office/drawing/2014/main" id="{79093BD7-02EE-94A8-92C5-CC32F87910D5}"/>
                </a:ext>
                <a:ext uri="{C183D7F6-B498-43B3-948B-1728B52AA6E4}">
                  <adec:decorative xmlns:adec="http://schemas.microsoft.com/office/drawing/2017/decorative" val="0"/>
                </a:ext>
              </a:extLst>
            </p:cNvPr>
            <p:cNvSpPr txBox="1"/>
            <p:nvPr/>
          </p:nvSpPr>
          <p:spPr>
            <a:xfrm>
              <a:off x="1047213" y="1313286"/>
              <a:ext cx="1083192"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23" name="Group 22">
            <a:extLst>
              <a:ext uri="{FF2B5EF4-FFF2-40B4-BE49-F238E27FC236}">
                <a16:creationId xmlns:a16="http://schemas.microsoft.com/office/drawing/2014/main" id="{E848CE43-754C-C78D-BD4F-4179F0F88E82}"/>
              </a:ext>
            </a:extLst>
          </p:cNvPr>
          <p:cNvGrpSpPr/>
          <p:nvPr/>
        </p:nvGrpSpPr>
        <p:grpSpPr>
          <a:xfrm>
            <a:off x="802342" y="5213109"/>
            <a:ext cx="2368026" cy="360000"/>
            <a:chOff x="3277688" y="1697756"/>
            <a:chExt cx="2368026" cy="360000"/>
          </a:xfrm>
        </p:grpSpPr>
        <p:pic>
          <p:nvPicPr>
            <p:cNvPr id="24" name="Picture 23">
              <a:extLst>
                <a:ext uri="{FF2B5EF4-FFF2-40B4-BE49-F238E27FC236}">
                  <a16:creationId xmlns:a16="http://schemas.microsoft.com/office/drawing/2014/main" id="{4EE246A7-E752-176C-E440-DFF2043F1937}"/>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3277688" y="1697756"/>
              <a:ext cx="360000" cy="360000"/>
            </a:xfrm>
            <a:prstGeom prst="ellipse">
              <a:avLst/>
            </a:prstGeom>
            <a:solidFill>
              <a:schemeClr val="bg1"/>
            </a:solidFill>
          </p:spPr>
        </p:pic>
        <p:sp>
          <p:nvSpPr>
            <p:cNvPr id="25" name="TextBox 24">
              <a:extLst>
                <a:ext uri="{FF2B5EF4-FFF2-40B4-BE49-F238E27FC236}">
                  <a16:creationId xmlns:a16="http://schemas.microsoft.com/office/drawing/2014/main" id="{4ACDDD0D-E6E8-2CC9-3AB7-D1F1D79A1C2B}"/>
                </a:ext>
                <a:ext uri="{C183D7F6-B498-43B3-948B-1728B52AA6E4}">
                  <adec:decorative xmlns:adec="http://schemas.microsoft.com/office/drawing/2017/decorative" val="0"/>
                </a:ext>
              </a:extLst>
            </p:cNvPr>
            <p:cNvSpPr txBox="1"/>
            <p:nvPr/>
          </p:nvSpPr>
          <p:spPr>
            <a:xfrm>
              <a:off x="3753530"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Forms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6" name="Group 25">
            <a:extLst>
              <a:ext uri="{FF2B5EF4-FFF2-40B4-BE49-F238E27FC236}">
                <a16:creationId xmlns:a16="http://schemas.microsoft.com/office/drawing/2014/main" id="{C52B3C4B-CEBF-1652-D9BD-FAF69A98E17F}"/>
              </a:ext>
            </a:extLst>
          </p:cNvPr>
          <p:cNvGrpSpPr/>
          <p:nvPr/>
        </p:nvGrpSpPr>
        <p:grpSpPr>
          <a:xfrm>
            <a:off x="7570157" y="2672550"/>
            <a:ext cx="3165864" cy="584775"/>
            <a:chOff x="767112" y="2790774"/>
            <a:chExt cx="3165864" cy="584775"/>
          </a:xfrm>
        </p:grpSpPr>
        <p:sp>
          <p:nvSpPr>
            <p:cNvPr id="27" name="TextBox 26">
              <a:extLst>
                <a:ext uri="{FF2B5EF4-FFF2-40B4-BE49-F238E27FC236}">
                  <a16:creationId xmlns:a16="http://schemas.microsoft.com/office/drawing/2014/main" id="{1108D67A-6F7C-EB10-C036-ACFDDAF42488}"/>
                </a:ext>
                <a:ext uri="{C183D7F6-B498-43B3-948B-1728B52AA6E4}">
                  <adec:decorative xmlns:adec="http://schemas.microsoft.com/office/drawing/2017/decorative" val="0"/>
                </a:ext>
              </a:extLst>
            </p:cNvPr>
            <p:cNvSpPr txBox="1"/>
            <p:nvPr/>
          </p:nvSpPr>
          <p:spPr>
            <a:xfrm>
              <a:off x="1124977" y="2790774"/>
              <a:ext cx="2807999"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maintenance database</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28" name="Picture 2" descr="Copilot Studio Generative AI pricing - Power Platform Community">
              <a:extLst>
                <a:ext uri="{FF2B5EF4-FFF2-40B4-BE49-F238E27FC236}">
                  <a16:creationId xmlns:a16="http://schemas.microsoft.com/office/drawing/2014/main" id="{656E5842-6C3E-9C35-431D-47423E2DE50D}"/>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 name="Group 28">
            <a:extLst>
              <a:ext uri="{FF2B5EF4-FFF2-40B4-BE49-F238E27FC236}">
                <a16:creationId xmlns:a16="http://schemas.microsoft.com/office/drawing/2014/main" id="{17E20236-AD2B-E039-D6C8-F48FE4A6718F}"/>
              </a:ext>
            </a:extLst>
          </p:cNvPr>
          <p:cNvGrpSpPr/>
          <p:nvPr/>
        </p:nvGrpSpPr>
        <p:grpSpPr>
          <a:xfrm>
            <a:off x="7523373" y="5167956"/>
            <a:ext cx="3165864" cy="584775"/>
            <a:chOff x="767112" y="2790774"/>
            <a:chExt cx="3165864" cy="584775"/>
          </a:xfrm>
        </p:grpSpPr>
        <p:sp>
          <p:nvSpPr>
            <p:cNvPr id="51" name="TextBox 50">
              <a:extLst>
                <a:ext uri="{FF2B5EF4-FFF2-40B4-BE49-F238E27FC236}">
                  <a16:creationId xmlns:a16="http://schemas.microsoft.com/office/drawing/2014/main" id="{204F5B8D-787E-A7A0-81F6-D6D056EA95CC}"/>
                </a:ext>
                <a:ext uri="{C183D7F6-B498-43B3-948B-1728B52AA6E4}">
                  <adec:decorative xmlns:adec="http://schemas.microsoft.com/office/drawing/2017/decorative" val="0"/>
                </a:ext>
              </a:extLst>
            </p:cNvPr>
            <p:cNvSpPr txBox="1"/>
            <p:nvPr/>
          </p:nvSpPr>
          <p:spPr>
            <a:xfrm>
              <a:off x="1124977" y="2790774"/>
              <a:ext cx="2807999"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maintenance database</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52" name="Picture 2" descr="Copilot Studio Generative AI pricing - Power Platform Community">
              <a:extLst>
                <a:ext uri="{FF2B5EF4-FFF2-40B4-BE49-F238E27FC236}">
                  <a16:creationId xmlns:a16="http://schemas.microsoft.com/office/drawing/2014/main" id="{03A240C7-F1CF-3328-0D32-E17F208AE5CD}"/>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3" name="Group 52">
            <a:extLst>
              <a:ext uri="{FF2B5EF4-FFF2-40B4-BE49-F238E27FC236}">
                <a16:creationId xmlns:a16="http://schemas.microsoft.com/office/drawing/2014/main" id="{B8511E6B-B578-B8D8-CDA7-5CAE30DA1189}"/>
              </a:ext>
            </a:extLst>
          </p:cNvPr>
          <p:cNvGrpSpPr/>
          <p:nvPr/>
        </p:nvGrpSpPr>
        <p:grpSpPr>
          <a:xfrm>
            <a:off x="4129096" y="5158476"/>
            <a:ext cx="3165864" cy="584775"/>
            <a:chOff x="767112" y="2790774"/>
            <a:chExt cx="3165864" cy="584775"/>
          </a:xfrm>
        </p:grpSpPr>
        <p:sp>
          <p:nvSpPr>
            <p:cNvPr id="57" name="TextBox 56">
              <a:extLst>
                <a:ext uri="{FF2B5EF4-FFF2-40B4-BE49-F238E27FC236}">
                  <a16:creationId xmlns:a16="http://schemas.microsoft.com/office/drawing/2014/main" id="{A5D39A3F-5C79-52B2-C54A-F107D21141A7}"/>
                </a:ext>
                <a:ext uri="{C183D7F6-B498-43B3-948B-1728B52AA6E4}">
                  <adec:decorative xmlns:adec="http://schemas.microsoft.com/office/drawing/2017/decorative" val="0"/>
                </a:ext>
              </a:extLst>
            </p:cNvPr>
            <p:cNvSpPr txBox="1"/>
            <p:nvPr/>
          </p:nvSpPr>
          <p:spPr>
            <a:xfrm>
              <a:off x="1124977" y="2790774"/>
              <a:ext cx="2807999"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SharePoint tech manual repository</a:t>
              </a:r>
            </a:p>
            <a:p>
              <a:pPr defTabSz="914367">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a:t>
              </a:r>
              <a:r>
                <a:rPr kumimoji="0" lang="en-US" sz="900" b="0" i="0" u="none" strike="noStrike" kern="1200" cap="none" spc="0" normalizeH="0" baseline="0" noProof="0">
                  <a:ln>
                    <a:noFill/>
                  </a:ln>
                  <a:solidFill>
                    <a:srgbClr val="0078D4"/>
                  </a:solidFill>
                  <a:effectLst/>
                  <a:uLnTx/>
                  <a:uFillTx/>
                  <a:latin typeface="Segoe UI Semibold"/>
                  <a:ea typeface="+mn-ea"/>
                  <a:cs typeface="+mn-cs"/>
                </a:rPr>
                <a:t> Connection to </a:t>
              </a:r>
              <a:r>
                <a:rPr lang="en-US" sz="900" noProof="0">
                  <a:solidFill>
                    <a:srgbClr val="0078D4"/>
                  </a:solidFill>
                  <a:latin typeface="Segoe UI Semibold"/>
                </a:rPr>
                <a:t>maintenance database</a:t>
              </a: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59" name="Picture 2" descr="Copilot Studio Generative AI pricing - Power Platform Community">
              <a:extLst>
                <a:ext uri="{FF2B5EF4-FFF2-40B4-BE49-F238E27FC236}">
                  <a16:creationId xmlns:a16="http://schemas.microsoft.com/office/drawing/2014/main" id="{A885C7A8-0B07-6841-6EE4-CFE458DBEB14}"/>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32633563"/>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358</Words>
  <Application>Microsoft Office PowerPoint</Application>
  <PresentationFormat>Widescreen</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Manufacturing | Perform factory maintenance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2025-02-11T01:54:19Z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