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hyperlink" Target="https://copilot.microsoft.com/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hyperlink" Target="https://youtu.be/8YkrlEUXYrI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DD7AE6-EC0C-AA98-D0A9-7DEA1E9C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Manufacturing</a:t>
            </a:r>
            <a:r>
              <a:rPr lang="en-GB"/>
              <a:t> | Optimizing asset management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3CE66E7-C621-DF18-DD0F-1819447A2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pc="-20"/>
              <a:t>1. Summarize production performance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E883B943-ACD8-0034-8026-03F29D819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Review machine efficiency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AC845C-96A0-536F-11FF-9CEC301AF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2. Analyze alerts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475BD31E-DA07-C41F-6713-770884230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Replenish inventory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71BCC425-EC69-5A3A-964A-56CE01448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3. Request diagnostics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AD93DD67-3FB9-977F-4C7A-FFD0AB5BB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Review material processing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5A2800-D4CC-ADF2-796B-8BC976287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Microsoft 365 Copilot </a:t>
            </a:r>
            <a:r>
              <a:rPr lang="en-US" sz="900" i="1"/>
              <a:t>(with Copilot agents)</a:t>
            </a:r>
            <a:endParaRPr lang="en-US" sz="900" i="1" noProof="0"/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F281369-5CCB-396B-8783-DC38B6989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A production manager needs to regularly monitor factory assets to quickly address potential inventory shortages and machine downtime. 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1B20467-F1D1-2219-AC04-CCCCE653D7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Review and analyze a critical machine that is showing decreased efficiency that may be impacting production.  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8F5757A5-A481-65D9-E05C-14509FD9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To confirm what the issue with the machine is, a diagnostic request must be made to generate a ticket for a diagnostic check. 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84F73F45-B56C-4BF1-F49D-D31622D557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US" b="1">
                <a:latin typeface="Segoe UI" panose="020B0502040204020203" pitchFamily="34" charset="0"/>
              </a:rPr>
              <a:t>Create a factory asset performance summary </a:t>
            </a:r>
            <a:r>
              <a:rPr lang="en-US"/>
              <a:t>report highlighting the operational status of machinery, underperforming machine alerts, and schedule of upcoming maintenance.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F3AAAE8C-81B6-E16C-1C76-5E10B44C4E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809210"/>
          </a:xfrm>
        </p:spPr>
        <p:txBody>
          <a:bodyPr>
            <a:normAutofit/>
          </a:bodyPr>
          <a:lstStyle/>
          <a:p>
            <a:pPr lvl="0"/>
            <a:r>
              <a:rPr lang="en-GB"/>
              <a:t>Benefit: </a:t>
            </a:r>
            <a:r>
              <a:rPr lang="en-US" b="1" noProof="0"/>
              <a:t>Show the MTTR metrics and include suggestions for improvements </a:t>
            </a:r>
            <a:r>
              <a:rPr lang="en-US" noProof="0"/>
              <a:t>in processes, tools, preventative maintenance, or staff training that can improve response times and share with the team. </a:t>
            </a:r>
          </a:p>
        </p:txBody>
      </p:sp>
      <p:sp>
        <p:nvSpPr>
          <p:cNvPr id="80" name="Text Placeholder 16">
            <a:extLst>
              <a:ext uri="{FF2B5EF4-FFF2-40B4-BE49-F238E27FC236}">
                <a16:creationId xmlns:a16="http://schemas.microsoft.com/office/drawing/2014/main" id="{17328AC1-24C2-285B-14C3-0B25341DF0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753235"/>
          </a:xfrm>
        </p:spPr>
        <p:txBody>
          <a:bodyPr>
            <a:normAutofit lnSpcReduction="10000"/>
          </a:bodyPr>
          <a:lstStyle/>
          <a:p>
            <a:pPr lvl="0"/>
            <a:r>
              <a:rPr lang="en-GB"/>
              <a:t>Benefit: </a:t>
            </a:r>
            <a:r>
              <a:rPr lang="en-US" b="1" noProof="0">
                <a:latin typeface="Segoe UI" panose="020B0502040204020203" pitchFamily="34" charset="0"/>
              </a:rPr>
              <a:t>Create a table with detailed analysis </a:t>
            </a:r>
            <a:r>
              <a:rPr lang="en-US" noProof="0"/>
              <a:t>of a specified machine that includes performance trends, predictive maintenance dates,  potential issues, and include recommended preemptive actions.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BCC7D3E0-E358-3B5D-61E1-D608A132E2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809210"/>
          </a:xfrm>
        </p:spPr>
        <p:txBody>
          <a:bodyPr>
            <a:normAutofit/>
          </a:bodyPr>
          <a:lstStyle/>
          <a:p>
            <a:pPr lvl="0"/>
            <a:r>
              <a:rPr lang="en-GB"/>
              <a:t>Benefit: </a:t>
            </a:r>
            <a:r>
              <a:rPr lang="en-US" b="1" noProof="0"/>
              <a:t>Provide an inventory report for the primary and back up suppliers </a:t>
            </a:r>
            <a:r>
              <a:rPr lang="en-US" noProof="0"/>
              <a:t>that includes availability and pricing.  Draft a message that includes the inventory report requesting the order be placed with the desired vendor.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E6EF3D3E-12E2-FF78-3F23-1471786ACD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pPr lvl="0"/>
            <a:r>
              <a:rPr lang="en-GB"/>
              <a:t>Benefit: </a:t>
            </a:r>
            <a:r>
              <a:rPr lang="en-US" b="1" noProof="0"/>
              <a:t>Draft a message requesting a diagnostics check </a:t>
            </a:r>
            <a:r>
              <a:rPr lang="en-US" noProof="0"/>
              <a:t>based on the analysis of the machine that can be pasted in a modal over Teams to generate a ticket and track the open item.  </a:t>
            </a:r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32AA36A9-440C-0E49-4D1B-D4FED17666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>
            <a:normAutofit lnSpcReduction="10000"/>
          </a:bodyPr>
          <a:lstStyle/>
          <a:p>
            <a:pPr lvl="0"/>
            <a:r>
              <a:rPr lang="en-GB"/>
              <a:t>Benefit: </a:t>
            </a:r>
            <a:r>
              <a:rPr lang="en-US" b="1" noProof="0"/>
              <a:t>Create a table showing efficiency metrics and inventory levels </a:t>
            </a:r>
            <a:r>
              <a:rPr lang="en-US" noProof="0"/>
              <a:t>for manufacturing supplies highlighting potential material shortages or surpluses.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DCF7D1C6-37D8-9E3D-F697-6DD6F56A5E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Looking for ways to improve maintenance efficiency, the production manager wants visibility into the mean time to repair (MTTR) for each machine. 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DD65B33D-1817-2881-6217-04DA9B5A98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Based on inventory levels, the production manager needs to check available stock with their suppliers. </a:t>
            </a: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29BD7F63-A2A8-F3C6-D293-A3E9B15AB6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For materials processing the production manager tracks efficiency metrics and inventory levels to keep at optimal production rates.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9A78173-E5BB-888C-4131-6247CC9816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/>
              <a:t>Extend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31AB8A7-65DA-C3C5-CCA8-618FA96D15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FF46128C-824E-B623-D2B9-655DB820BB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A56C288-6424-8699-FD66-6CE9A91BFA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0B560D2E-3C48-1E1E-3653-F5592362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D91AD3-40CE-1CD8-7F68-CB6B8D9AE632}"/>
              </a:ext>
            </a:extLst>
          </p:cNvPr>
          <p:cNvGrpSpPr/>
          <p:nvPr/>
        </p:nvGrpSpPr>
        <p:grpSpPr>
          <a:xfrm>
            <a:off x="1624328" y="1132756"/>
            <a:ext cx="1519650" cy="216000"/>
            <a:chOff x="1198144" y="862657"/>
            <a:chExt cx="1519650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C8BB6045-5EAD-AF23-9FFC-8D9181D22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1965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Production downtime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564C970-3EDA-BDD8-BEA6-1D560032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54C4067-4254-BC67-EEE3-2D86141500F1}"/>
              </a:ext>
            </a:extLst>
          </p:cNvPr>
          <p:cNvGrpSpPr/>
          <p:nvPr/>
        </p:nvGrpSpPr>
        <p:grpSpPr>
          <a:xfrm>
            <a:off x="1126678" y="2681020"/>
            <a:ext cx="2181995" cy="420628"/>
            <a:chOff x="588263" y="1187611"/>
            <a:chExt cx="2181995" cy="420628"/>
          </a:xfrm>
        </p:grpSpPr>
        <p:pic>
          <p:nvPicPr>
            <p:cNvPr id="132" name="Picture 13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AF93035-3045-F3DD-C050-004554031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E4A171-A8C2-B486-A046-89410721B9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820505FD-CBD9-2F2F-C59A-2A1EC21F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C4EED-A22F-A785-29EF-176CACC1CA7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3C1D87B4-C756-715F-07C0-AB03A0FC5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F7701E-5800-03E5-4ED0-887DBF10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0A78A-5AAD-6D98-2E78-FA70A949434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D336248-B783-305E-A326-3E6EA261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F5CB6C8-6957-4D71-0306-655ED469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7A7520-B4D0-A48F-9FA7-6D8E67633C38}"/>
              </a:ext>
            </a:extLst>
          </p:cNvPr>
          <p:cNvGrpSpPr/>
          <p:nvPr/>
        </p:nvGrpSpPr>
        <p:grpSpPr>
          <a:xfrm>
            <a:off x="4365423" y="2681020"/>
            <a:ext cx="2181995" cy="420628"/>
            <a:chOff x="588263" y="1187611"/>
            <a:chExt cx="2181995" cy="420628"/>
          </a:xfrm>
        </p:grpSpPr>
        <p:pic>
          <p:nvPicPr>
            <p:cNvPr id="16" name="Picture 1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C223D91F-5F52-0A05-BE52-EAE8F607EF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8608FE-9322-188A-AE91-2EE28168DA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7AE68C-4388-103E-FF53-0AF01D2D747C}"/>
              </a:ext>
            </a:extLst>
          </p:cNvPr>
          <p:cNvGrpSpPr/>
          <p:nvPr/>
        </p:nvGrpSpPr>
        <p:grpSpPr>
          <a:xfrm>
            <a:off x="7819903" y="2710457"/>
            <a:ext cx="2181995" cy="420628"/>
            <a:chOff x="588263" y="1187611"/>
            <a:chExt cx="2181995" cy="420628"/>
          </a:xfrm>
        </p:grpSpPr>
        <p:pic>
          <p:nvPicPr>
            <p:cNvPr id="19" name="Picture 1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CAB50C02-1719-1CD5-9076-8776ED4BA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D9110-C315-34C9-9DFA-ADD393ECF5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F24A27-4EDC-7885-ACCA-6857F4228511}"/>
              </a:ext>
            </a:extLst>
          </p:cNvPr>
          <p:cNvGrpSpPr/>
          <p:nvPr/>
        </p:nvGrpSpPr>
        <p:grpSpPr>
          <a:xfrm>
            <a:off x="7807402" y="5161063"/>
            <a:ext cx="2181995" cy="420628"/>
            <a:chOff x="588263" y="1187611"/>
            <a:chExt cx="2181995" cy="420628"/>
          </a:xfrm>
        </p:grpSpPr>
        <p:pic>
          <p:nvPicPr>
            <p:cNvPr id="22" name="Picture 2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043592B8-000A-E38F-FFA4-3B5BCB42B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DD3A9D-F3DC-DB4D-0719-9021028940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904721-A740-AA2C-ECB7-F8DECAFEA0A5}"/>
              </a:ext>
            </a:extLst>
          </p:cNvPr>
          <p:cNvGrpSpPr/>
          <p:nvPr/>
        </p:nvGrpSpPr>
        <p:grpSpPr>
          <a:xfrm>
            <a:off x="4519108" y="5199590"/>
            <a:ext cx="2181995" cy="420628"/>
            <a:chOff x="588263" y="1187611"/>
            <a:chExt cx="2181995" cy="420628"/>
          </a:xfrm>
        </p:grpSpPr>
        <p:pic>
          <p:nvPicPr>
            <p:cNvPr id="25" name="Picture 24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191089C0-3257-9BAF-020E-65989BDDE9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8E2796-02E2-1E67-7C94-C8E6353918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solution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3D33F-CDC5-06A0-DFEB-99E12648FBD9}"/>
              </a:ext>
            </a:extLst>
          </p:cNvPr>
          <p:cNvGrpSpPr/>
          <p:nvPr/>
        </p:nvGrpSpPr>
        <p:grpSpPr>
          <a:xfrm>
            <a:off x="1140047" y="5159854"/>
            <a:ext cx="2181995" cy="420628"/>
            <a:chOff x="588263" y="1187611"/>
            <a:chExt cx="2181995" cy="420628"/>
          </a:xfrm>
        </p:grpSpPr>
        <p:pic>
          <p:nvPicPr>
            <p:cNvPr id="28" name="Picture 2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866B9C5-CA5C-9C8A-150B-E1468A7E2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48AD1A-6771-F394-9E4A-0C89FF7F01D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187611"/>
              <a:ext cx="1723045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</a:t>
              </a:r>
              <a:r>
                <a:rPr lang="en-US" sz="90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agent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C29ED5A3-5239-F2DE-3B24-185DC22C93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2" name="Graphic 2">
            <a:hlinkClick r:id="rId10"/>
            <a:extLst>
              <a:ext uri="{FF2B5EF4-FFF2-40B4-BE49-F238E27FC236}">
                <a16:creationId xmlns:a16="http://schemas.microsoft.com/office/drawing/2014/main" id="{1E51E957-C5A5-4916-99E2-71146A9EFEBA}"/>
              </a:ext>
            </a:extLst>
          </p:cNvPr>
          <p:cNvSpPr/>
          <p:nvPr/>
        </p:nvSpPr>
        <p:spPr>
          <a:xfrm>
            <a:off x="5648772" y="412929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0E8C6A-FE63-6204-1B7E-4BBB42CCEF9F}"/>
              </a:ext>
            </a:extLst>
          </p:cNvPr>
          <p:cNvGrpSpPr/>
          <p:nvPr/>
        </p:nvGrpSpPr>
        <p:grpSpPr>
          <a:xfrm>
            <a:off x="3210186" y="1138086"/>
            <a:ext cx="1767872" cy="216000"/>
            <a:chOff x="1198144" y="862657"/>
            <a:chExt cx="1767872" cy="216000"/>
          </a:xfrm>
        </p:grpSpPr>
        <p:sp>
          <p:nvSpPr>
            <p:cNvPr id="34" name="Rectangle: Rounded Corners 6">
              <a:extLst>
                <a:ext uri="{FF2B5EF4-FFF2-40B4-BE49-F238E27FC236}">
                  <a16:creationId xmlns:a16="http://schemas.microsoft.com/office/drawing/2014/main" id="{1E376D02-2B34-9D72-498D-6206CBFFA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Supply chain performance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1DBDDF9-2FCC-0D27-BF6B-93D20B80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99143B11-0E11-15EF-97FF-CDDD0A0F5E3B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Access Copilot at </a:t>
            </a:r>
            <a:r>
              <a:rPr lang="en-US" dirty="0">
                <a:hlinkClick r:id="rId11"/>
              </a:rPr>
              <a:t>copilot.microsoft.com </a:t>
            </a:r>
            <a:r>
              <a:rPr lang="en-US" dirty="0"/>
              <a:t>or the Microsoft Copilot mobile app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Business Chat at </a:t>
            </a:r>
            <a:r>
              <a:rPr lang="en-US" dirty="0">
                <a:hlinkClick r:id="rId11"/>
              </a:rPr>
              <a:t>copilot.microsoft.com</a:t>
            </a:r>
            <a:r>
              <a:rPr lang="en-US" dirty="0"/>
              <a:t>, the Microsoft Copilot mobile app, or the Copilot app in Teams, and set toggle to “Work”.</a:t>
            </a:r>
          </a:p>
          <a:p>
            <a:r>
              <a:rPr lang="en-GB" baseline="30000" dirty="0"/>
              <a:t>3</a:t>
            </a:r>
            <a:r>
              <a:rPr lang="en-GB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950345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Optimizing asset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2024-10-03T01:18:23Z</dcterms:modified>
</cp:coreProperties>
</file>