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F00CA-E162-A6E2-D260-6118768D8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B0FE79-B25F-94CB-0BDD-88282104A7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0F9DEC-7569-1F40-832A-3619864205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E2879-FB24-1682-9784-01BD7D4F49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61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8YkrlEUXYrI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4F37E-0421-8812-028F-7626537FD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DBDD7AE6-EC0C-AA98-D0A9-7DEA1E9CC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Manufacturing</a:t>
            </a:r>
            <a:r>
              <a:rPr lang="en-US" noProof="0"/>
              <a:t> | Optimizing asset management</a:t>
            </a:r>
          </a:p>
        </p:txBody>
      </p:sp>
      <p:sp>
        <p:nvSpPr>
          <p:cNvPr id="66" name="Text Placeholder 5">
            <a:extLst>
              <a:ext uri="{FF2B5EF4-FFF2-40B4-BE49-F238E27FC236}">
                <a16:creationId xmlns:a16="http://schemas.microsoft.com/office/drawing/2014/main" id="{D3CE66E7-C621-DF18-DD0F-1819447A2C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pc="-20" noProof="0"/>
              <a:t>1. Summarize production performance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E883B943-ACD8-0034-8026-03F29D8198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Review machine efficiency</a:t>
            </a:r>
          </a:p>
        </p:txBody>
      </p:sp>
      <p:sp>
        <p:nvSpPr>
          <p:cNvPr id="68" name="Text Placeholder 7">
            <a:extLst>
              <a:ext uri="{FF2B5EF4-FFF2-40B4-BE49-F238E27FC236}">
                <a16:creationId xmlns:a16="http://schemas.microsoft.com/office/drawing/2014/main" id="{7DAC845C-96A0-536F-11FF-9CEC301AF2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2. Analyze alerts</a:t>
            </a:r>
          </a:p>
        </p:txBody>
      </p:sp>
      <p:sp>
        <p:nvSpPr>
          <p:cNvPr id="72" name="Text Placeholder 8">
            <a:extLst>
              <a:ext uri="{FF2B5EF4-FFF2-40B4-BE49-F238E27FC236}">
                <a16:creationId xmlns:a16="http://schemas.microsoft.com/office/drawing/2014/main" id="{475BD31E-DA07-C41F-6713-770884230D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Replenish inventory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71BCC425-EC69-5A3A-964A-56CE014488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3. Request diagnostics</a:t>
            </a:r>
          </a:p>
        </p:txBody>
      </p:sp>
      <p:sp>
        <p:nvSpPr>
          <p:cNvPr id="74" name="Text Placeholder 10">
            <a:extLst>
              <a:ext uri="{FF2B5EF4-FFF2-40B4-BE49-F238E27FC236}">
                <a16:creationId xmlns:a16="http://schemas.microsoft.com/office/drawing/2014/main" id="{AD93DD67-3FB9-977F-4C7A-FFD0AB5BB5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Review material processing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D25A2800-D4CC-ADF2-796B-8BC9762874B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224" y="521099"/>
            <a:ext cx="3599821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75" name="Text Placeholder 11">
            <a:extLst>
              <a:ext uri="{FF2B5EF4-FFF2-40B4-BE49-F238E27FC236}">
                <a16:creationId xmlns:a16="http://schemas.microsoft.com/office/drawing/2014/main" id="{9F281369-5CCB-396B-8783-DC38B6989B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A production manager needs to regularly monitor factory assets to quickly address potential inventory shortages and machine downtime. </a:t>
            </a:r>
          </a:p>
        </p:txBody>
      </p:sp>
      <p:sp>
        <p:nvSpPr>
          <p:cNvPr id="76" name="Text Placeholder 12">
            <a:extLst>
              <a:ext uri="{FF2B5EF4-FFF2-40B4-BE49-F238E27FC236}">
                <a16:creationId xmlns:a16="http://schemas.microsoft.com/office/drawing/2014/main" id="{71B20467-F1D1-2219-AC04-CCCCE653D7F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Review and analyze a critical machine that is showing decreased efficiency that may be impacting production.  </a:t>
            </a:r>
          </a:p>
        </p:txBody>
      </p:sp>
      <p:sp>
        <p:nvSpPr>
          <p:cNvPr id="77" name="Text Placeholder 13">
            <a:extLst>
              <a:ext uri="{FF2B5EF4-FFF2-40B4-BE49-F238E27FC236}">
                <a16:creationId xmlns:a16="http://schemas.microsoft.com/office/drawing/2014/main" id="{8F5757A5-A481-65D9-E05C-14509FD9093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To confirm what the issue with the machine is, a diagnostic request must be made to generate a ticket for a diagnostic check. </a:t>
            </a:r>
          </a:p>
        </p:txBody>
      </p:sp>
      <p:sp>
        <p:nvSpPr>
          <p:cNvPr id="78" name="Text Placeholder 14">
            <a:extLst>
              <a:ext uri="{FF2B5EF4-FFF2-40B4-BE49-F238E27FC236}">
                <a16:creationId xmlns:a16="http://schemas.microsoft.com/office/drawing/2014/main" id="{84F73F45-B56C-4BF1-F49D-D31622D557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Create a factory asset performance summary </a:t>
            </a:r>
            <a:r>
              <a:rPr lang="en-US" noProof="0"/>
              <a:t>report highlighting the operational status of machinery, underperforming machine alerts, and schedule of upcoming maintenance.</a:t>
            </a:r>
          </a:p>
        </p:txBody>
      </p:sp>
      <p:sp>
        <p:nvSpPr>
          <p:cNvPr id="79" name="Text Placeholder 15">
            <a:extLst>
              <a:ext uri="{FF2B5EF4-FFF2-40B4-BE49-F238E27FC236}">
                <a16:creationId xmlns:a16="http://schemas.microsoft.com/office/drawing/2014/main" id="{F3AAAE8C-81B6-E16C-1C76-5E10B44C4E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94082"/>
          </a:xfrm>
        </p:spPr>
        <p:txBody>
          <a:bodyPr>
            <a:normAutofit fontScale="92500"/>
          </a:bodyPr>
          <a:lstStyle/>
          <a:p>
            <a:pPr lvl="0"/>
            <a:r>
              <a:rPr lang="en-US" noProof="0" dirty="0"/>
              <a:t>Benefit: </a:t>
            </a:r>
            <a:r>
              <a:rPr lang="en-US" b="1" noProof="0" dirty="0"/>
              <a:t>Show the MTTR metrics and include suggestions for improvements </a:t>
            </a:r>
            <a:r>
              <a:rPr lang="en-US" noProof="0" dirty="0"/>
              <a:t>in processes, tools, preventative maintenance, or staff training that can improve response times and share with the team. </a:t>
            </a:r>
          </a:p>
        </p:txBody>
      </p:sp>
      <p:sp>
        <p:nvSpPr>
          <p:cNvPr id="80" name="Text Placeholder 16">
            <a:extLst>
              <a:ext uri="{FF2B5EF4-FFF2-40B4-BE49-F238E27FC236}">
                <a16:creationId xmlns:a16="http://schemas.microsoft.com/office/drawing/2014/main" id="{17328AC1-24C2-285B-14C3-0B25341DF0F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753235"/>
          </a:xfrm>
        </p:spPr>
        <p:txBody>
          <a:bodyPr>
            <a:normAutofit lnSpcReduction="10000"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Create a table with detailed analysis </a:t>
            </a:r>
            <a:r>
              <a:rPr lang="en-US" noProof="0"/>
              <a:t>of a specified machine that includes performance trends, predictive maintenance dates,  potential issues, and include recommended preemptive actions.</a:t>
            </a:r>
          </a:p>
        </p:txBody>
      </p:sp>
      <p:sp>
        <p:nvSpPr>
          <p:cNvPr id="81" name="Text Placeholder 17">
            <a:extLst>
              <a:ext uri="{FF2B5EF4-FFF2-40B4-BE49-F238E27FC236}">
                <a16:creationId xmlns:a16="http://schemas.microsoft.com/office/drawing/2014/main" id="{BCC7D3E0-E358-3B5D-61E1-D608A132E2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80921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/>
              <a:t>Provide an inventory report for the primary and back up suppliers </a:t>
            </a:r>
            <a:r>
              <a:rPr lang="en-US" noProof="0"/>
              <a:t>that includes availability and pricing.  Draft a message that includes the inventory report requesting the order be placed with the desired vendor.</a:t>
            </a:r>
          </a:p>
        </p:txBody>
      </p:sp>
      <p:sp>
        <p:nvSpPr>
          <p:cNvPr id="82" name="Text Placeholder 18">
            <a:extLst>
              <a:ext uri="{FF2B5EF4-FFF2-40B4-BE49-F238E27FC236}">
                <a16:creationId xmlns:a16="http://schemas.microsoft.com/office/drawing/2014/main" id="{E6EF3D3E-12E2-FF78-3F23-1471786ACD3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/>
              <a:t>Draft a message requesting a diagnostics check </a:t>
            </a:r>
            <a:r>
              <a:rPr lang="en-US" noProof="0"/>
              <a:t>based on the analysis of the machine that can be pasted in a modal over Teams to generate a ticket and track the open item.  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32AA36A9-440C-0E49-4D1B-D4FED176665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>
            <a:normAutofit lnSpcReduction="10000"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/>
              <a:t>Create a table showing efficiency metrics and inventory levels </a:t>
            </a:r>
            <a:r>
              <a:rPr lang="en-US" noProof="0"/>
              <a:t>for manufacturing supplies highlighting potential material shortages or surpluses.</a:t>
            </a:r>
          </a:p>
        </p:txBody>
      </p:sp>
      <p:sp>
        <p:nvSpPr>
          <p:cNvPr id="84" name="Text Placeholder 20">
            <a:extLst>
              <a:ext uri="{FF2B5EF4-FFF2-40B4-BE49-F238E27FC236}">
                <a16:creationId xmlns:a16="http://schemas.microsoft.com/office/drawing/2014/main" id="{DCF7D1C6-37D8-9E3D-F697-6DD6F56A5E2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Looking for ways to improve maintenance efficiency, the production manager wants visibility into the mean time to repair (MTTR) for each machine. </a:t>
            </a:r>
          </a:p>
        </p:txBody>
      </p:sp>
      <p:sp>
        <p:nvSpPr>
          <p:cNvPr id="85" name="Text Placeholder 21">
            <a:extLst>
              <a:ext uri="{FF2B5EF4-FFF2-40B4-BE49-F238E27FC236}">
                <a16:creationId xmlns:a16="http://schemas.microsoft.com/office/drawing/2014/main" id="{DD65B33D-1817-2881-6217-04DA9B5A980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Based on inventory levels, the production manager needs to check available stock with their suppliers. </a:t>
            </a:r>
          </a:p>
        </p:txBody>
      </p:sp>
      <p:sp>
        <p:nvSpPr>
          <p:cNvPr id="86" name="Text Placeholder 39">
            <a:extLst>
              <a:ext uri="{FF2B5EF4-FFF2-40B4-BE49-F238E27FC236}">
                <a16:creationId xmlns:a16="http://schemas.microsoft.com/office/drawing/2014/main" id="{29BD7F63-A2A8-F3C6-D293-A3E9B15AB64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For materials processing the production manager tracks efficiency metrics and inventory levels to keep at optimal production rates.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9A78173-E5BB-888C-4131-6247CC9816F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351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931AB8A7-65DA-C3C5-CCA8-618FA96D150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FF46128C-824E-B623-D2B9-655DB820BB4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0A56C288-6424-8699-FD66-6CE9A91BFA5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7" name="Rectangle: Rounded Corners 6">
            <a:extLst>
              <a:ext uri="{FF2B5EF4-FFF2-40B4-BE49-F238E27FC236}">
                <a16:creationId xmlns:a16="http://schemas.microsoft.com/office/drawing/2014/main" id="{0B560D2E-3C48-1E1E-3653-F5592362C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5D91AD3-40CE-1CD8-7F68-CB6B8D9AE632}"/>
              </a:ext>
            </a:extLst>
          </p:cNvPr>
          <p:cNvGrpSpPr/>
          <p:nvPr/>
        </p:nvGrpSpPr>
        <p:grpSpPr>
          <a:xfrm>
            <a:off x="1624328" y="1132756"/>
            <a:ext cx="1519650" cy="216000"/>
            <a:chOff x="1198144" y="862657"/>
            <a:chExt cx="1519650" cy="216000"/>
          </a:xfrm>
        </p:grpSpPr>
        <p:sp>
          <p:nvSpPr>
            <p:cNvPr id="92" name="Rectangle: Rounded Corners 6">
              <a:extLst>
                <a:ext uri="{FF2B5EF4-FFF2-40B4-BE49-F238E27FC236}">
                  <a16:creationId xmlns:a16="http://schemas.microsoft.com/office/drawing/2014/main" id="{C8BB6045-5EAD-AF23-9FFC-8D9181D22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1965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Production downtime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93" name="Graphic 92">
              <a:extLst>
                <a:ext uri="{FF2B5EF4-FFF2-40B4-BE49-F238E27FC236}">
                  <a16:creationId xmlns:a16="http://schemas.microsoft.com/office/drawing/2014/main" id="{7564C970-3EDA-BDD8-BEA6-1D5600327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820505FD-CBD9-2F2F-C59A-2A1EC21F3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24C4EED-A22F-A785-29EF-176CACC1CA7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3C1D87B4-C756-715F-07C0-AB03A0FC5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3F7701E-5800-03E5-4ED0-887DBF10F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FA0A78A-5AAD-6D98-2E78-FA70A949434A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2D336248-B783-305E-A326-3E6EA26172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1F5CB6C8-6957-4D71-0306-655ED469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C29ED5A3-5239-F2DE-3B24-185DC22C930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  <p:sp>
        <p:nvSpPr>
          <p:cNvPr id="2" name="Graphic 2">
            <a:hlinkClick r:id="rId8"/>
            <a:extLst>
              <a:ext uri="{FF2B5EF4-FFF2-40B4-BE49-F238E27FC236}">
                <a16:creationId xmlns:a16="http://schemas.microsoft.com/office/drawing/2014/main" id="{1E51E957-C5A5-4916-99E2-71146A9EFEBA}"/>
              </a:ext>
            </a:extLst>
          </p:cNvPr>
          <p:cNvSpPr/>
          <p:nvPr/>
        </p:nvSpPr>
        <p:spPr>
          <a:xfrm>
            <a:off x="5648772" y="412929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80E8C6A-FE63-6204-1B7E-4BBB42CCEF9F}"/>
              </a:ext>
            </a:extLst>
          </p:cNvPr>
          <p:cNvGrpSpPr/>
          <p:nvPr/>
        </p:nvGrpSpPr>
        <p:grpSpPr>
          <a:xfrm>
            <a:off x="3210186" y="1138086"/>
            <a:ext cx="1767872" cy="216000"/>
            <a:chOff x="1198144" y="862657"/>
            <a:chExt cx="1767872" cy="216000"/>
          </a:xfrm>
        </p:grpSpPr>
        <p:sp>
          <p:nvSpPr>
            <p:cNvPr id="34" name="Rectangle: Rounded Corners 6">
              <a:extLst>
                <a:ext uri="{FF2B5EF4-FFF2-40B4-BE49-F238E27FC236}">
                  <a16:creationId xmlns:a16="http://schemas.microsoft.com/office/drawing/2014/main" id="{1E376D02-2B34-9D72-498D-6206CBFFA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Supply chain performance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E1DBDDF9-2FCC-0D27-BF6B-93D20B8085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C076DB6-C7D7-6442-3B60-60082E376EBB}"/>
              </a:ext>
            </a:extLst>
          </p:cNvPr>
          <p:cNvGrpSpPr/>
          <p:nvPr/>
        </p:nvGrpSpPr>
        <p:grpSpPr>
          <a:xfrm>
            <a:off x="736279" y="2670576"/>
            <a:ext cx="2664692" cy="480390"/>
            <a:chOff x="767112" y="2825909"/>
            <a:chExt cx="2664692" cy="48039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575663C-EB0B-9BDA-ACEA-C6B29DF6214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EAM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Service Request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F4026AD3-41BF-C3AC-2197-A94EA2622E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5F092EF-5560-0EBF-374D-11A46A08F973}"/>
              </a:ext>
            </a:extLst>
          </p:cNvPr>
          <p:cNvGrpSpPr/>
          <p:nvPr/>
        </p:nvGrpSpPr>
        <p:grpSpPr>
          <a:xfrm>
            <a:off x="4191148" y="2658889"/>
            <a:ext cx="2664692" cy="480390"/>
            <a:chOff x="767112" y="2825909"/>
            <a:chExt cx="2664692" cy="48039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AE46952-F141-3170-B02E-4CF5162EF62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EAM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Service Request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EA1A959-A168-3B54-5940-58A72F767B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B955E7C-39BF-22FD-210C-F29978BE5340}"/>
              </a:ext>
            </a:extLst>
          </p:cNvPr>
          <p:cNvGrpSpPr/>
          <p:nvPr/>
        </p:nvGrpSpPr>
        <p:grpSpPr>
          <a:xfrm>
            <a:off x="7727135" y="2695470"/>
            <a:ext cx="2664692" cy="480390"/>
            <a:chOff x="767112" y="2825909"/>
            <a:chExt cx="2664692" cy="48039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A3A1DF3-E86C-896F-F149-FD02D56F14A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EAM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Service Request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A32AAFB0-241A-13E5-4201-41548BD9F83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EE3BFF0-5B67-909E-FC89-722415898512}"/>
              </a:ext>
            </a:extLst>
          </p:cNvPr>
          <p:cNvGrpSpPr/>
          <p:nvPr/>
        </p:nvGrpSpPr>
        <p:grpSpPr>
          <a:xfrm>
            <a:off x="7635405" y="5097251"/>
            <a:ext cx="2664692" cy="480390"/>
            <a:chOff x="767112" y="2825909"/>
            <a:chExt cx="2664692" cy="48039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B6CA7A-9974-3281-C779-89404712C69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EAM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Service Request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E2A4858-11B2-0D9F-4392-7FFF40C26FE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DCAC146-0356-56FC-AF00-CD26C54849BE}"/>
              </a:ext>
            </a:extLst>
          </p:cNvPr>
          <p:cNvGrpSpPr/>
          <p:nvPr/>
        </p:nvGrpSpPr>
        <p:grpSpPr>
          <a:xfrm>
            <a:off x="4316426" y="5108957"/>
            <a:ext cx="2664692" cy="480390"/>
            <a:chOff x="767112" y="2825909"/>
            <a:chExt cx="2664692" cy="48039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F103151-A75D-7B7D-A3C1-A6656FF47A4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EAM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Service Request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D03F555-755F-B024-CC59-76C1F8377E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B94DA60-82C3-3494-B862-AD8FFB72DE74}"/>
              </a:ext>
            </a:extLst>
          </p:cNvPr>
          <p:cNvGrpSpPr/>
          <p:nvPr/>
        </p:nvGrpSpPr>
        <p:grpSpPr>
          <a:xfrm>
            <a:off x="778755" y="5166982"/>
            <a:ext cx="2664692" cy="480390"/>
            <a:chOff x="767112" y="2825909"/>
            <a:chExt cx="2664692" cy="480390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7239863-D174-2B37-1774-5F6CAD25508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EAM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Service Request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51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8F6E09A-F466-53CE-A390-D38206A0377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503451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436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Optimizing asset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