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1474836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7A88C-D68B-7E43-B6BD-8EAA3060908E}" type="slidenum">
              <a:rPr lang="en-US" smtClean="0"/>
              <a:t>1</a:t>
            </a:fld>
            <a:endParaRPr lang="en-US"/>
          </a:p>
        </p:txBody>
      </p:sp>
    </p:spTree>
    <p:extLst>
      <p:ext uri="{BB962C8B-B14F-4D97-AF65-F5344CB8AC3E}">
        <p14:creationId xmlns:p14="http://schemas.microsoft.com/office/powerpoint/2010/main" val="130093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hyperlink" Target="https://support.microsoft.com/en-us/topic/overview-of-microsoft-365-chat-preview-5b00a52d-7296-48ee-b938-b95b7209f737"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sv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350"/>
            <a:ext cx="5672138" cy="263149"/>
          </a:xfrm>
        </p:spPr>
        <p:txBody>
          <a:bodyPr/>
          <a:lstStyle/>
          <a:p>
            <a:r>
              <a:rPr lang="en-US" noProof="0">
                <a:solidFill>
                  <a:srgbClr val="0078D4"/>
                </a:solidFill>
              </a:rPr>
              <a:t>Manufacturing | </a:t>
            </a:r>
            <a:r>
              <a:rPr lang="en-US" noProof="0"/>
              <a:t>New product ideation and research</a:t>
            </a:r>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a:xfrm>
            <a:off x="584200" y="1593881"/>
            <a:ext cx="2808000" cy="345600"/>
          </a:xfrm>
        </p:spPr>
        <p:txBody>
          <a:bodyPr/>
          <a:lstStyle/>
          <a:p>
            <a:r>
              <a:rPr lang="en-US" noProof="0"/>
              <a:t>1. </a:t>
            </a:r>
            <a:r>
              <a:rPr lang="en-US" noProof="0">
                <a:latin typeface="Segoe UI Semibold"/>
                <a:cs typeface="Segoe UI Semibold"/>
              </a:rPr>
              <a:t>Customer insights</a:t>
            </a:r>
            <a:endParaRPr lang="en-US" noProof="0"/>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a:xfrm>
            <a:off x="584200" y="4052218"/>
            <a:ext cx="2808000" cy="345600"/>
          </a:xfrm>
        </p:spPr>
        <p:txBody>
          <a:bodyPr/>
          <a:lstStyle/>
          <a:p>
            <a:r>
              <a:rPr lang="en-US" noProof="0"/>
              <a:t>6. </a:t>
            </a:r>
            <a:r>
              <a:rPr lang="en-US" noProof="0">
                <a:latin typeface="Segoe UI Semibold"/>
                <a:cs typeface="Segoe UI Semibold"/>
              </a:rPr>
              <a:t>Feedback and iteration</a:t>
            </a:r>
            <a:endParaRPr lang="en-US" noProof="0"/>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a:xfrm>
            <a:off x="4047840" y="1593881"/>
            <a:ext cx="2808000" cy="345600"/>
          </a:xfrm>
        </p:spPr>
        <p:txBody>
          <a:bodyPr/>
          <a:lstStyle/>
          <a:p>
            <a:r>
              <a:rPr lang="en-US" noProof="0" dirty="0"/>
              <a:t>2. </a:t>
            </a:r>
            <a:r>
              <a:rPr lang="en-US" noProof="0" dirty="0">
                <a:latin typeface="Segoe UI Semibold"/>
                <a:cs typeface="Segoe UI Semibold"/>
              </a:rPr>
              <a:t>Market Research</a:t>
            </a:r>
            <a:endParaRPr lang="en-US" noProof="0" dirty="0"/>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a:xfrm>
            <a:off x="4047840" y="4052218"/>
            <a:ext cx="2808000" cy="345600"/>
          </a:xfrm>
        </p:spPr>
        <p:txBody>
          <a:bodyPr/>
          <a:lstStyle/>
          <a:p>
            <a:r>
              <a:rPr lang="en-US" noProof="0"/>
              <a:t>5. </a:t>
            </a:r>
            <a:r>
              <a:rPr lang="en-US" noProof="0">
                <a:latin typeface="Segoe UI Semibold"/>
                <a:cs typeface="Segoe UI Semibold"/>
              </a:rPr>
              <a:t>Concept sketching</a:t>
            </a:r>
            <a:endParaRPr lang="en-US" noProof="0"/>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a:xfrm>
            <a:off x="7511481" y="1593881"/>
            <a:ext cx="2808000" cy="345600"/>
          </a:xfrm>
        </p:spPr>
        <p:txBody>
          <a:bodyPr/>
          <a:lstStyle/>
          <a:p>
            <a:r>
              <a:rPr lang="en-US" noProof="0"/>
              <a:t>3. </a:t>
            </a:r>
            <a:r>
              <a:rPr lang="en-US" noProof="0">
                <a:latin typeface="Segoe UI Semibold"/>
                <a:cs typeface="Segoe UI Semibold"/>
              </a:rPr>
              <a:t>Product ideas</a:t>
            </a:r>
            <a:endParaRPr lang="en-US" noProof="0"/>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a:xfrm>
            <a:off x="7511481" y="4052218"/>
            <a:ext cx="2808000" cy="345600"/>
          </a:xfrm>
        </p:spPr>
        <p:txBody>
          <a:bodyPr/>
          <a:lstStyle/>
          <a:p>
            <a:r>
              <a:rPr lang="en-US" noProof="0"/>
              <a:t>4. </a:t>
            </a:r>
            <a:r>
              <a:rPr lang="en-US" noProof="0">
                <a:latin typeface="Segoe UI Semibold"/>
                <a:cs typeface="Segoe UI Semibold"/>
              </a:rPr>
              <a:t>Collaborative ideation</a:t>
            </a:r>
            <a:endParaRPr lang="en-US" noProof="0"/>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a:xfrm>
            <a:off x="6519107" y="521099"/>
            <a:ext cx="3599821" cy="169277"/>
          </a:xfrm>
        </p:spPr>
        <p:txBody>
          <a:bodyPr/>
          <a:lstStyle/>
          <a:p>
            <a:r>
              <a:rPr lang="en-US" noProof="0"/>
              <a:t>Microsoft 365 Copilot</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a:xfrm>
            <a:off x="584200" y="2032188"/>
            <a:ext cx="2808000" cy="710501"/>
          </a:xfrm>
        </p:spPr>
        <p:txBody>
          <a:bodyPr>
            <a:normAutofit lnSpcReduction="10000"/>
          </a:bodyPr>
          <a:lstStyle/>
          <a:p>
            <a:r>
              <a:rPr lang="en-US" noProof="0"/>
              <a:t>Use Copilot in Excel analyze customer feedback. Perform sentiment analysis such as identifying common pain points and feature requests to understand what features or products customers are looking for.</a:t>
            </a:r>
            <a:endParaRPr lang="en-US" noProof="0">
              <a:cs typeface="Segoe UI"/>
            </a:endParaRP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a:xfrm>
            <a:off x="4047840" y="2032188"/>
            <a:ext cx="2808000" cy="626701"/>
          </a:xfrm>
        </p:spPr>
        <p:txBody>
          <a:bodyPr/>
          <a:lstStyle/>
          <a:p>
            <a:r>
              <a:rPr lang="en-US" noProof="0">
                <a:cs typeface="Segoe UI"/>
              </a:rPr>
              <a:t>Summarize recent market trends, competitor products, and consumer preferences from external sources.</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a:xfrm>
            <a:off x="7511481" y="2032188"/>
            <a:ext cx="2808000" cy="626701"/>
          </a:xfrm>
        </p:spPr>
        <p:txBody>
          <a:bodyPr/>
          <a:lstStyle/>
          <a:p>
            <a:r>
              <a:rPr lang="en-US" noProof="0">
                <a:cs typeface="Segoe UI"/>
              </a:rPr>
              <a:t>Draft initial ideas based on industry trends, previous projects, and market needs or suggest enhancements to raw ideas.</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a:xfrm>
            <a:off x="584200" y="3208260"/>
            <a:ext cx="2808000" cy="740840"/>
          </a:xfrm>
        </p:spPr>
        <p:txBody>
          <a:bodyPr>
            <a:normAutofit/>
          </a:bodyPr>
          <a:lstStyle/>
          <a:p>
            <a:r>
              <a:rPr lang="en-US" noProof="0"/>
              <a:t>Benefit: </a:t>
            </a:r>
            <a:r>
              <a:rPr lang="en-US" noProof="0">
                <a:cs typeface="Segoe UI"/>
              </a:rPr>
              <a:t>Gain a deeper understanding of customer needs and preferences, enabling more targeted and effective product development.</a:t>
            </a:r>
            <a:endParaRPr lang="en-US" noProof="0"/>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a:xfrm>
            <a:off x="584200" y="5641938"/>
            <a:ext cx="2808000" cy="626701"/>
          </a:xfrm>
        </p:spPr>
        <p:txBody>
          <a:bodyPr>
            <a:normAutofit lnSpcReduction="10000"/>
          </a:bodyPr>
          <a:lstStyle/>
          <a:p>
            <a:r>
              <a:rPr lang="en-US" noProof="0"/>
              <a:t>Benefit: </a:t>
            </a:r>
            <a:r>
              <a:rPr lang="en-US" noProof="0">
                <a:cs typeface="Segoe UI"/>
              </a:rPr>
              <a:t>Improve product quality and stakeholder satisfaction by systematically gathering and incorporating feedback throughout the development process.</a:t>
            </a:r>
            <a:endParaRPr lang="en-US" noProof="0"/>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a:xfrm>
            <a:off x="4047840" y="3208260"/>
            <a:ext cx="2808000" cy="768708"/>
          </a:xfrm>
        </p:spPr>
        <p:txBody>
          <a:bodyPr>
            <a:normAutofit/>
          </a:bodyPr>
          <a:lstStyle/>
          <a:p>
            <a:r>
              <a:rPr lang="en-US" noProof="0"/>
              <a:t>Benefit: </a:t>
            </a:r>
            <a:r>
              <a:rPr lang="en-US" noProof="0">
                <a:cs typeface="Segoe UI"/>
              </a:rPr>
              <a:t>Stay ahead of the competition by leveraging up-to-date market intelligence, ensuring your products meet current consumer demands and industry standards.</a:t>
            </a:r>
            <a:endParaRPr lang="en-US" noProof="0"/>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a:xfrm>
            <a:off x="4047840" y="5641938"/>
            <a:ext cx="2808000" cy="626701"/>
          </a:xfrm>
        </p:spPr>
        <p:txBody>
          <a:bodyPr/>
          <a:lstStyle/>
          <a:p>
            <a:r>
              <a:rPr lang="en-US" noProof="0"/>
              <a:t>Benefit: </a:t>
            </a:r>
            <a:r>
              <a:rPr lang="en-US" noProof="0">
                <a:cs typeface="Segoe UI"/>
              </a:rPr>
              <a:t>Visualize product concepts quickly and effectively, facilitating better communication of ideas and faster iteration cycles.</a:t>
            </a:r>
            <a:endParaRPr lang="en-US" noProof="0"/>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a:xfrm>
            <a:off x="7511481" y="3208260"/>
            <a:ext cx="2808000" cy="626701"/>
          </a:xfrm>
        </p:spPr>
        <p:txBody>
          <a:bodyPr>
            <a:normAutofit lnSpcReduction="10000"/>
          </a:bodyPr>
          <a:lstStyle/>
          <a:p>
            <a:r>
              <a:rPr lang="en-US" noProof="0"/>
              <a:t>Benefit: </a:t>
            </a:r>
            <a:r>
              <a:rPr lang="en-US" noProof="0">
                <a:cs typeface="Segoe UI"/>
              </a:rPr>
              <a:t>Accelerate innovation by generating a diverse range of ideas, reducing time-to-market for new products and enhancing your competitive edge.</a:t>
            </a:r>
            <a:endParaRPr lang="en-US" noProof="0"/>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a:xfrm>
            <a:off x="7511481" y="5641938"/>
            <a:ext cx="2808000" cy="626701"/>
          </a:xfrm>
        </p:spPr>
        <p:txBody>
          <a:bodyPr>
            <a:normAutofit lnSpcReduction="10000"/>
          </a:bodyPr>
          <a:lstStyle/>
          <a:p>
            <a:r>
              <a:rPr lang="en-US" noProof="0"/>
              <a:t>Benefit: </a:t>
            </a:r>
            <a:r>
              <a:rPr lang="en-US" noProof="0">
                <a:cs typeface="Segoe UI"/>
              </a:rPr>
              <a:t>Enhance team collaboration and creativity by streamlining the brainstorming process, ensuring all ideas are captured and evaluated efficiently.</a:t>
            </a:r>
            <a:endParaRPr lang="en-US" noProof="0"/>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a:xfrm>
            <a:off x="584200" y="4488366"/>
            <a:ext cx="2808000" cy="626701"/>
          </a:xfrm>
        </p:spPr>
        <p:txBody>
          <a:bodyPr/>
          <a:lstStyle/>
          <a:p>
            <a:r>
              <a:rPr lang="en-US" noProof="0">
                <a:cs typeface="Segoe UI"/>
              </a:rPr>
              <a:t>Export insights to Copilot Pages at various stages and tag teams to enrich or provide feedback. Ask Copilot to summarize key points from both Pages and Teams meetings and suggest improvements.</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a:xfrm>
            <a:off x="4047841" y="4488366"/>
            <a:ext cx="2808000" cy="626701"/>
          </a:xfrm>
        </p:spPr>
        <p:txBody>
          <a:bodyPr/>
          <a:lstStyle/>
          <a:p>
            <a:r>
              <a:rPr lang="en-US" noProof="0">
                <a:cs typeface="Segoe UI"/>
              </a:rPr>
              <a:t>Draft initial sketches and wireframes for the product. Copilot can gather and present design inspirations from various sources.</a:t>
            </a:r>
          </a:p>
        </p:txBody>
      </p:sp>
      <p:sp>
        <p:nvSpPr>
          <p:cNvPr id="15" name="Text Placeholder 14">
            <a:extLst>
              <a:ext uri="{FF2B5EF4-FFF2-40B4-BE49-F238E27FC236}">
                <a16:creationId xmlns:a16="http://schemas.microsoft.com/office/drawing/2014/main" id="{2A4D20D2-DCBC-B339-26F9-32661410B3EE}"/>
              </a:ext>
            </a:extLst>
          </p:cNvPr>
          <p:cNvSpPr>
            <a:spLocks noGrp="1"/>
          </p:cNvSpPr>
          <p:nvPr>
            <p:ph type="body" sz="quarter" idx="29"/>
          </p:nvPr>
        </p:nvSpPr>
        <p:spPr>
          <a:xfrm>
            <a:off x="7511481" y="4488366"/>
            <a:ext cx="2808000" cy="626701"/>
          </a:xfrm>
        </p:spPr>
        <p:txBody>
          <a:bodyPr/>
          <a:lstStyle/>
          <a:p>
            <a:r>
              <a:rPr lang="en-US" noProof="0">
                <a:cs typeface="Segoe UI"/>
              </a:rPr>
              <a:t>Use Copilot to facilitate brainstorming sessions with your team by setting up calls, creating transcripts, and summarizing key points.</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a:xfrm>
            <a:off x="10430234" y="521099"/>
            <a:ext cx="1456966" cy="175614"/>
          </a:xfrm>
        </p:spPr>
        <p:txBody>
          <a:bodyPr/>
          <a:lstStyle/>
          <a:p>
            <a:r>
              <a:rPr lang="en-US" noProof="0"/>
              <a:t>Buy</a:t>
            </a:r>
          </a:p>
        </p:txBody>
      </p:sp>
      <p:sp>
        <p:nvSpPr>
          <p:cNvPr id="78" name="Text Placeholder 77">
            <a:extLst>
              <a:ext uri="{FF2B5EF4-FFF2-40B4-BE49-F238E27FC236}">
                <a16:creationId xmlns:a16="http://schemas.microsoft.com/office/drawing/2014/main" id="{6AE77BE2-48CF-6C45-79A4-ED6CFE14B2A2}"/>
              </a:ext>
            </a:extLst>
          </p:cNvPr>
          <p:cNvSpPr>
            <a:spLocks noGrp="1"/>
          </p:cNvSpPr>
          <p:nvPr>
            <p:ph type="body" sz="quarter" idx="38"/>
          </p:nvPr>
        </p:nvSpPr>
        <p:spPr>
          <a:solidFill>
            <a:srgbClr val="0070C0"/>
          </a:solidFill>
        </p:spPr>
        <p:txBody>
          <a:bodyPr/>
          <a:lstStyle/>
          <a:p>
            <a:endParaRPr lang="en-US" noProof="0"/>
          </a:p>
        </p:txBody>
      </p:sp>
      <p:sp>
        <p:nvSpPr>
          <p:cNvPr id="79" name="Text Placeholder 78">
            <a:extLst>
              <a:ext uri="{FF2B5EF4-FFF2-40B4-BE49-F238E27FC236}">
                <a16:creationId xmlns:a16="http://schemas.microsoft.com/office/drawing/2014/main" id="{4F2C4404-B827-F354-ECE7-E4087BFA6D52}"/>
              </a:ext>
            </a:extLst>
          </p:cNvPr>
          <p:cNvSpPr>
            <a:spLocks noGrp="1"/>
          </p:cNvSpPr>
          <p:nvPr>
            <p:ph type="body" sz="quarter" idx="39"/>
          </p:nvPr>
        </p:nvSpPr>
        <p:spPr>
          <a:solidFill>
            <a:srgbClr val="0078D4"/>
          </a:solidFill>
        </p:spPr>
        <p:txBody>
          <a:bodyPr/>
          <a:lstStyle/>
          <a:p>
            <a:endParaRPr lang="en-US" noProof="0"/>
          </a:p>
        </p:txBody>
      </p:sp>
      <p:sp>
        <p:nvSpPr>
          <p:cNvPr id="80" name="Text Placeholder 79">
            <a:extLst>
              <a:ext uri="{FF2B5EF4-FFF2-40B4-BE49-F238E27FC236}">
                <a16:creationId xmlns:a16="http://schemas.microsoft.com/office/drawing/2014/main" id="{0C3EBFFC-350B-5CEC-D284-319E2C4DC86C}"/>
              </a:ext>
            </a:extLst>
          </p:cNvPr>
          <p:cNvSpPr>
            <a:spLocks noGrp="1"/>
          </p:cNvSpPr>
          <p:nvPr>
            <p:ph type="body" sz="quarter" idx="40"/>
          </p:nvPr>
        </p:nvSpPr>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4" name="Group 23">
            <a:extLst>
              <a:ext uri="{FF2B5EF4-FFF2-40B4-BE49-F238E27FC236}">
                <a16:creationId xmlns:a16="http://schemas.microsoft.com/office/drawing/2014/main" id="{7BCAC897-7517-CCB5-20A5-FB0894A7422B}"/>
              </a:ext>
            </a:extLst>
          </p:cNvPr>
          <p:cNvGrpSpPr/>
          <p:nvPr/>
        </p:nvGrpSpPr>
        <p:grpSpPr>
          <a:xfrm>
            <a:off x="1624327" y="1132756"/>
            <a:ext cx="1513319" cy="205426"/>
            <a:chOff x="1198143" y="862657"/>
            <a:chExt cx="1513319" cy="205426"/>
          </a:xfrm>
        </p:grpSpPr>
        <p:sp>
          <p:nvSpPr>
            <p:cNvPr id="25" name="Rectangle: Rounded Corners 6">
              <a:extLst>
                <a:ext uri="{FF2B5EF4-FFF2-40B4-BE49-F238E27FC236}">
                  <a16:creationId xmlns:a16="http://schemas.microsoft.com/office/drawing/2014/main" id="{2B1FC6D2-6444-8EB7-BE50-D0E23E87A5B6}"/>
                </a:ext>
                <a:ext uri="{C183D7F6-B498-43B3-948B-1728B52AA6E4}">
                  <adec:decorative xmlns:adec="http://schemas.microsoft.com/office/drawing/2017/decorative" val="1"/>
                </a:ext>
              </a:extLst>
            </p:cNvPr>
            <p:cNvSpPr/>
            <p:nvPr/>
          </p:nvSpPr>
          <p:spPr bwMode="auto">
            <a:xfrm>
              <a:off x="1198143" y="862657"/>
              <a:ext cx="1513319" cy="205426"/>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Time to market</a:t>
              </a:r>
            </a:p>
          </p:txBody>
        </p:sp>
        <p:pic>
          <p:nvPicPr>
            <p:cNvPr id="26" name="Graphic 25">
              <a:extLst>
                <a:ext uri="{FF2B5EF4-FFF2-40B4-BE49-F238E27FC236}">
                  <a16:creationId xmlns:a16="http://schemas.microsoft.com/office/drawing/2014/main" id="{B9438946-96F6-DACE-645F-4EFB7656378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02DB5643-4EDF-5AA4-0CFC-F468613B6ADD}"/>
              </a:ext>
            </a:extLst>
          </p:cNvPr>
          <p:cNvGrpSpPr/>
          <p:nvPr/>
        </p:nvGrpSpPr>
        <p:grpSpPr>
          <a:xfrm>
            <a:off x="7523373" y="1127774"/>
            <a:ext cx="1260000" cy="216000"/>
            <a:chOff x="1194743" y="1140160"/>
            <a:chExt cx="1260000" cy="216000"/>
          </a:xfrm>
        </p:grpSpPr>
        <p:sp>
          <p:nvSpPr>
            <p:cNvPr id="35" name="Rectangle: Rounded Corners 6">
              <a:extLst>
                <a:ext uri="{FF2B5EF4-FFF2-40B4-BE49-F238E27FC236}">
                  <a16:creationId xmlns:a16="http://schemas.microsoft.com/office/drawing/2014/main" id="{4C1BE2AB-2F1E-286E-07D7-7D8E23ADECEA}"/>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36" name="Graphic 35">
              <a:extLst>
                <a:ext uri="{FF2B5EF4-FFF2-40B4-BE49-F238E27FC236}">
                  <a16:creationId xmlns:a16="http://schemas.microsoft.com/office/drawing/2014/main" id="{4BF516A6-94E8-D81E-8335-52C5D6BA75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42" name="Group 41">
            <a:extLst>
              <a:ext uri="{FF2B5EF4-FFF2-40B4-BE49-F238E27FC236}">
                <a16:creationId xmlns:a16="http://schemas.microsoft.com/office/drawing/2014/main" id="{EACD8FCD-6B13-32A7-D2C4-6D420C0FA9DE}"/>
              </a:ext>
            </a:extLst>
          </p:cNvPr>
          <p:cNvGrpSpPr/>
          <p:nvPr/>
        </p:nvGrpSpPr>
        <p:grpSpPr>
          <a:xfrm>
            <a:off x="4680769" y="2751612"/>
            <a:ext cx="1542142" cy="360000"/>
            <a:chOff x="588263" y="1217924"/>
            <a:chExt cx="1542142" cy="360000"/>
          </a:xfrm>
        </p:grpSpPr>
        <p:pic>
          <p:nvPicPr>
            <p:cNvPr id="43" name="Picture 42" descr="Zip Co logo SVG free download, id: 101874 - Brandlogos.net">
              <a:hlinkClick r:id="rId7"/>
              <a:extLst>
                <a:ext uri="{FF2B5EF4-FFF2-40B4-BE49-F238E27FC236}">
                  <a16:creationId xmlns:a16="http://schemas.microsoft.com/office/drawing/2014/main" id="{D4FE5A76-C2D0-0C45-395D-9902F0E0054A}"/>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44" name="TextBox 43">
              <a:extLst>
                <a:ext uri="{FF2B5EF4-FFF2-40B4-BE49-F238E27FC236}">
                  <a16:creationId xmlns:a16="http://schemas.microsoft.com/office/drawing/2014/main" id="{E0416869-0D15-4467-569C-6E77BB42BB70}"/>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 </a:t>
              </a:r>
              <a:r>
                <a:rPr lang="en-US" sz="1100" baseline="30000" noProof="0" dirty="0">
                  <a:solidFill>
                    <a:prstClr val="black"/>
                  </a:solidFill>
                  <a:latin typeface="Segoe UI Semibold"/>
                </a:rPr>
                <a:t>1</a:t>
              </a:r>
              <a:endParaRPr lang="en-US" sz="1100" noProof="0" dirty="0">
                <a:solidFill>
                  <a:prstClr val="black"/>
                </a:solidFill>
                <a:latin typeface="Segoe UI Semibold"/>
              </a:endParaRPr>
            </a:p>
          </p:txBody>
        </p:sp>
      </p:grpSp>
      <p:grpSp>
        <p:nvGrpSpPr>
          <p:cNvPr id="62" name="Group 61">
            <a:extLst>
              <a:ext uri="{FF2B5EF4-FFF2-40B4-BE49-F238E27FC236}">
                <a16:creationId xmlns:a16="http://schemas.microsoft.com/office/drawing/2014/main" id="{1A1928A2-30D0-F854-D67F-2B06218E1FA1}"/>
              </a:ext>
            </a:extLst>
          </p:cNvPr>
          <p:cNvGrpSpPr/>
          <p:nvPr/>
        </p:nvGrpSpPr>
        <p:grpSpPr>
          <a:xfrm>
            <a:off x="8015526" y="2715209"/>
            <a:ext cx="1799910" cy="360000"/>
            <a:chOff x="588263" y="1217924"/>
            <a:chExt cx="1799910" cy="360000"/>
          </a:xfrm>
        </p:grpSpPr>
        <p:pic>
          <p:nvPicPr>
            <p:cNvPr id="63" name="Picture 62" descr="Zip Co logo SVG free download, id: 101874 - Brandlogos.net">
              <a:hlinkClick r:id="rId7"/>
              <a:extLst>
                <a:ext uri="{FF2B5EF4-FFF2-40B4-BE49-F238E27FC236}">
                  <a16:creationId xmlns:a16="http://schemas.microsoft.com/office/drawing/2014/main" id="{42C6B998-E182-B3CB-E362-1BD5B02A74C2}"/>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64" name="TextBox 63">
              <a:extLst>
                <a:ext uri="{FF2B5EF4-FFF2-40B4-BE49-F238E27FC236}">
                  <a16:creationId xmlns:a16="http://schemas.microsoft.com/office/drawing/2014/main" id="{6561AD72-FEB5-1F5C-F67D-DA48EFAB51FA}"/>
                </a:ext>
                <a:ext uri="{C183D7F6-B498-43B3-948B-1728B52AA6E4}">
                  <adec:decorative xmlns:adec="http://schemas.microsoft.com/office/drawing/2017/decorative" val="0"/>
                </a:ext>
              </a:extLst>
            </p:cNvPr>
            <p:cNvSpPr txBox="1"/>
            <p:nvPr/>
          </p:nvSpPr>
          <p:spPr>
            <a:xfrm>
              <a:off x="1047212" y="1313286"/>
              <a:ext cx="1340961"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 </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65" name="Group 64">
            <a:extLst>
              <a:ext uri="{FF2B5EF4-FFF2-40B4-BE49-F238E27FC236}">
                <a16:creationId xmlns:a16="http://schemas.microsoft.com/office/drawing/2014/main" id="{8F61FCD0-BED7-C045-7DA3-346211D1AC41}"/>
              </a:ext>
            </a:extLst>
          </p:cNvPr>
          <p:cNvGrpSpPr/>
          <p:nvPr/>
        </p:nvGrpSpPr>
        <p:grpSpPr>
          <a:xfrm>
            <a:off x="4680596" y="5164519"/>
            <a:ext cx="1542142" cy="360000"/>
            <a:chOff x="588263" y="1217924"/>
            <a:chExt cx="1542142" cy="360000"/>
          </a:xfrm>
        </p:grpSpPr>
        <p:pic>
          <p:nvPicPr>
            <p:cNvPr id="66" name="Picture 65" descr="Zip Co logo SVG free download, id: 101874 - Brandlogos.net">
              <a:hlinkClick r:id="rId7"/>
              <a:extLst>
                <a:ext uri="{FF2B5EF4-FFF2-40B4-BE49-F238E27FC236}">
                  <a16:creationId xmlns:a16="http://schemas.microsoft.com/office/drawing/2014/main" id="{ADB6C86C-2A84-82D2-7215-00F4AF197A61}"/>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67" name="TextBox 66">
              <a:extLst>
                <a:ext uri="{FF2B5EF4-FFF2-40B4-BE49-F238E27FC236}">
                  <a16:creationId xmlns:a16="http://schemas.microsoft.com/office/drawing/2014/main" id="{6FDD2FF3-564E-9761-696B-D22B516CB2B1}"/>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 </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pic>
        <p:nvPicPr>
          <p:cNvPr id="2" name="Picture 1">
            <a:extLst>
              <a:ext uri="{FF2B5EF4-FFF2-40B4-BE49-F238E27FC236}">
                <a16:creationId xmlns:a16="http://schemas.microsoft.com/office/drawing/2014/main" id="{FCEA9E26-5AC7-62FF-7BE7-F49934E7E9CB}"/>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grpSp>
        <p:nvGrpSpPr>
          <p:cNvPr id="4" name="Group 3">
            <a:extLst>
              <a:ext uri="{FF2B5EF4-FFF2-40B4-BE49-F238E27FC236}">
                <a16:creationId xmlns:a16="http://schemas.microsoft.com/office/drawing/2014/main" id="{B5E75588-9AF6-82C9-C4F2-96234CF48B52}"/>
              </a:ext>
            </a:extLst>
          </p:cNvPr>
          <p:cNvGrpSpPr/>
          <p:nvPr/>
        </p:nvGrpSpPr>
        <p:grpSpPr>
          <a:xfrm>
            <a:off x="3257150" y="1122182"/>
            <a:ext cx="1513319" cy="216000"/>
            <a:chOff x="1198143" y="862657"/>
            <a:chExt cx="1513319" cy="216000"/>
          </a:xfrm>
        </p:grpSpPr>
        <p:sp>
          <p:nvSpPr>
            <p:cNvPr id="6" name="Rectangle: Rounded Corners 6">
              <a:extLst>
                <a:ext uri="{FF2B5EF4-FFF2-40B4-BE49-F238E27FC236}">
                  <a16:creationId xmlns:a16="http://schemas.microsoft.com/office/drawing/2014/main" id="{D7CF0F3A-2F3A-481E-FBD2-2D64E72FE992}"/>
                </a:ext>
                <a:ext uri="{C183D7F6-B498-43B3-948B-1728B52AA6E4}">
                  <adec:decorative xmlns:adec="http://schemas.microsoft.com/office/drawing/2017/decorative" val="1"/>
                </a:ext>
              </a:extLst>
            </p:cNvPr>
            <p:cNvSpPr/>
            <p:nvPr/>
          </p:nvSpPr>
          <p:spPr bwMode="auto">
            <a:xfrm>
              <a:off x="1198143" y="862657"/>
              <a:ext cx="1513319"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Customer satisfaction</a:t>
              </a:r>
            </a:p>
          </p:txBody>
        </p:sp>
        <p:pic>
          <p:nvPicPr>
            <p:cNvPr id="7" name="Graphic 6">
              <a:extLst>
                <a:ext uri="{FF2B5EF4-FFF2-40B4-BE49-F238E27FC236}">
                  <a16:creationId xmlns:a16="http://schemas.microsoft.com/office/drawing/2014/main" id="{41BC1FEE-DA12-D26F-844E-B410329DB8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grpSp>
        <p:nvGrpSpPr>
          <p:cNvPr id="8" name="Group 7">
            <a:extLst>
              <a:ext uri="{FF2B5EF4-FFF2-40B4-BE49-F238E27FC236}">
                <a16:creationId xmlns:a16="http://schemas.microsoft.com/office/drawing/2014/main" id="{44C4C8CD-2DF6-459C-D735-29B94BD07927}"/>
              </a:ext>
            </a:extLst>
          </p:cNvPr>
          <p:cNvGrpSpPr/>
          <p:nvPr/>
        </p:nvGrpSpPr>
        <p:grpSpPr>
          <a:xfrm>
            <a:off x="1091525" y="2805920"/>
            <a:ext cx="1508964" cy="360000"/>
            <a:chOff x="577439" y="3137252"/>
            <a:chExt cx="1508964" cy="360000"/>
          </a:xfrm>
        </p:grpSpPr>
        <p:pic>
          <p:nvPicPr>
            <p:cNvPr id="9" name="Picture 8">
              <a:extLst>
                <a:ext uri="{FF2B5EF4-FFF2-40B4-BE49-F238E27FC236}">
                  <a16:creationId xmlns:a16="http://schemas.microsoft.com/office/drawing/2014/main" id="{079F3CB2-840B-0430-B486-B37D4473DE3F}"/>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10" name="TextBox 9">
              <a:extLst>
                <a:ext uri="{FF2B5EF4-FFF2-40B4-BE49-F238E27FC236}">
                  <a16:creationId xmlns:a16="http://schemas.microsoft.com/office/drawing/2014/main" id="{D5405B8A-D2F9-38FD-7391-C8251A9536DE}"/>
                </a:ext>
                <a:ext uri="{C183D7F6-B498-43B3-948B-1728B52AA6E4}">
                  <adec:decorative xmlns:adec="http://schemas.microsoft.com/office/drawing/2017/decorative" val="0"/>
                </a:ext>
              </a:extLst>
            </p:cNvPr>
            <p:cNvSpPr txBox="1"/>
            <p:nvPr/>
          </p:nvSpPr>
          <p:spPr>
            <a:xfrm>
              <a:off x="1047214" y="3232614"/>
              <a:ext cx="1039189"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 name="Group 10">
            <a:extLst>
              <a:ext uri="{FF2B5EF4-FFF2-40B4-BE49-F238E27FC236}">
                <a16:creationId xmlns:a16="http://schemas.microsoft.com/office/drawing/2014/main" id="{61C1EEB3-937D-311F-DB71-0A0818C98728}"/>
              </a:ext>
            </a:extLst>
          </p:cNvPr>
          <p:cNvGrpSpPr/>
          <p:nvPr/>
        </p:nvGrpSpPr>
        <p:grpSpPr>
          <a:xfrm>
            <a:off x="1091525" y="5182408"/>
            <a:ext cx="1542142" cy="360000"/>
            <a:chOff x="588263" y="1217924"/>
            <a:chExt cx="1542142" cy="360000"/>
          </a:xfrm>
        </p:grpSpPr>
        <p:pic>
          <p:nvPicPr>
            <p:cNvPr id="12" name="Picture 11" descr="Zip Co logo SVG free download, id: 101874 - Brandlogos.net">
              <a:hlinkClick r:id="rId7"/>
              <a:extLst>
                <a:ext uri="{FF2B5EF4-FFF2-40B4-BE49-F238E27FC236}">
                  <a16:creationId xmlns:a16="http://schemas.microsoft.com/office/drawing/2014/main" id="{555E355B-4D2E-E42B-56E4-9B83519BA897}"/>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3" name="TextBox 12">
              <a:extLst>
                <a:ext uri="{FF2B5EF4-FFF2-40B4-BE49-F238E27FC236}">
                  <a16:creationId xmlns:a16="http://schemas.microsoft.com/office/drawing/2014/main" id="{1B228189-EAB6-9FC1-1D1C-1C030EEE8FC0}"/>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 </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14" name="Group 13">
            <a:extLst>
              <a:ext uri="{FF2B5EF4-FFF2-40B4-BE49-F238E27FC236}">
                <a16:creationId xmlns:a16="http://schemas.microsoft.com/office/drawing/2014/main" id="{BDE5C2D7-5EB2-AF61-EF2A-FE9D29947A8F}"/>
              </a:ext>
            </a:extLst>
          </p:cNvPr>
          <p:cNvGrpSpPr/>
          <p:nvPr/>
        </p:nvGrpSpPr>
        <p:grpSpPr>
          <a:xfrm>
            <a:off x="8000673" y="5173546"/>
            <a:ext cx="1565400" cy="360000"/>
            <a:chOff x="588263" y="3617084"/>
            <a:chExt cx="1565400" cy="360000"/>
          </a:xfrm>
        </p:grpSpPr>
        <p:pic>
          <p:nvPicPr>
            <p:cNvPr id="16" name="Picture 15">
              <a:extLst>
                <a:ext uri="{FF2B5EF4-FFF2-40B4-BE49-F238E27FC236}">
                  <a16:creationId xmlns:a16="http://schemas.microsoft.com/office/drawing/2014/main" id="{4C7EB3AC-18DC-F75C-AC73-15F962E8FB79}"/>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7" name="TextBox 16">
              <a:extLst>
                <a:ext uri="{FF2B5EF4-FFF2-40B4-BE49-F238E27FC236}">
                  <a16:creationId xmlns:a16="http://schemas.microsoft.com/office/drawing/2014/main" id="{4EE4CBD7-1FA3-E1D4-AFC4-B65A66D397DE}"/>
                </a:ext>
                <a:ext uri="{C183D7F6-B498-43B3-948B-1728B52AA6E4}">
                  <adec:decorative xmlns:adec="http://schemas.microsoft.com/office/drawing/2017/decorative" val="0"/>
                </a:ext>
              </a:extLst>
            </p:cNvPr>
            <p:cNvSpPr txBox="1"/>
            <p:nvPr/>
          </p:nvSpPr>
          <p:spPr>
            <a:xfrm>
              <a:off x="1047214" y="3712446"/>
              <a:ext cx="1106449"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Tree>
    <p:extLst>
      <p:ext uri="{BB962C8B-B14F-4D97-AF65-F5344CB8AC3E}">
        <p14:creationId xmlns:p14="http://schemas.microsoft.com/office/powerpoint/2010/main" val="2751900305"/>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335</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Manufacturing | New product ideation and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2025-02-11T01:57:32Z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