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2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91BD0-7B25-B92A-CF0E-49CA78EB2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3AEA96-7C84-F225-74F8-376F997197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FD5486-E16B-4A03-1A33-BDE8F92EA9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09D05-2A6E-B36A-5BB6-C001F29050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42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hyperlink" Target="https://learn.microsoft.com/en-us/industry/manufacturing/factory-safety-agent-copilot-studio/overview-factory-safety-agent-copilot-stud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F101F-9549-B07F-25A9-DBE5E33A3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6FA0EB48-F138-45B4-6B37-3EBEFFC5E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6271640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Manufacturing | </a:t>
            </a:r>
            <a:r>
              <a:rPr lang="en-US" noProof="0"/>
              <a:t>Improve factory safety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94A28F86-679E-1385-67B7-C92E3EBBAE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Real-time incident management​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8B8D3A1-7065-C754-E807-E18BE7F32D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Worker skilling​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5E112D2-BE6D-68DD-BBB2-46AA0815C9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Incident summarization​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0305308F-B500-0A5B-12D7-8A5B9C05503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Ask safety questions​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A50E1342-14FE-7E18-5263-8555445761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Inspection planning​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8E44C3A4-D787-E9CF-63FE-FFD8A4A9BA8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Inspection reporting​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AFAACDEB-0ECC-47EA-FACB-0B8D93C2FAD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CD8A6B41-A1B8-1026-5315-97D0F96475A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Use Copilot to get step-by-step guidance on corrective actions to address incidents​.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F493D3EB-50E9-EE57-9993-0C0EF1712AA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When reporting an incident to a safety officer through email ask Copilot to write the first draft. ​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5EA25F38-2890-ED8C-CE4F-58D67FBD108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Easily plan inspections by asking Copilot to get the required checklists. ​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A8233620-116F-4B85-C00E-D2B061C554A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1"/>
            <a:ext cx="2808000" cy="680790"/>
          </a:xfrm>
        </p:spPr>
        <p:txBody>
          <a:bodyPr>
            <a:normAutofit/>
          </a:bodyPr>
          <a:lstStyle/>
          <a:p>
            <a:r>
              <a:rPr lang="en-US" noProof="0"/>
              <a:t>Benefit: Speeds up response times and ensures consistent management of safety incidents. ​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CEAE0F9C-BD42-6BA4-2DAC-EDAEF2E804A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759380"/>
          </a:xfrm>
        </p:spPr>
        <p:txBody>
          <a:bodyPr>
            <a:normAutofit/>
          </a:bodyPr>
          <a:lstStyle/>
          <a:p>
            <a:r>
              <a:rPr lang="en-US" noProof="0"/>
              <a:t>Benefit: Ensures consistent skill development and compliance with safety guidelines. Reduces the risk of accidents by maintaining a well-trained workforce.​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C614795-7D8B-A375-4F1F-0AD3E62E0DB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734015"/>
          </a:xfrm>
        </p:spPr>
        <p:txBody>
          <a:bodyPr>
            <a:noAutofit/>
          </a:bodyPr>
          <a:lstStyle/>
          <a:p>
            <a:r>
              <a:rPr lang="en-US" noProof="0"/>
              <a:t>Benefit: Ensures timely response to incidents, minimizing risks and preventing future occurrences​.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A694545E-9833-8CC9-BBD9-AF1222A5589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743017"/>
          </a:xfrm>
        </p:spPr>
        <p:txBody>
          <a:bodyPr>
            <a:normAutofit/>
          </a:bodyPr>
          <a:lstStyle/>
          <a:p>
            <a:r>
              <a:rPr lang="en-US" noProof="0"/>
              <a:t>Benefit: Provides instant access to accurate safety information, promoting informed decision-making and reducing the risk of non-compliance​.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DC4EEB83-06FE-C69D-F3A5-414B5A1F806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69603"/>
          </a:xfrm>
        </p:spPr>
        <p:txBody>
          <a:bodyPr>
            <a:normAutofit/>
          </a:bodyPr>
          <a:lstStyle/>
          <a:p>
            <a:r>
              <a:rPr lang="en-US" noProof="0"/>
              <a:t>Benefit: Saves time by automating inspection preparation and reporting. ​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97B88DE7-767D-5A1B-BFE0-719698A8138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759380"/>
          </a:xfrm>
        </p:spPr>
        <p:txBody>
          <a:bodyPr>
            <a:normAutofit/>
          </a:bodyPr>
          <a:lstStyle/>
          <a:p>
            <a:r>
              <a:rPr lang="en-US" noProof="0"/>
              <a:t>Benefit: Saves time by converting handwritten notes to well-written reports​.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2E8AE97B-52D2-68E5-25D3-CFC7C0DD0B8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Copilot can conduct personalized training sessions and monitor training evaluation metrics​.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23448690-ADA8-377A-828C-2CC1649EEC0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Get answers to safety-related queries in real-time during inspections​.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669EB75D-441B-7CA3-FBAD-F956C8596D7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Ask Copilot to convert inspection notes or images into text and create detailed a inspection report​.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4C5DD18C-A98E-4D2F-D4A5-7324AAE98D4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286C853B-A3D1-983E-C2D9-93675C5EAC3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5E2B0F50-E2CA-10A8-4653-202069AF04B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F90CDB39-C2A0-D305-DDCD-1F49EB548CD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D8386D-C9BC-498B-709C-E0F21E28E1D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3BEB0294-002B-0DAC-A566-F3C9DA973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BEB1FFA-B33A-3D41-2E50-830852A1CFB2}"/>
              </a:ext>
            </a:extLst>
          </p:cNvPr>
          <p:cNvGrpSpPr/>
          <p:nvPr/>
        </p:nvGrpSpPr>
        <p:grpSpPr>
          <a:xfrm>
            <a:off x="1624328" y="1132756"/>
            <a:ext cx="1767872" cy="216000"/>
            <a:chOff x="1198144" y="862657"/>
            <a:chExt cx="1767872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3154136E-46F9-FF3B-98CE-185FA667EF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Health and safety metrics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D7783076-3EDD-2F4E-48FB-3AD889046A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8" name="Rectangle: Rounded Corners 6">
            <a:extLst>
              <a:ext uri="{FF2B5EF4-FFF2-40B4-BE49-F238E27FC236}">
                <a16:creationId xmlns:a16="http://schemas.microsoft.com/office/drawing/2014/main" id="{84F13700-02C6-97C8-FF8B-B7CBB19B5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FFCAAD0-22B3-D888-96D3-A0765611E5CE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A4189E7E-02D5-553B-6108-F68445C9F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F132D6A-4402-D492-BA93-A99D7286A65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76D8CF3-361C-C05C-CDD0-88940C3FAFFF}"/>
              </a:ext>
            </a:extLst>
          </p:cNvPr>
          <p:cNvGrpSpPr/>
          <p:nvPr/>
        </p:nvGrpSpPr>
        <p:grpSpPr>
          <a:xfrm>
            <a:off x="4303077" y="2647664"/>
            <a:ext cx="2255335" cy="365760"/>
            <a:chOff x="767112" y="2825909"/>
            <a:chExt cx="2255335" cy="36576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C04CFA7-D2D6-354B-A764-8D7DA8F9D95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30263" y="2938389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CE337BD5-5CF4-3F76-E786-40A7A7DE07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C5D5A1C9-2376-1B0F-0C97-23A4616F48F4}"/>
              </a:ext>
            </a:extLst>
          </p:cNvPr>
          <p:cNvSpPr txBox="1"/>
          <p:nvPr/>
        </p:nvSpPr>
        <p:spPr>
          <a:xfrm>
            <a:off x="583758" y="673849"/>
            <a:ext cx="53088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400" noProof="0">
                <a:latin typeface="+mj-lt"/>
              </a:rPr>
              <a:t>Implementation information: </a:t>
            </a:r>
            <a:r>
              <a:rPr lang="en-US" sz="1400" noProof="0">
                <a:latin typeface="+mj-lt"/>
                <a:hlinkClick r:id="rId9"/>
              </a:rPr>
              <a:t>Copilot Studio Factory Safety Agent</a:t>
            </a:r>
            <a:endParaRPr lang="en-US" sz="1400" noProof="0">
              <a:latin typeface="+mj-lt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D8FEABF-410A-6DF3-05A0-944C63D40447}"/>
              </a:ext>
            </a:extLst>
          </p:cNvPr>
          <p:cNvGrpSpPr/>
          <p:nvPr/>
        </p:nvGrpSpPr>
        <p:grpSpPr>
          <a:xfrm>
            <a:off x="7983672" y="2647664"/>
            <a:ext cx="2255335" cy="365760"/>
            <a:chOff x="767112" y="2825909"/>
            <a:chExt cx="2255335" cy="36576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F6EB2E-27BF-AEAD-A5AC-B0788DC7CAF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30263" y="2938389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4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168E76C-EEBF-F9A1-C17E-4B8230025F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DA00B43-6B25-2C29-377C-DCAC99691234}"/>
              </a:ext>
            </a:extLst>
          </p:cNvPr>
          <p:cNvGrpSpPr/>
          <p:nvPr/>
        </p:nvGrpSpPr>
        <p:grpSpPr>
          <a:xfrm>
            <a:off x="982867" y="2680063"/>
            <a:ext cx="2255335" cy="365760"/>
            <a:chOff x="767112" y="2825909"/>
            <a:chExt cx="2255335" cy="36576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D32979F-29C5-E426-EE90-2E550338518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30263" y="2938389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1CE36FE-97AD-9FAA-34CA-2434F2881C1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E7DD67-37EA-C7BC-AF49-1176779A6275}"/>
              </a:ext>
            </a:extLst>
          </p:cNvPr>
          <p:cNvGrpSpPr/>
          <p:nvPr/>
        </p:nvGrpSpPr>
        <p:grpSpPr>
          <a:xfrm>
            <a:off x="982867" y="5162796"/>
            <a:ext cx="2255335" cy="365760"/>
            <a:chOff x="767112" y="2825909"/>
            <a:chExt cx="2255335" cy="36576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19F6097-4514-84CF-36EA-222ADC320A7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30263" y="2938389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C175ADAC-6DBD-157F-2A90-8CD0707F3C4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7698328-CC14-FC7A-5422-1C0779779716}"/>
              </a:ext>
            </a:extLst>
          </p:cNvPr>
          <p:cNvGrpSpPr/>
          <p:nvPr/>
        </p:nvGrpSpPr>
        <p:grpSpPr>
          <a:xfrm>
            <a:off x="4303077" y="5157024"/>
            <a:ext cx="2255335" cy="365760"/>
            <a:chOff x="767112" y="2825909"/>
            <a:chExt cx="2255335" cy="36576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6701121-C2D1-AD64-17EC-959B614627D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30263" y="2938389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3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F243E77F-1E98-D07E-C4A2-A87DC7C9FFB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F920A87-A0A5-BF1B-229D-89ABCE0A4AAB}"/>
              </a:ext>
            </a:extLst>
          </p:cNvPr>
          <p:cNvGrpSpPr/>
          <p:nvPr/>
        </p:nvGrpSpPr>
        <p:grpSpPr>
          <a:xfrm>
            <a:off x="7935853" y="5156953"/>
            <a:ext cx="2255335" cy="365760"/>
            <a:chOff x="767112" y="2825909"/>
            <a:chExt cx="2255335" cy="36576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2DE7518-7331-A01B-D898-D4923E8FFA5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30263" y="2938389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6B881CF-A4A9-AFCD-049C-C29FDCE13A0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758917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264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Manufacturing | Improve factory safety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2025-02-11T01:52:53Z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