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32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573C6-2061-DF00-2E32-67915CCFC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703862-2146-871E-A422-AD80727A61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3D2BD0-277B-F24A-747C-AF6B4B8C80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en-US" b="0" i="0">
              <a:solidFill>
                <a:srgbClr val="242424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C5361-7E45-D5B0-6B66-51776ACA52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4E199-DD77-489E-950B-7193487A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83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6177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Top Corners Rounded 73">
            <a:extLst>
              <a:ext uri="{FF2B5EF4-FFF2-40B4-BE49-F238E27FC236}">
                <a16:creationId xmlns:a16="http://schemas.microsoft.com/office/drawing/2014/main" id="{6FDEA399-18DB-E6DC-793E-5041B1E784C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0" fmla="*/ 0 w 2612241"/>
              <a:gd name="connsiteY0" fmla="*/ 8666696 h 8666696"/>
              <a:gd name="connsiteX1" fmla="*/ 2382 w 2612241"/>
              <a:gd name="connsiteY1" fmla="*/ 7817633 h 8666696"/>
              <a:gd name="connsiteX2" fmla="*/ 0 w 2612241"/>
              <a:gd name="connsiteY2" fmla="*/ 163683 h 8666696"/>
              <a:gd name="connsiteX3" fmla="*/ 163683 w 2612241"/>
              <a:gd name="connsiteY3" fmla="*/ 0 h 8666696"/>
              <a:gd name="connsiteX4" fmla="*/ 2448558 w 2612241"/>
              <a:gd name="connsiteY4" fmla="*/ 0 h 8666696"/>
              <a:gd name="connsiteX5" fmla="*/ 2612241 w 2612241"/>
              <a:gd name="connsiteY5" fmla="*/ 163683 h 8666696"/>
              <a:gd name="connsiteX6" fmla="*/ 2612241 w 2612241"/>
              <a:gd name="connsiteY6" fmla="*/ 8666696 h 8666696"/>
              <a:gd name="connsiteX7" fmla="*/ 2612241 w 2612241"/>
              <a:gd name="connsiteY7" fmla="*/ 8666696 h 8666696"/>
              <a:gd name="connsiteX0" fmla="*/ 2382 w 2612241"/>
              <a:gd name="connsiteY0" fmla="*/ 7817633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2382" y="7817633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A40472D-7D94-31D5-9B70-1F1437F60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3486389"/>
            <a:ext cx="210652" cy="210652"/>
            <a:chOff x="5214995" y="-1168400"/>
            <a:chExt cx="431800" cy="4318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3E7D74F-AA6E-58D6-9B3A-285D6343874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D741BEDD-0302-D041-F924-FED2F26F753C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ECE0A2C-9275-E8D8-37D4-26EF9382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247487" y="3859456"/>
            <a:ext cx="210652" cy="210652"/>
            <a:chOff x="5214995" y="-1168400"/>
            <a:chExt cx="431800" cy="4318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2B6D01-D3C4-D4AC-FA55-BCAA6D16B12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E69E9A3D-9D75-565F-769F-9D5EAF4DE661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Level 2</a:t>
            </a:r>
          </a:p>
        </p:txBody>
      </p:sp>
      <p:sp>
        <p:nvSpPr>
          <p:cNvPr id="138" name="Step 1 Title">
            <a:extLst>
              <a:ext uri="{FF2B5EF4-FFF2-40B4-BE49-F238E27FC236}">
                <a16:creationId xmlns:a16="http://schemas.microsoft.com/office/drawing/2014/main" id="{E7C3DF1D-9756-4E60-3B60-5FC1042D732B}"/>
              </a:ext>
            </a:extLst>
          </p:cNvPr>
          <p:cNvSpPr>
            <a:spLocks noGrp="1"/>
          </p:cNvSpPr>
          <p:nvPr userDrawn="1">
            <p:ph type="body" sz="quarter" idx="61"/>
          </p:nvPr>
        </p:nvSpPr>
        <p:spPr>
          <a:xfrm>
            <a:off x="7507483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Step 1 Top">
            <a:extLst>
              <a:ext uri="{FF2B5EF4-FFF2-40B4-BE49-F238E27FC236}">
                <a16:creationId xmlns:a16="http://schemas.microsoft.com/office/drawing/2014/main" id="{DD4D8F41-19D0-1C40-C8A6-6751BDCBB4E6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510E80C-A092-E34D-569F-C7503B34CDE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483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Level 2</a:t>
            </a:r>
          </a:p>
        </p:txBody>
      </p:sp>
      <p:sp>
        <p:nvSpPr>
          <p:cNvPr id="135" name="Step 1 Title">
            <a:extLst>
              <a:ext uri="{FF2B5EF4-FFF2-40B4-BE49-F238E27FC236}">
                <a16:creationId xmlns:a16="http://schemas.microsoft.com/office/drawing/2014/main" id="{F3576EDF-8C4D-5381-E991-4104EFE19D8D}"/>
              </a:ext>
            </a:extLst>
          </p:cNvPr>
          <p:cNvSpPr>
            <a:spLocks noGrp="1"/>
          </p:cNvSpPr>
          <p:nvPr userDrawn="1">
            <p:ph type="body" sz="quarter" idx="58"/>
          </p:nvPr>
        </p:nvSpPr>
        <p:spPr>
          <a:xfrm>
            <a:off x="4036409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Step 1 Top">
            <a:extLst>
              <a:ext uri="{FF2B5EF4-FFF2-40B4-BE49-F238E27FC236}">
                <a16:creationId xmlns:a16="http://schemas.microsoft.com/office/drawing/2014/main" id="{E979A6D5-04D7-EDA1-795C-CDE631F70816}"/>
              </a:ext>
            </a:extLst>
          </p:cNvPr>
          <p:cNvSpPr>
            <a:spLocks noGrp="1"/>
          </p:cNvSpPr>
          <p:nvPr userDrawn="1"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ACE21C0-49A4-DA91-EDBF-71FBF06125C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6409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Copilot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principles.5</a:t>
            </a:r>
          </a:p>
        </p:txBody>
      </p:sp>
    </p:spTree>
    <p:extLst>
      <p:ext uri="{BB962C8B-B14F-4D97-AF65-F5344CB8AC3E}">
        <p14:creationId xmlns:p14="http://schemas.microsoft.com/office/powerpoint/2010/main" val="5665719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907" r:id="rId3"/>
    <p:sldLayoutId id="2147483835" r:id="rId4"/>
    <p:sldLayoutId id="2147483675" r:id="rId5"/>
    <p:sldLayoutId id="2147483676" r:id="rId6"/>
    <p:sldLayoutId id="2147483908" r:id="rId7"/>
    <p:sldLayoutId id="2147483816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topic/overview-of-microsoft-365-chat-preview-5b00a52d-7296-48ee-b938-b95b7209f737" TargetMode="External"/><Relationship Id="rId3" Type="http://schemas.openxmlformats.org/officeDocument/2006/relationships/hyperlink" Target="https://www.microsoft365.com/chat/entity1-d870f6cd-4aa5-4d42-9626-ab690c041429/eyJpZCI6IlRXbGpjbTl6YjJaMFZqSjhhSFIwY0hNNkx5OXpkV0p6ZEhKaGRHVXRhVzUwTG05bVptbGpaUzVqYjIwdmZHUjFiVzE1ZkdJeU1qTmtNR1psTFRRNU4yWXROR0UyTkMwNU9EYzBMV1kyT1RnNFpESXpNemM1Tlh4bGJpMTFjdyUzZCUzZCIsInNjZW5hcmlvIjoic2hhcmVMaW5rIiwicHJvcGVydGllcyI6eyJwcm9tcHRTb3VyY2UiOiJtaWNyb3NvZnQiLCJjbGlja1RpbWVzdGFtcCI6IjIwMjUtMDItMjdUMTc6Mjk6MDQuODc5WiJ9LCJjaGF0VHlwZSI6IndvcmsiLCJ2ZXJzaW9uIjoxLjF9" TargetMode="External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E222A-8FC6-C8E1-8E65-C82B5CA2B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190">
            <a:extLst>
              <a:ext uri="{FF2B5EF4-FFF2-40B4-BE49-F238E27FC236}">
                <a16:creationId xmlns:a16="http://schemas.microsoft.com/office/drawing/2014/main" id="{BD5C5162-E0E5-2433-0F67-B919466C7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Identify new suppliers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EB262200-613D-CEF2-9CFF-8A95C0602E7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noProof="0"/>
              <a:t>Manufacturing</a:t>
            </a:r>
            <a:endParaRPr lang="en-IN"/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73BFECA9-E757-270A-1405-1D02C55331C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 noProof="0"/>
              <a:t>Microsoft 365 Copilot Chat</a:t>
            </a:r>
          </a:p>
        </p:txBody>
      </p:sp>
      <p:sp>
        <p:nvSpPr>
          <p:cNvPr id="84" name="Text Placeholder 10">
            <a:extLst>
              <a:ext uri="{FF2B5EF4-FFF2-40B4-BE49-F238E27FC236}">
                <a16:creationId xmlns:a16="http://schemas.microsoft.com/office/drawing/2014/main" id="{E7DD6558-C869-4E2A-8E05-8F58AE96174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 vert="horz" wrap="square" lIns="0" tIns="0" rIns="0" bIns="0" rtlCol="0" anchor="t">
            <a:spAutoFit/>
          </a:bodyPr>
          <a:lstStyle/>
          <a:p>
            <a:r>
              <a:rPr lang="en-US" noProof="0" dirty="0"/>
              <a:t>Start</a:t>
            </a:r>
          </a:p>
        </p:txBody>
      </p:sp>
      <p:sp>
        <p:nvSpPr>
          <p:cNvPr id="317" name="Text Placeholder 316">
            <a:extLst>
              <a:ext uri="{FF2B5EF4-FFF2-40B4-BE49-F238E27FC236}">
                <a16:creationId xmlns:a16="http://schemas.microsoft.com/office/drawing/2014/main" id="{EAE50258-4ECE-2620-EC9D-83235B54CC9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noProof="0" dirty="0"/>
              <a:t>Procurement teams can use Copilot Chat to assist with research and collaboration to find new suppliers.</a:t>
            </a:r>
          </a:p>
        </p:txBody>
      </p:sp>
      <p:sp>
        <p:nvSpPr>
          <p:cNvPr id="625" name="Text Placeholder 624">
            <a:extLst>
              <a:ext uri="{FF2B5EF4-FFF2-40B4-BE49-F238E27FC236}">
                <a16:creationId xmlns:a16="http://schemas.microsoft.com/office/drawing/2014/main" id="{1D265E19-5072-AFC8-2262-02F51F636B5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r>
              <a:rPr lang="en-US" noProof="0"/>
              <a:t>KPIs impacted</a:t>
            </a:r>
          </a:p>
        </p:txBody>
      </p:sp>
      <p:sp>
        <p:nvSpPr>
          <p:cNvPr id="624" name="Text Placeholder 623">
            <a:extLst>
              <a:ext uri="{FF2B5EF4-FFF2-40B4-BE49-F238E27FC236}">
                <a16:creationId xmlns:a16="http://schemas.microsoft.com/office/drawing/2014/main" id="{417B7D4D-5199-4366-0499-7C8A45E95A7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en-US" noProof="0"/>
              <a:t>Value benefit</a:t>
            </a:r>
          </a:p>
        </p:txBody>
      </p:sp>
      <p:sp>
        <p:nvSpPr>
          <p:cNvPr id="264" name="Text Placeholder 263">
            <a:extLst>
              <a:ext uri="{FF2B5EF4-FFF2-40B4-BE49-F238E27FC236}">
                <a16:creationId xmlns:a16="http://schemas.microsoft.com/office/drawing/2014/main" id="{5B1BB0E7-ACCF-1F5E-C80B-A25C74F26BBF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noProof="0" dirty="0"/>
              <a:t>Identify new sourcing options</a:t>
            </a:r>
          </a:p>
        </p:txBody>
      </p:sp>
      <p:sp>
        <p:nvSpPr>
          <p:cNvPr id="259" name="Text Placeholder 258">
            <a:extLst>
              <a:ext uri="{FF2B5EF4-FFF2-40B4-BE49-F238E27FC236}">
                <a16:creationId xmlns:a16="http://schemas.microsoft.com/office/drawing/2014/main" id="{BD92DF96-99C2-55D1-9350-2EA99432759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 dirty="0"/>
              <a:t>Ask Copilot to create a table rating potential suppliers based on a set of criteria.</a:t>
            </a:r>
            <a:endParaRPr lang="en-US" noProof="0" dirty="0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D80BADA7-C102-232C-6386-02FDDE9EF780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 noProof="0" dirty="0"/>
              <a:t>Benefit: Quickly find new potential suppliers with an initial set of criteria to support further research.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endParaRPr lang="en-US" noProof="0" dirty="0"/>
          </a:p>
        </p:txBody>
      </p:sp>
      <p:sp>
        <p:nvSpPr>
          <p:cNvPr id="375" name="Text Placeholder 374">
            <a:extLst>
              <a:ext uri="{FF2B5EF4-FFF2-40B4-BE49-F238E27FC236}">
                <a16:creationId xmlns:a16="http://schemas.microsoft.com/office/drawing/2014/main" id="{70D90F50-6259-5FE5-8B82-0361A2196E0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US" dirty="0"/>
              <a:t>Assess firm viability</a:t>
            </a:r>
            <a:endParaRPr lang="en-US" noProof="0" dirty="0"/>
          </a:p>
        </p:txBody>
      </p:sp>
      <p:sp>
        <p:nvSpPr>
          <p:cNvPr id="393" name="Text Placeholder 392">
            <a:extLst>
              <a:ext uri="{FF2B5EF4-FFF2-40B4-BE49-F238E27FC236}">
                <a16:creationId xmlns:a16="http://schemas.microsoft.com/office/drawing/2014/main" id="{5AE51AD5-732E-1A41-D90B-4F71E69F3211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noProof="0" dirty="0"/>
              <a:t>Ask Copilot to summarize supplier annual reports and ESG reports. Also identify any recent acquisitions or divestitures.</a:t>
            </a:r>
          </a:p>
        </p:txBody>
      </p:sp>
      <p:sp>
        <p:nvSpPr>
          <p:cNvPr id="291" name="Text Placeholder 290">
            <a:extLst>
              <a:ext uri="{FF2B5EF4-FFF2-40B4-BE49-F238E27FC236}">
                <a16:creationId xmlns:a16="http://schemas.microsoft.com/office/drawing/2014/main" id="{56D1BA1A-45C6-D02B-B50E-B3CF34E65088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n-US" noProof="0" dirty="0"/>
              <a:t>Benefit: Ensure that suppliers meet your organization’s criteria for financial viability or have required certifications.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endParaRPr lang="en-US" noProof="0" dirty="0"/>
          </a:p>
        </p:txBody>
      </p:sp>
      <p:sp>
        <p:nvSpPr>
          <p:cNvPr id="376" name="Text Placeholder 375">
            <a:extLst>
              <a:ext uri="{FF2B5EF4-FFF2-40B4-BE49-F238E27FC236}">
                <a16:creationId xmlns:a16="http://schemas.microsoft.com/office/drawing/2014/main" id="{3FA4169F-551E-EAFC-B34C-A67C206AFA01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US" dirty="0"/>
              <a:t>Research online sentiment</a:t>
            </a:r>
            <a:endParaRPr lang="en-US" noProof="0" dirty="0"/>
          </a:p>
        </p:txBody>
      </p:sp>
      <p:sp>
        <p:nvSpPr>
          <p:cNvPr id="395" name="Text Placeholder 394">
            <a:extLst>
              <a:ext uri="{FF2B5EF4-FFF2-40B4-BE49-F238E27FC236}">
                <a16:creationId xmlns:a16="http://schemas.microsoft.com/office/drawing/2014/main" id="{A24B346F-D3B7-162D-C745-E8244D0DD22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en-US" noProof="0" dirty="0"/>
              <a:t>Have Copilot provide an assessment of customer satisfaction for the potential suppliers.</a:t>
            </a:r>
          </a:p>
        </p:txBody>
      </p:sp>
      <p:sp>
        <p:nvSpPr>
          <p:cNvPr id="293" name="Text Placeholder 292">
            <a:extLst>
              <a:ext uri="{FF2B5EF4-FFF2-40B4-BE49-F238E27FC236}">
                <a16:creationId xmlns:a16="http://schemas.microsoft.com/office/drawing/2014/main" id="{F771B4DD-7100-FC6F-6587-1CB7B9AA1668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en-US" noProof="0" dirty="0"/>
              <a:t>Benefit: Use Copilot to speed research into potential quality and service issues.</a:t>
            </a:r>
          </a:p>
        </p:txBody>
      </p:sp>
      <p:sp>
        <p:nvSpPr>
          <p:cNvPr id="322" name="Text Placeholder 321">
            <a:extLst>
              <a:ext uri="{FF2B5EF4-FFF2-40B4-BE49-F238E27FC236}">
                <a16:creationId xmlns:a16="http://schemas.microsoft.com/office/drawing/2014/main" id="{6497541C-A483-B4F6-0443-9C4B7D69A25F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noProof="0" dirty="0"/>
              <a:t>Research individual products</a:t>
            </a:r>
          </a:p>
        </p:txBody>
      </p:sp>
      <p:sp>
        <p:nvSpPr>
          <p:cNvPr id="329" name="Text Placeholder 328">
            <a:extLst>
              <a:ext uri="{FF2B5EF4-FFF2-40B4-BE49-F238E27FC236}">
                <a16:creationId xmlns:a16="http://schemas.microsoft.com/office/drawing/2014/main" id="{08193AE1-C7CA-61AB-A8A6-3A73BF536353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n-US" noProof="0" dirty="0"/>
              <a:t>Ask Copilot to verify whether suppliers or products meet specific industry criteria or capabilities.</a:t>
            </a:r>
          </a:p>
        </p:txBody>
      </p:sp>
      <p:sp>
        <p:nvSpPr>
          <p:cNvPr id="354" name="Text Placeholder 353">
            <a:extLst>
              <a:ext uri="{FF2B5EF4-FFF2-40B4-BE49-F238E27FC236}">
                <a16:creationId xmlns:a16="http://schemas.microsoft.com/office/drawing/2014/main" id="{ABBA99A8-70B8-F759-BB97-74473E0C6E9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r>
              <a:rPr lang="en-US" noProof="0" dirty="0"/>
              <a:t>Benefit: Summarize lengthy and potentially confusing product specifications to get the required information quickly.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endParaRPr lang="en-US" noProof="0" dirty="0"/>
          </a:p>
        </p:txBody>
      </p:sp>
      <p:sp>
        <p:nvSpPr>
          <p:cNvPr id="320" name="Text Placeholder 319">
            <a:extLst>
              <a:ext uri="{FF2B5EF4-FFF2-40B4-BE49-F238E27FC236}">
                <a16:creationId xmlns:a16="http://schemas.microsoft.com/office/drawing/2014/main" id="{2931EDB9-7BEA-240F-9DDD-735B31A62C52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n-US" noProof="0" dirty="0"/>
              <a:t>Draft RFx documents and communication</a:t>
            </a:r>
          </a:p>
        </p:txBody>
      </p:sp>
      <p:sp>
        <p:nvSpPr>
          <p:cNvPr id="327" name="Text Placeholder 326">
            <a:extLst>
              <a:ext uri="{FF2B5EF4-FFF2-40B4-BE49-F238E27FC236}">
                <a16:creationId xmlns:a16="http://schemas.microsoft.com/office/drawing/2014/main" id="{071128C0-EB36-39A1-ED4E-DAABFC0E83A2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n-US" noProof="0" dirty="0"/>
              <a:t>Ask Copilot to draft communications such as approval requests, status emails, and supplier communications.</a:t>
            </a:r>
          </a:p>
        </p:txBody>
      </p:sp>
      <p:sp>
        <p:nvSpPr>
          <p:cNvPr id="321" name="Text Placeholder 320">
            <a:extLst>
              <a:ext uri="{FF2B5EF4-FFF2-40B4-BE49-F238E27FC236}">
                <a16:creationId xmlns:a16="http://schemas.microsoft.com/office/drawing/2014/main" id="{64BB0B3E-185A-FF3B-8E31-A68B77CFD035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r>
              <a:rPr lang="en-US" noProof="0" dirty="0"/>
              <a:t>Benefit: Get a first draft faster with Copilot by providing a few details and letting Copilot figure out the best way </a:t>
            </a:r>
            <a:br>
              <a:rPr lang="en-US" noProof="0" dirty="0"/>
            </a:br>
            <a:r>
              <a:rPr lang="en-US" noProof="0" dirty="0"/>
              <a:t>to say it.</a:t>
            </a:r>
          </a:p>
          <a:p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3"/>
              </a:rPr>
              <a:t>Try in Prompt Gallery: Kickstart a draft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90FAF4-28A1-34DD-B9CC-C408D8C3E2F8}"/>
              </a:ext>
            </a:extLst>
          </p:cNvPr>
          <p:cNvCxnSpPr>
            <a:cxnSpLocks/>
          </p:cNvCxnSpPr>
          <p:nvPr/>
        </p:nvCxnSpPr>
        <p:spPr>
          <a:xfrm>
            <a:off x="304800" y="3273981"/>
            <a:ext cx="243124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7C7548C-2BA7-CA50-CA31-DBA96AD537CB}"/>
              </a:ext>
            </a:extLst>
          </p:cNvPr>
          <p:cNvGrpSpPr/>
          <p:nvPr/>
        </p:nvGrpSpPr>
        <p:grpSpPr>
          <a:xfrm>
            <a:off x="320719" y="3778836"/>
            <a:ext cx="1771607" cy="504622"/>
            <a:chOff x="320719" y="4228589"/>
            <a:chExt cx="1771607" cy="504622"/>
          </a:xfrm>
        </p:grpSpPr>
        <p:grpSp>
          <p:nvGrpSpPr>
            <p:cNvPr id="421" name="Group 420">
              <a:extLst>
                <a:ext uri="{FF2B5EF4-FFF2-40B4-BE49-F238E27FC236}">
                  <a16:creationId xmlns:a16="http://schemas.microsoft.com/office/drawing/2014/main" id="{06A39D02-65FA-B530-063B-B0F357AE9A38}"/>
                </a:ext>
              </a:extLst>
            </p:cNvPr>
            <p:cNvGrpSpPr/>
            <p:nvPr/>
          </p:nvGrpSpPr>
          <p:grpSpPr>
            <a:xfrm>
              <a:off x="320719" y="4228589"/>
              <a:ext cx="1771605" cy="216000"/>
              <a:chOff x="320719" y="4224848"/>
              <a:chExt cx="1771605" cy="219456"/>
            </a:xfrm>
          </p:grpSpPr>
          <p:sp>
            <p:nvSpPr>
              <p:cNvPr id="422" name="Rectangle: Rounded Corners 6">
                <a:extLst>
                  <a:ext uri="{FF2B5EF4-FFF2-40B4-BE49-F238E27FC236}">
                    <a16:creationId xmlns:a16="http://schemas.microsoft.com/office/drawing/2014/main" id="{7C9452D4-482B-FBBF-9226-AE48208738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 bwMode="auto">
              <a:xfrm>
                <a:off x="320719" y="4224848"/>
                <a:ext cx="1771605" cy="21945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78D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8D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 panose="020B0702040204020203" pitchFamily="34" charset="0"/>
                  </a:rPr>
                  <a:t>Materials Costs</a:t>
                </a:r>
              </a:p>
            </p:txBody>
          </p:sp>
          <p:pic>
            <p:nvPicPr>
              <p:cNvPr id="423" name="Graphic 422">
                <a:extLst>
                  <a:ext uri="{FF2B5EF4-FFF2-40B4-BE49-F238E27FC236}">
                    <a16:creationId xmlns:a16="http://schemas.microsoft.com/office/drawing/2014/main" id="{52783001-38F9-36C7-4065-C563AB9DA6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67506" y="4260849"/>
                <a:ext cx="144000" cy="144000"/>
              </a:xfrm>
              <a:prstGeom prst="rect">
                <a:avLst/>
              </a:prstGeom>
            </p:spPr>
          </p:pic>
        </p:grpSp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6B9B8CD6-AB94-1282-44C1-1158385AB89E}"/>
                </a:ext>
              </a:extLst>
            </p:cNvPr>
            <p:cNvGrpSpPr/>
            <p:nvPr/>
          </p:nvGrpSpPr>
          <p:grpSpPr>
            <a:xfrm>
              <a:off x="320721" y="4517211"/>
              <a:ext cx="1771605" cy="216000"/>
              <a:chOff x="320721" y="4517211"/>
              <a:chExt cx="1771605" cy="216000"/>
            </a:xfrm>
          </p:grpSpPr>
          <p:sp>
            <p:nvSpPr>
              <p:cNvPr id="425" name="Rectangle: Rounded Corners 6">
                <a:extLst>
                  <a:ext uri="{FF2B5EF4-FFF2-40B4-BE49-F238E27FC236}">
                    <a16:creationId xmlns:a16="http://schemas.microsoft.com/office/drawing/2014/main" id="{492653F5-6F71-AB61-B0F4-1F8DE485B9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21" y="4517211"/>
                <a:ext cx="1771605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78D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78D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/>
                  </a:rPr>
                  <a:t>Employee satisfaction</a:t>
                </a: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endParaRPr>
              </a:p>
            </p:txBody>
          </p:sp>
          <p:pic>
            <p:nvPicPr>
              <p:cNvPr id="426" name="Graphic 425">
                <a:extLst>
                  <a:ext uri="{FF2B5EF4-FFF2-40B4-BE49-F238E27FC236}">
                    <a16:creationId xmlns:a16="http://schemas.microsoft.com/office/drawing/2014/main" id="{31A65950-FBBB-A5FC-0175-D36FCB9401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67507" y="4552645"/>
                <a:ext cx="144000" cy="141732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D553D33-5975-A2A4-B38F-C415605481AF}"/>
              </a:ext>
            </a:extLst>
          </p:cNvPr>
          <p:cNvGrpSpPr/>
          <p:nvPr/>
        </p:nvGrpSpPr>
        <p:grpSpPr>
          <a:xfrm>
            <a:off x="320719" y="5020658"/>
            <a:ext cx="1771607" cy="504622"/>
            <a:chOff x="320719" y="5293823"/>
            <a:chExt cx="1771607" cy="504622"/>
          </a:xfrm>
        </p:grpSpPr>
        <p:grpSp>
          <p:nvGrpSpPr>
            <p:cNvPr id="427" name="Group 426">
              <a:extLst>
                <a:ext uri="{FF2B5EF4-FFF2-40B4-BE49-F238E27FC236}">
                  <a16:creationId xmlns:a16="http://schemas.microsoft.com/office/drawing/2014/main" id="{A938103F-404A-A8CD-E9AA-9DC9AE09525B}"/>
                </a:ext>
              </a:extLst>
            </p:cNvPr>
            <p:cNvGrpSpPr/>
            <p:nvPr/>
          </p:nvGrpSpPr>
          <p:grpSpPr>
            <a:xfrm>
              <a:off x="320719" y="5293823"/>
              <a:ext cx="1771605" cy="216000"/>
              <a:chOff x="320719" y="5270676"/>
              <a:chExt cx="1771605" cy="216000"/>
            </a:xfrm>
          </p:grpSpPr>
          <p:sp>
            <p:nvSpPr>
              <p:cNvPr id="428" name="Rectangle: Rounded Corners 6">
                <a:extLst>
                  <a:ext uri="{FF2B5EF4-FFF2-40B4-BE49-F238E27FC236}">
                    <a16:creationId xmlns:a16="http://schemas.microsoft.com/office/drawing/2014/main" id="{433FFAB5-7730-6D1A-9B68-EA5E509C98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19" y="5270676"/>
                <a:ext cx="1771605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C03BC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C03BC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 panose="020B0702040204020203" pitchFamily="34" charset="0"/>
                  </a:rPr>
                  <a:t>Cost savings</a:t>
                </a:r>
              </a:p>
            </p:txBody>
          </p:sp>
          <p:pic>
            <p:nvPicPr>
              <p:cNvPr id="429" name="Graphic 428">
                <a:extLst>
                  <a:ext uri="{FF2B5EF4-FFF2-40B4-BE49-F238E27FC236}">
                    <a16:creationId xmlns:a16="http://schemas.microsoft.com/office/drawing/2014/main" id="{81A456A6-4CDB-7A5C-8B75-642D01A8C8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67505" y="5306676"/>
                <a:ext cx="144000" cy="144000"/>
              </a:xfrm>
              <a:prstGeom prst="rect">
                <a:avLst/>
              </a:prstGeom>
            </p:spPr>
          </p:pic>
        </p:grpSp>
        <p:grpSp>
          <p:nvGrpSpPr>
            <p:cNvPr id="533" name="Group 532">
              <a:extLst>
                <a:ext uri="{FF2B5EF4-FFF2-40B4-BE49-F238E27FC236}">
                  <a16:creationId xmlns:a16="http://schemas.microsoft.com/office/drawing/2014/main" id="{7BA44B91-A981-BB5E-1265-0A74A4AF8909}"/>
                </a:ext>
              </a:extLst>
            </p:cNvPr>
            <p:cNvGrpSpPr/>
            <p:nvPr/>
          </p:nvGrpSpPr>
          <p:grpSpPr>
            <a:xfrm>
              <a:off x="320721" y="5582445"/>
              <a:ext cx="1771605" cy="216000"/>
              <a:chOff x="320721" y="5582445"/>
              <a:chExt cx="1771605" cy="216000"/>
            </a:xfrm>
          </p:grpSpPr>
          <p:sp>
            <p:nvSpPr>
              <p:cNvPr id="431" name="Rectangle: Rounded Corners 430">
                <a:extLst>
                  <a:ext uri="{FF2B5EF4-FFF2-40B4-BE49-F238E27FC236}">
                    <a16:creationId xmlns:a16="http://schemas.microsoft.com/office/drawing/2014/main" id="{220DEFC1-C339-B327-81E5-E7DF8F9A40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21" y="5582445"/>
                <a:ext cx="1771605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C03BC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C03BC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 panose="020B0702040204020203" pitchFamily="34" charset="0"/>
                  </a:rPr>
                  <a:t>Employee experience</a:t>
                </a:r>
              </a:p>
            </p:txBody>
          </p:sp>
          <p:pic>
            <p:nvPicPr>
              <p:cNvPr id="432" name="Graphic 431">
                <a:extLst>
                  <a:ext uri="{FF2B5EF4-FFF2-40B4-BE49-F238E27FC236}">
                    <a16:creationId xmlns:a16="http://schemas.microsoft.com/office/drawing/2014/main" id="{2489A6B9-2A71-9F76-0366-B512EDFC7C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67505" y="5618445"/>
                <a:ext cx="144000" cy="144000"/>
              </a:xfrm>
              <a:prstGeom prst="rect">
                <a:avLst/>
              </a:prstGeom>
            </p:spPr>
          </p:pic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870F315-BC04-FB69-BEF8-843875B678A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887621" y="4884469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29" name="Picture 50">
            <a:hlinkClick r:id="rId8"/>
            <a:extLst>
              <a:ext uri="{FF2B5EF4-FFF2-40B4-BE49-F238E27FC236}">
                <a16:creationId xmlns:a16="http://schemas.microsoft.com/office/drawing/2014/main" id="{9E42E1C1-C279-B405-5828-8B851A246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019" y="4840226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3B9C0D5-08D2-A5FE-4569-6FF1C96331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358695" y="4884469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34" name="Picture 50">
            <a:hlinkClick r:id="rId8"/>
            <a:extLst>
              <a:ext uri="{FF2B5EF4-FFF2-40B4-BE49-F238E27FC236}">
                <a16:creationId xmlns:a16="http://schemas.microsoft.com/office/drawing/2014/main" id="{01C4F0AF-B6DC-977D-64FD-235D782F6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093" y="4840226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D408C52-70D8-7E93-67F3-8FE69EAF46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722684" y="2251283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37" name="Picture 50">
            <a:hlinkClick r:id="rId8"/>
            <a:extLst>
              <a:ext uri="{FF2B5EF4-FFF2-40B4-BE49-F238E27FC236}">
                <a16:creationId xmlns:a16="http://schemas.microsoft.com/office/drawing/2014/main" id="{DA6F853D-0580-C6F8-75CC-BAC9E9825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082" y="2207040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9AA02D0-1BFF-43AA-A441-1A764FC83D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838891" y="2251283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40" name="Picture 50">
            <a:hlinkClick r:id="rId8"/>
            <a:extLst>
              <a:ext uri="{FF2B5EF4-FFF2-40B4-BE49-F238E27FC236}">
                <a16:creationId xmlns:a16="http://schemas.microsoft.com/office/drawing/2014/main" id="{982B0DAB-CDA4-067F-5CD6-B5BCC79EC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289" y="2207040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0841B94-A04F-A7C6-B9C0-F52DD0E66F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606477" y="2251283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43" name="Picture 50">
            <a:hlinkClick r:id="rId8"/>
            <a:extLst>
              <a:ext uri="{FF2B5EF4-FFF2-40B4-BE49-F238E27FC236}">
                <a16:creationId xmlns:a16="http://schemas.microsoft.com/office/drawing/2014/main" id="{8182BB98-09F0-17B4-BB35-4EE683F5E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875" y="2207040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655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247</Words>
  <Application>Microsoft Office PowerPoint</Application>
  <PresentationFormat>Widescreen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Identify new suppliers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