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52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enario five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536876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5" name="Level">
            <a:extLst>
              <a:ext uri="{FF2B5EF4-FFF2-40B4-BE49-F238E27FC236}">
                <a16:creationId xmlns:a16="http://schemas.microsoft.com/office/drawing/2014/main" id="{4E598159-8F90-2398-990A-87C7DBACA3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751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681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4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7966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4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577966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4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577966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5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1602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5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31602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5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31602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5" name="Circle 1">
            <a:extLst>
              <a:ext uri="{FF2B5EF4-FFF2-40B4-BE49-F238E27FC236}">
                <a16:creationId xmlns:a16="http://schemas.microsoft.com/office/drawing/2014/main" id="{E2C3EC85-C88F-225A-CBED-DE8304928659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16" name="Circle 2">
            <a:extLst>
              <a:ext uri="{FF2B5EF4-FFF2-40B4-BE49-F238E27FC236}">
                <a16:creationId xmlns:a16="http://schemas.microsoft.com/office/drawing/2014/main" id="{8306C7F5-7630-A9FC-5340-EC699EA35853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17" name="Circle 3">
            <a:extLst>
              <a:ext uri="{FF2B5EF4-FFF2-40B4-BE49-F238E27FC236}">
                <a16:creationId xmlns:a16="http://schemas.microsoft.com/office/drawing/2014/main" id="{EA95473D-CB97-F734-8142-4581EFDF4F46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C40694EA-E93C-CD87-D768-864D7386EFE3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2754760453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sv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9" r:id="rId6"/>
    <p:sldLayoutId id="2147483813" r:id="rId7"/>
    <p:sldLayoutId id="2147483816" r:id="rId8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learn.microsoft.com/en-us/industry/manufacturing/factory-operations-agent-copilot-studio/overview-factory-operations-agent-copilot-studio" TargetMode="External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hyperlink" Target="https://learn.microsoft.com/en-us/industry/manufacturing/manufacturing-data-solutions/overview-copilot-factory-operations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8260F0-9543-838E-8F93-03C5CADFD5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0F3BE7-BDC1-E458-1971-3D041803A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766"/>
            <a:ext cx="5672544" cy="263149"/>
          </a:xfrm>
        </p:spPr>
        <p:txBody>
          <a:bodyPr/>
          <a:lstStyle/>
          <a:p>
            <a:r>
              <a:rPr lang="en-US" noProof="0">
                <a:solidFill>
                  <a:srgbClr val="0078D4"/>
                </a:solidFill>
              </a:rPr>
              <a:t>Manufacturing</a:t>
            </a:r>
            <a:r>
              <a:rPr lang="en-US" noProof="0"/>
              <a:t> | Improve factory operations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4CD7C0-4161-A17B-240E-576496E5CA9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noProof="1">
                <a:latin typeface="Segoe UI Semibold"/>
                <a:cs typeface="Segoe UI Semibold"/>
              </a:rPr>
              <a:t>1. Data connections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D85732D-82D0-5E7C-A552-09325943AEE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/>
              <a:t>5. Worker skilling​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437AB76-D8E8-8DE5-99A5-9579C10B763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/>
              <a:t>2. Production insights​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41DAE9A-2B85-97AC-AA80-239DF273A7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/>
              <a:t>4. Asset maintenance​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516999A-B320-B8BD-7207-026D3103783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/>
              <a:t>3. Root cause analysis​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04F4EFF8-1444-D7C4-D319-818895E2F94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/>
              <a:t>Microsoft 365 Copilot and Copilot Studio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95391FD-93A6-5C3F-16F1-9AECA2AE625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715227"/>
          </a:xfrm>
        </p:spPr>
        <p:txBody>
          <a:bodyPr>
            <a:normAutofit/>
          </a:bodyPr>
          <a:lstStyle/>
          <a:p>
            <a:r>
              <a:rPr lang="en-US"/>
              <a:t>Connect </a:t>
            </a:r>
            <a:r>
              <a:rPr lang="en-US" b="0" i="0">
                <a:solidFill>
                  <a:srgbClr val="161616"/>
                </a:solidFill>
                <a:effectLst/>
                <a:latin typeface="Segoe UI" panose="020B0502040204020203" pitchFamily="34" charset="0"/>
              </a:rPr>
              <a:t>MES (Manufacturing execution systems), QMS (Quality management systems)</a:t>
            </a:r>
            <a:r>
              <a:rPr lang="en-US"/>
              <a:t>.​ The </a:t>
            </a:r>
            <a:r>
              <a:rPr lang="en-US">
                <a:hlinkClick r:id="rId2"/>
              </a:rPr>
              <a:t>Factory Operations Agent in Azure AI</a:t>
            </a:r>
            <a:r>
              <a:rPr lang="en-US"/>
              <a:t> can assist with this step.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64C56C31-D673-90B4-91C8-72BBC47A0A1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1947935"/>
            <a:ext cx="2808000" cy="789167"/>
          </a:xfrm>
        </p:spPr>
        <p:txBody>
          <a:bodyPr>
            <a:normAutofit/>
          </a:bodyPr>
          <a:lstStyle/>
          <a:p>
            <a:r>
              <a:rPr lang="en-US" noProof="1">
                <a:cs typeface="Segoe UI"/>
              </a:rPr>
              <a:t>The production manager can identify the bottlenecks and optimize throughput by receiving detailed insights into critical metrics such as overall equipment effectiveness (OEE), yield, and performance.​</a:t>
            </a:r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E9C4372B-88B6-05B9-30DA-358F465E489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noProof="1">
                <a:cs typeface="Segoe UI"/>
              </a:rPr>
              <a:t>When issues like breakdowns, delays, or defects arise, production teams analyze data to identify root causes such as equipment malfunctions, inefficiencies, or bottlenecks.​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A482B603-215B-2DAA-79CB-7D31AEC2F3F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>
            <a:normAutofit/>
          </a:bodyPr>
          <a:lstStyle/>
          <a:p>
            <a:r>
              <a:rPr lang="en-US" noProof="1">
                <a:cs typeface="Segoe UI"/>
              </a:rPr>
              <a:t>Benefit: Ensures necessary factory systems and data sources are in place and accessible.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D8D6E0A5-595C-2F25-D60C-C7119852150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noProof="1">
                <a:cs typeface="Segoe UI"/>
              </a:rPr>
              <a:t>Benefit: Targeted training boosts productivity and efficiency, enhances safety, and improves employee satisfaction and engagement.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BB7D080F-A543-A440-B794-FAAEB9877970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>
            <a:normAutofit/>
          </a:bodyPr>
          <a:lstStyle/>
          <a:p>
            <a:r>
              <a:rPr lang="en-US" noProof="1">
                <a:cs typeface="Segoe UI"/>
              </a:rPr>
              <a:t>Benefit:  The agent helps to identify inefficiencies and provides actionable insights in natural language for easy understanding and resolution.​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0FB44302-5ED5-1563-9560-7D7D134645DA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Benefit: Predict equipment failures using sensor data and usage history, providing recommendations for preventive maintenance to reduce downtime and extend machinery lifespan.​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24127A24-94AB-A14D-A707-F97A81BAD7F6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807958"/>
          </a:xfrm>
        </p:spPr>
        <p:txBody>
          <a:bodyPr>
            <a:normAutofit/>
          </a:bodyPr>
          <a:lstStyle/>
          <a:p>
            <a:r>
              <a:rPr lang="en-US" noProof="1">
                <a:cs typeface="Segoe UI"/>
              </a:rPr>
              <a:t>Benefit: Helps production teams quickly pinpoint the root causes of issues and suggests corrective actions. This speeds resolution, cuts downtime, and prevents reoccurrence.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303C9A5D-69A2-8943-BFFE-082E4709C908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en-US"/>
              <a:t>Skill gaps are identified through data analysis, with tailored training recommended and progress tracked to improve productivity, safety, and employee satisfaction.​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9422A7E0-2E77-360E-A828-ABAE0DAEF620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5779660" y="4488366"/>
            <a:ext cx="2808000" cy="713065"/>
          </a:xfrm>
        </p:spPr>
        <p:txBody>
          <a:bodyPr>
            <a:normAutofit lnSpcReduction="10000"/>
          </a:bodyPr>
          <a:lstStyle/>
          <a:p>
            <a:r>
              <a:rPr lang="en-US"/>
              <a:t>To keep equipment reliable, it's important to predict potential failures by looking at sensor data and usage history. This allows for scheduling preventive maintenance to avoid unexpected downtime.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0327B4E3-C599-CF43-4FE4-BADF29A54AAE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en-US"/>
              <a:t>Extend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1D1DA86C-60E6-5E99-6F1C-C68AAD65F9B1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C6DA7792-6639-34FA-C8AE-0001F616B7A2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41CED993-2427-084A-2DF9-A055AFDF57F8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/>
          </a:p>
        </p:txBody>
      </p:sp>
      <p:sp>
        <p:nvSpPr>
          <p:cNvPr id="24" name="Rectangle: Rounded Corners 6">
            <a:extLst>
              <a:ext uri="{FF2B5EF4-FFF2-40B4-BE49-F238E27FC236}">
                <a16:creationId xmlns:a16="http://schemas.microsoft.com/office/drawing/2014/main" id="{B5C8B104-9A63-7F4A-407F-075A15830B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03B32ACC-55A0-97B2-E624-38D9CBFA8F54}"/>
              </a:ext>
            </a:extLst>
          </p:cNvPr>
          <p:cNvGrpSpPr/>
          <p:nvPr/>
        </p:nvGrpSpPr>
        <p:grpSpPr>
          <a:xfrm>
            <a:off x="1624328" y="1132756"/>
            <a:ext cx="1519650" cy="216000"/>
            <a:chOff x="1198144" y="862657"/>
            <a:chExt cx="1519650" cy="216000"/>
          </a:xfrm>
        </p:grpSpPr>
        <p:sp>
          <p:nvSpPr>
            <p:cNvPr id="26" name="Rectangle: Rounded Corners 6">
              <a:extLst>
                <a:ext uri="{FF2B5EF4-FFF2-40B4-BE49-F238E27FC236}">
                  <a16:creationId xmlns:a16="http://schemas.microsoft.com/office/drawing/2014/main" id="{D91DFAA9-3D3B-555A-5A37-7685E30D4E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51965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Segoe UI Semibold"/>
                </a:rPr>
                <a:t>Production downtime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27" name="Graphic 26">
              <a:extLst>
                <a:ext uri="{FF2B5EF4-FFF2-40B4-BE49-F238E27FC236}">
                  <a16:creationId xmlns:a16="http://schemas.microsoft.com/office/drawing/2014/main" id="{2EEBC2F9-B192-7045-5C63-4565722DC57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28" name="Rectangle: Rounded Corners 6">
            <a:extLst>
              <a:ext uri="{FF2B5EF4-FFF2-40B4-BE49-F238E27FC236}">
                <a16:creationId xmlns:a16="http://schemas.microsoft.com/office/drawing/2014/main" id="{05FB062E-8F2C-DA9B-F50B-7976F38C9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7FBFF650-C641-6F8D-55D8-A61C6158DAD9}"/>
              </a:ext>
            </a:extLst>
          </p:cNvPr>
          <p:cNvGrpSpPr/>
          <p:nvPr/>
        </p:nvGrpSpPr>
        <p:grpSpPr>
          <a:xfrm>
            <a:off x="7523373" y="1127774"/>
            <a:ext cx="1260000" cy="216000"/>
            <a:chOff x="1194743" y="1140160"/>
            <a:chExt cx="1260000" cy="216000"/>
          </a:xfrm>
        </p:grpSpPr>
        <p:sp>
          <p:nvSpPr>
            <p:cNvPr id="30" name="Rectangle: Rounded Corners 6">
              <a:extLst>
                <a:ext uri="{FF2B5EF4-FFF2-40B4-BE49-F238E27FC236}">
                  <a16:creationId xmlns:a16="http://schemas.microsoft.com/office/drawing/2014/main" id="{FF702F16-A7C5-B00F-63E3-CBD8DE22C7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Cost savings</a:t>
              </a:r>
            </a:p>
          </p:txBody>
        </p:sp>
        <p:pic>
          <p:nvPicPr>
            <p:cNvPr id="31" name="Graphic 30">
              <a:extLst>
                <a:ext uri="{FF2B5EF4-FFF2-40B4-BE49-F238E27FC236}">
                  <a16:creationId xmlns:a16="http://schemas.microsoft.com/office/drawing/2014/main" id="{BBFACCCB-FFF5-A905-0D9B-105FF67B94F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19B95DFF-2BE0-C823-5197-A7D42BB8B287}"/>
              </a:ext>
            </a:extLst>
          </p:cNvPr>
          <p:cNvGrpSpPr/>
          <p:nvPr/>
        </p:nvGrpSpPr>
        <p:grpSpPr>
          <a:xfrm>
            <a:off x="8868697" y="1127774"/>
            <a:ext cx="1450784" cy="216000"/>
            <a:chOff x="1194743" y="1140160"/>
            <a:chExt cx="1450784" cy="216000"/>
          </a:xfrm>
        </p:grpSpPr>
        <p:sp>
          <p:nvSpPr>
            <p:cNvPr id="33" name="Rectangle: Rounded Corners 6">
              <a:extLst>
                <a:ext uri="{FF2B5EF4-FFF2-40B4-BE49-F238E27FC236}">
                  <a16:creationId xmlns:a16="http://schemas.microsoft.com/office/drawing/2014/main" id="{09C3EBB1-0430-1CDD-150B-15BBBB3786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450784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Increase revenue</a:t>
              </a:r>
            </a:p>
          </p:txBody>
        </p:sp>
        <p:pic>
          <p:nvPicPr>
            <p:cNvPr id="34" name="Graphic 33">
              <a:extLst>
                <a:ext uri="{FF2B5EF4-FFF2-40B4-BE49-F238E27FC236}">
                  <a16:creationId xmlns:a16="http://schemas.microsoft.com/office/drawing/2014/main" id="{1CE0909C-ECF4-665F-145C-080570E0ABF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pic>
        <p:nvPicPr>
          <p:cNvPr id="53" name="Picture 52">
            <a:extLst>
              <a:ext uri="{FF2B5EF4-FFF2-40B4-BE49-F238E27FC236}">
                <a16:creationId xmlns:a16="http://schemas.microsoft.com/office/drawing/2014/main" id="{B8606544-1EE9-A09C-8214-66C37C09D577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250203" y="4199112"/>
            <a:ext cx="1941797" cy="2658888"/>
          </a:xfrm>
          <a:prstGeom prst="rect">
            <a:avLst/>
          </a:prstGeom>
        </p:spPr>
      </p:pic>
      <p:sp>
        <p:nvSpPr>
          <p:cNvPr id="56" name="TextBox 55">
            <a:extLst>
              <a:ext uri="{FF2B5EF4-FFF2-40B4-BE49-F238E27FC236}">
                <a16:creationId xmlns:a16="http://schemas.microsoft.com/office/drawing/2014/main" id="{EC7DEFD3-58B3-5B96-2276-DE947FA899A2}"/>
              </a:ext>
            </a:extLst>
          </p:cNvPr>
          <p:cNvSpPr txBox="1"/>
          <p:nvPr/>
        </p:nvSpPr>
        <p:spPr>
          <a:xfrm>
            <a:off x="583758" y="673849"/>
            <a:ext cx="5701625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1400" noProof="0">
                <a:latin typeface="+mj-lt"/>
              </a:rPr>
              <a:t>Implementation information: </a:t>
            </a:r>
            <a:r>
              <a:rPr lang="en-US" sz="1400" noProof="0">
                <a:latin typeface="+mj-lt"/>
                <a:hlinkClick r:id="rId8"/>
              </a:rPr>
              <a:t>Copilot Studio Factory Operations Agent</a:t>
            </a:r>
            <a:endParaRPr lang="en-US" sz="1400" noProof="0">
              <a:latin typeface="+mj-lt"/>
            </a:endParaRPr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E0F18EC3-07D7-44F0-F89B-56CA34A47841}"/>
              </a:ext>
            </a:extLst>
          </p:cNvPr>
          <p:cNvGrpSpPr/>
          <p:nvPr/>
        </p:nvGrpSpPr>
        <p:grpSpPr>
          <a:xfrm>
            <a:off x="736279" y="2670576"/>
            <a:ext cx="2664692" cy="480390"/>
            <a:chOff x="767112" y="2825909"/>
            <a:chExt cx="2664692" cy="480390"/>
          </a:xfrm>
        </p:grpSpPr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845D5BD7-F9CA-E7B8-FC79-1906561F8DCD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24978" y="2860023"/>
              <a:ext cx="2306826" cy="44627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to </a:t>
              </a: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MES solution</a:t>
              </a:r>
            </a:p>
            <a:p>
              <a:pPr defTabSz="914367"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to </a:t>
              </a: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QMS solution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59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47F33703-86B9-CAB5-58AB-C830337AFEDF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598F093C-59F2-3234-AD05-B58E90FE1441}"/>
              </a:ext>
            </a:extLst>
          </p:cNvPr>
          <p:cNvGrpSpPr/>
          <p:nvPr/>
        </p:nvGrpSpPr>
        <p:grpSpPr>
          <a:xfrm>
            <a:off x="4298639" y="2707073"/>
            <a:ext cx="2664692" cy="480390"/>
            <a:chOff x="767112" y="2825909"/>
            <a:chExt cx="2664692" cy="480390"/>
          </a:xfrm>
        </p:grpSpPr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716940C8-0DA7-D37F-3239-FBD19DC9AE30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24978" y="2860023"/>
              <a:ext cx="2306826" cy="44627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to </a:t>
              </a: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MES solution</a:t>
              </a:r>
            </a:p>
            <a:p>
              <a:pPr defTabSz="914367"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to </a:t>
              </a: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QMS solution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62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90969AEC-1C97-F4A2-C541-70643DF6EB6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858BA76C-181D-FF07-085C-597526D77F31}"/>
              </a:ext>
            </a:extLst>
          </p:cNvPr>
          <p:cNvGrpSpPr/>
          <p:nvPr/>
        </p:nvGrpSpPr>
        <p:grpSpPr>
          <a:xfrm>
            <a:off x="7765542" y="2712730"/>
            <a:ext cx="2664692" cy="480390"/>
            <a:chOff x="767112" y="2825909"/>
            <a:chExt cx="2664692" cy="480390"/>
          </a:xfrm>
        </p:grpSpPr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9F82D072-77BF-A102-C5EA-830C3CB75845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24978" y="2860023"/>
              <a:ext cx="2306826" cy="44627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to </a:t>
              </a: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MES solution</a:t>
              </a:r>
            </a:p>
            <a:p>
              <a:pPr defTabSz="914367"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to </a:t>
              </a: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QMS solution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65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C1F028C6-26C7-46DC-8C0D-2D8666F72F9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735528FF-A411-9FE3-D60A-9B211895F571}"/>
              </a:ext>
            </a:extLst>
          </p:cNvPr>
          <p:cNvGrpSpPr/>
          <p:nvPr/>
        </p:nvGrpSpPr>
        <p:grpSpPr>
          <a:xfrm>
            <a:off x="6096000" y="5166601"/>
            <a:ext cx="2664692" cy="480390"/>
            <a:chOff x="767112" y="2825909"/>
            <a:chExt cx="2664692" cy="480390"/>
          </a:xfrm>
        </p:grpSpPr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7C45E2E6-35C5-EC28-0E58-FC9342BA0D3C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24978" y="2860023"/>
              <a:ext cx="2306826" cy="44627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to </a:t>
              </a: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MES solution</a:t>
              </a:r>
            </a:p>
            <a:p>
              <a:pPr defTabSz="914367"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to </a:t>
              </a: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QMS solution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68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3DE2BD0A-6063-672E-3F67-C2D98F6477B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A94D3B99-0263-D8E3-2BFA-47092D53E646}"/>
              </a:ext>
            </a:extLst>
          </p:cNvPr>
          <p:cNvGrpSpPr/>
          <p:nvPr/>
        </p:nvGrpSpPr>
        <p:grpSpPr>
          <a:xfrm>
            <a:off x="2618715" y="5203524"/>
            <a:ext cx="2664692" cy="480390"/>
            <a:chOff x="767112" y="2825909"/>
            <a:chExt cx="2664692" cy="480390"/>
          </a:xfrm>
        </p:grpSpPr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5E338120-AF38-67F4-1137-DBA019BBEE1C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24978" y="2860023"/>
              <a:ext cx="2306826" cy="44627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to </a:t>
              </a: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MES solution</a:t>
              </a:r>
            </a:p>
            <a:p>
              <a:pPr defTabSz="914367"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to </a:t>
              </a: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QMS solution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71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06A7802C-DC2F-83C9-B660-82EF1A85FF9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694B9686-E304-7D70-FA32-72309C9059F9}"/>
              </a:ext>
            </a:extLst>
          </p:cNvPr>
          <p:cNvGrpSpPr/>
          <p:nvPr/>
        </p:nvGrpSpPr>
        <p:grpSpPr>
          <a:xfrm>
            <a:off x="3287088" y="1131603"/>
            <a:ext cx="2157196" cy="215444"/>
            <a:chOff x="1198144" y="862657"/>
            <a:chExt cx="2157196" cy="215444"/>
          </a:xfrm>
        </p:grpSpPr>
        <p:sp>
          <p:nvSpPr>
            <p:cNvPr id="74" name="Rectangle: Rounded Corners 6">
              <a:extLst>
                <a:ext uri="{FF2B5EF4-FFF2-40B4-BE49-F238E27FC236}">
                  <a16:creationId xmlns:a16="http://schemas.microsoft.com/office/drawing/2014/main" id="{CB5ACDB6-6BA1-C661-08EF-D5AC3C74A5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2157196" cy="215444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Segoe UI Semibold"/>
                </a:rPr>
                <a:t>Overall equipment efficiency (OEE)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75" name="Graphic 74">
              <a:extLst>
                <a:ext uri="{FF2B5EF4-FFF2-40B4-BE49-F238E27FC236}">
                  <a16:creationId xmlns:a16="http://schemas.microsoft.com/office/drawing/2014/main" id="{F2D9419F-98A1-462D-5F6A-3E2882FCC26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83032427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376</Words>
  <Application>Microsoft Office PowerPoint</Application>
  <PresentationFormat>Widescreen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Manufacturing | Improve factory operations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2025-02-11T01:56:13Z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