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2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microsoft.com/en-us/industry/manufacturing/factory-operations-agent-copilot-studio/overview-factory-operations-agent-copilot-studio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learn.microsoft.com/en-us/industry/manufacturing/manufacturing-data-solutions/overview-copilot-factory-operations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8260F0-9543-838E-8F93-03C5CADFD5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F3BE7-BDC1-E458-1971-3D041803A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Manufacturing</a:t>
            </a:r>
            <a:r>
              <a:rPr lang="en-US" noProof="0"/>
              <a:t> | Improve factory operations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CD7C0-4161-A17B-240E-576496E5CA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1">
                <a:latin typeface="Segoe UI Semibold"/>
                <a:cs typeface="Segoe UI Semibold"/>
              </a:rPr>
              <a:t>1. Data connections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85732D-82D0-5E7C-A552-09325943AE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5. Worker skilling​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37AB76-D8E8-8DE5-99A5-9579C10B76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2. Production insights​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1DAE9A-2B85-97AC-AA80-239DF273A7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4. Asset maintenance​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16999A-B320-B8BD-7207-026D310378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3. Root cause analysis​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F4EFF8-1444-D7C4-D319-818895E2F9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Microsoft 365 Copilot and Copilot Studio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95391FD-93A6-5C3F-16F1-9AECA2AE62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15227"/>
          </a:xfrm>
        </p:spPr>
        <p:txBody>
          <a:bodyPr>
            <a:normAutofit/>
          </a:bodyPr>
          <a:lstStyle/>
          <a:p>
            <a:r>
              <a:rPr lang="en-US"/>
              <a:t>Connect </a:t>
            </a:r>
            <a:r>
              <a:rPr lang="en-US" b="0" i="0">
                <a:solidFill>
                  <a:srgbClr val="161616"/>
                </a:solidFill>
                <a:effectLst/>
                <a:latin typeface="Segoe UI" panose="020B0502040204020203" pitchFamily="34" charset="0"/>
              </a:rPr>
              <a:t>MES (Manufacturing execution systems), QMS (Quality management systems)</a:t>
            </a:r>
            <a:r>
              <a:rPr lang="en-US"/>
              <a:t>.​ The </a:t>
            </a:r>
            <a:r>
              <a:rPr lang="en-US">
                <a:hlinkClick r:id="rId2"/>
              </a:rPr>
              <a:t>Factory Operations Agent in Azure AI</a:t>
            </a:r>
            <a:r>
              <a:rPr lang="en-US"/>
              <a:t> can assist with this step.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4C56C31-D673-90B4-91C8-72BBC47A0A1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1947935"/>
            <a:ext cx="2808000" cy="789167"/>
          </a:xfrm>
        </p:spPr>
        <p:txBody>
          <a:bodyPr>
            <a:normAutofit/>
          </a:bodyPr>
          <a:lstStyle/>
          <a:p>
            <a:r>
              <a:rPr lang="en-US" noProof="1">
                <a:cs typeface="Segoe UI"/>
              </a:rPr>
              <a:t>The production manager can identify the bottlenecks and optimize throughput by receiving detailed insights into critical metrics such as overall equipment effectiveness (OEE), yield, and performance.​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9C4372B-88B6-05B9-30DA-358F465E48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1">
                <a:cs typeface="Segoe UI"/>
              </a:rPr>
              <a:t>When issues like breakdowns, delays, or defects arise, production teams analyze data to identify root causes such as equipment malfunctions, inefficiencies, or bottlenecks.​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482B603-215B-2DAA-79CB-7D31AEC2F3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noProof="1">
                <a:cs typeface="Segoe UI"/>
              </a:rPr>
              <a:t>Benefit: Ensures necessary factory systems and data sources are in place and accessible.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8D6E0A5-595C-2F25-D60C-C7119852150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1">
                <a:cs typeface="Segoe UI"/>
              </a:rPr>
              <a:t>Benefit: Targeted training boosts productivity and efficiency, enhances safety, and improves employee satisfaction and engagement.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B7D080F-A543-A440-B794-FAAEB987797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lang="en-US" noProof="1">
                <a:cs typeface="Segoe UI"/>
              </a:rPr>
              <a:t>Benefit:  The agent helps to identify inefficiencies and provides actionable insights in natural language for easy understanding and resolution.​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FB44302-5ED5-1563-9560-7D7D134645D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Benefit: Predict equipment failures using sensor data and usage history, providing recommendations for preventive maintenance to reduce downtime and extend machinery lifespan.​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4127A24-94AB-A14D-A707-F97A81BAD7F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807958"/>
          </a:xfrm>
        </p:spPr>
        <p:txBody>
          <a:bodyPr>
            <a:normAutofit/>
          </a:bodyPr>
          <a:lstStyle/>
          <a:p>
            <a:r>
              <a:rPr lang="en-US" noProof="1">
                <a:cs typeface="Segoe UI"/>
              </a:rPr>
              <a:t>Benefit: Helps production teams quickly pinpoint the root causes of issues and suggests corrective actions. This speeds resolution, cuts downtime, and prevents reoccurrence.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03C9A5D-69A2-8943-BFFE-082E4709C90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/>
              <a:t>Skill gaps are identified through data analysis, with tailored training recommended and progress tracked to improve productivity, safety, and employee satisfaction.​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422A7E0-2E77-360E-A828-ABAE0DAEF62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713065"/>
          </a:xfrm>
        </p:spPr>
        <p:txBody>
          <a:bodyPr>
            <a:normAutofit lnSpcReduction="10000"/>
          </a:bodyPr>
          <a:lstStyle/>
          <a:p>
            <a:r>
              <a:rPr lang="en-US"/>
              <a:t>To keep equipment reliable, it's important to predict potential failures by looking at sensor data and usage history. This allows for scheduling preventive maintenance to avoid unexpected downtime.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327B4E3-C599-CF43-4FE4-BADF29A54AA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/>
              <a:t>Extend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D1DA86C-60E6-5E99-6F1C-C68AAD65F9B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6DA7792-6639-34FA-C8AE-0001F616B7A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1CED993-2427-084A-2DF9-A055AFDF57F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/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B5C8B104-9A63-7F4A-407F-075A15830B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3B32ACC-55A0-97B2-E624-38D9CBFA8F54}"/>
              </a:ext>
            </a:extLst>
          </p:cNvPr>
          <p:cNvGrpSpPr/>
          <p:nvPr/>
        </p:nvGrpSpPr>
        <p:grpSpPr>
          <a:xfrm>
            <a:off x="1624328" y="1132756"/>
            <a:ext cx="1519650" cy="216000"/>
            <a:chOff x="1198144" y="862657"/>
            <a:chExt cx="1519650" cy="216000"/>
          </a:xfrm>
        </p:grpSpPr>
        <p:sp>
          <p:nvSpPr>
            <p:cNvPr id="26" name="Rectangle: Rounded Corners 6">
              <a:extLst>
                <a:ext uri="{FF2B5EF4-FFF2-40B4-BE49-F238E27FC236}">
                  <a16:creationId xmlns:a16="http://schemas.microsoft.com/office/drawing/2014/main" id="{D91DFAA9-3D3B-555A-5A37-7685E30D4E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1965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Production downtime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2EEBC2F9-B192-7045-5C63-4565722DC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8" name="Rectangle: Rounded Corners 6">
            <a:extLst>
              <a:ext uri="{FF2B5EF4-FFF2-40B4-BE49-F238E27FC236}">
                <a16:creationId xmlns:a16="http://schemas.microsoft.com/office/drawing/2014/main" id="{05FB062E-8F2C-DA9B-F50B-7976F38C9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FBFF650-C641-6F8D-55D8-A61C6158DAD9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0" name="Rectangle: Rounded Corners 6">
              <a:extLst>
                <a:ext uri="{FF2B5EF4-FFF2-40B4-BE49-F238E27FC236}">
                  <a16:creationId xmlns:a16="http://schemas.microsoft.com/office/drawing/2014/main" id="{FF702F16-A7C5-B00F-63E3-CBD8DE22C7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BBFACCCB-FFF5-A905-0D9B-105FF67B9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9B95DFF-2BE0-C823-5197-A7D42BB8B287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33" name="Rectangle: Rounded Corners 6">
              <a:extLst>
                <a:ext uri="{FF2B5EF4-FFF2-40B4-BE49-F238E27FC236}">
                  <a16:creationId xmlns:a16="http://schemas.microsoft.com/office/drawing/2014/main" id="{09C3EBB1-0430-1CDD-150B-15BBBB378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1CE0909C-ECF4-665F-145C-080570E0AB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B8606544-1EE9-A09C-8214-66C37C09D57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0203" y="4199112"/>
            <a:ext cx="1941797" cy="2658888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EC7DEFD3-58B3-5B96-2276-DE947FA899A2}"/>
              </a:ext>
            </a:extLst>
          </p:cNvPr>
          <p:cNvSpPr txBox="1"/>
          <p:nvPr/>
        </p:nvSpPr>
        <p:spPr>
          <a:xfrm>
            <a:off x="583758" y="673849"/>
            <a:ext cx="570162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noProof="0">
                <a:latin typeface="+mj-lt"/>
              </a:rPr>
              <a:t>Implementation information: </a:t>
            </a:r>
            <a:r>
              <a:rPr lang="en-US" sz="1400" noProof="0">
                <a:latin typeface="+mj-lt"/>
                <a:hlinkClick r:id="rId8"/>
              </a:rPr>
              <a:t>Copilot Studio Factory Operations Agent</a:t>
            </a:r>
            <a:endParaRPr lang="en-US" sz="1400" noProof="0">
              <a:latin typeface="+mj-lt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0F18EC3-07D7-44F0-F89B-56CA34A47841}"/>
              </a:ext>
            </a:extLst>
          </p:cNvPr>
          <p:cNvGrpSpPr/>
          <p:nvPr/>
        </p:nvGrpSpPr>
        <p:grpSpPr>
          <a:xfrm>
            <a:off x="736279" y="2670576"/>
            <a:ext cx="2664692" cy="480390"/>
            <a:chOff x="767112" y="2825909"/>
            <a:chExt cx="2664692" cy="48039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45D5BD7-F9CA-E7B8-FC79-1906561F8DC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306826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MES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QMS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5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47F33703-86B9-CAB5-58AB-C830337AFED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98F093C-59F2-3234-AD05-B58E90FE1441}"/>
              </a:ext>
            </a:extLst>
          </p:cNvPr>
          <p:cNvGrpSpPr/>
          <p:nvPr/>
        </p:nvGrpSpPr>
        <p:grpSpPr>
          <a:xfrm>
            <a:off x="4298639" y="2707073"/>
            <a:ext cx="2664692" cy="480390"/>
            <a:chOff x="767112" y="2825909"/>
            <a:chExt cx="2664692" cy="48039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16940C8-0DA7-D37F-3239-FBD19DC9AE3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306826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MES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QMS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90969AEC-1C97-F4A2-C541-70643DF6EB6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58BA76C-181D-FF07-085C-597526D77F31}"/>
              </a:ext>
            </a:extLst>
          </p:cNvPr>
          <p:cNvGrpSpPr/>
          <p:nvPr/>
        </p:nvGrpSpPr>
        <p:grpSpPr>
          <a:xfrm>
            <a:off x="7765542" y="2712730"/>
            <a:ext cx="2664692" cy="480390"/>
            <a:chOff x="767112" y="2825909"/>
            <a:chExt cx="2664692" cy="48039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F82D072-77BF-A102-C5EA-830C3CB7584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306826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MES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QMS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C1F028C6-26C7-46DC-8C0D-2D8666F72F9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35528FF-A411-9FE3-D60A-9B211895F571}"/>
              </a:ext>
            </a:extLst>
          </p:cNvPr>
          <p:cNvGrpSpPr/>
          <p:nvPr/>
        </p:nvGrpSpPr>
        <p:grpSpPr>
          <a:xfrm>
            <a:off x="6096000" y="5166601"/>
            <a:ext cx="2664692" cy="480390"/>
            <a:chOff x="767112" y="2825909"/>
            <a:chExt cx="2664692" cy="48039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C45E2E6-35C5-EC28-0E58-FC9342BA0D3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306826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MES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QMS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8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3DE2BD0A-6063-672E-3F67-C2D98F6477B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94D3B99-0263-D8E3-2BFA-47092D53E646}"/>
              </a:ext>
            </a:extLst>
          </p:cNvPr>
          <p:cNvGrpSpPr/>
          <p:nvPr/>
        </p:nvGrpSpPr>
        <p:grpSpPr>
          <a:xfrm>
            <a:off x="2618715" y="5203524"/>
            <a:ext cx="2664692" cy="480390"/>
            <a:chOff x="767112" y="2825909"/>
            <a:chExt cx="2664692" cy="48039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E338120-AF38-67F4-1137-DBA019BBEE1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306826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MES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QMS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71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06A7802C-DC2F-83C9-B660-82EF1A85FF9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94B9686-E304-7D70-FA32-72309C9059F9}"/>
              </a:ext>
            </a:extLst>
          </p:cNvPr>
          <p:cNvGrpSpPr/>
          <p:nvPr/>
        </p:nvGrpSpPr>
        <p:grpSpPr>
          <a:xfrm>
            <a:off x="3287088" y="1131603"/>
            <a:ext cx="2157196" cy="215444"/>
            <a:chOff x="1198144" y="862657"/>
            <a:chExt cx="2157196" cy="215444"/>
          </a:xfrm>
        </p:grpSpPr>
        <p:sp>
          <p:nvSpPr>
            <p:cNvPr id="74" name="Rectangle: Rounded Corners 6">
              <a:extLst>
                <a:ext uri="{FF2B5EF4-FFF2-40B4-BE49-F238E27FC236}">
                  <a16:creationId xmlns:a16="http://schemas.microsoft.com/office/drawing/2014/main" id="{CB5ACDB6-6BA1-C661-08EF-D5AC3C74A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2157196" cy="2154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Overall equipment efficiency (OEE)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75" name="Graphic 74">
              <a:extLst>
                <a:ext uri="{FF2B5EF4-FFF2-40B4-BE49-F238E27FC236}">
                  <a16:creationId xmlns:a16="http://schemas.microsoft.com/office/drawing/2014/main" id="{F2D9419F-98A1-462D-5F6A-3E2882FCC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0324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376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Manufacturing | Improve factory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2025-02-11T01:56:13Z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