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0461D-C5AF-47A3-8E01-E36D79B1D640}" v="27" dt="2025-11-20T19:20:22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52" autoAdjust="0"/>
    <p:restoredTop sz="92202" autoAdjust="0"/>
  </p:normalViewPr>
  <p:slideViewPr>
    <p:cSldViewPr snapToGrid="0">
      <p:cViewPr varScale="1">
        <p:scale>
          <a:sx n="72" d="100"/>
          <a:sy n="72" d="100"/>
        </p:scale>
        <p:origin x="23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: Top Corners Rounded 73">
            <a:extLst>
              <a:ext uri="{FF2B5EF4-FFF2-40B4-BE49-F238E27FC236}">
                <a16:creationId xmlns:a16="http://schemas.microsoft.com/office/drawing/2014/main" id="{6FDEA399-18DB-E6DC-793E-5041B1E784C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0" fmla="*/ 0 w 2612241"/>
              <a:gd name="connsiteY0" fmla="*/ 8666696 h 8666696"/>
              <a:gd name="connsiteX1" fmla="*/ 2382 w 2612241"/>
              <a:gd name="connsiteY1" fmla="*/ 7817633 h 8666696"/>
              <a:gd name="connsiteX2" fmla="*/ 0 w 2612241"/>
              <a:gd name="connsiteY2" fmla="*/ 163683 h 8666696"/>
              <a:gd name="connsiteX3" fmla="*/ 163683 w 2612241"/>
              <a:gd name="connsiteY3" fmla="*/ 0 h 8666696"/>
              <a:gd name="connsiteX4" fmla="*/ 2448558 w 2612241"/>
              <a:gd name="connsiteY4" fmla="*/ 0 h 8666696"/>
              <a:gd name="connsiteX5" fmla="*/ 2612241 w 2612241"/>
              <a:gd name="connsiteY5" fmla="*/ 163683 h 8666696"/>
              <a:gd name="connsiteX6" fmla="*/ 2612241 w 2612241"/>
              <a:gd name="connsiteY6" fmla="*/ 8666696 h 8666696"/>
              <a:gd name="connsiteX7" fmla="*/ 2612241 w 2612241"/>
              <a:gd name="connsiteY7" fmla="*/ 8666696 h 8666696"/>
              <a:gd name="connsiteX0" fmla="*/ 2382 w 2612241"/>
              <a:gd name="connsiteY0" fmla="*/ 7817633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2382" y="7817633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A40472D-7D94-31D5-9B70-1F1437F60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2541166"/>
            <a:ext cx="210652" cy="210652"/>
            <a:chOff x="5214995" y="-1168400"/>
            <a:chExt cx="431800" cy="43180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3E7D74F-AA6E-58D6-9B3A-285D6343874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9" name="Rectangle 89">
              <a:extLst>
                <a:ext uri="{FF2B5EF4-FFF2-40B4-BE49-F238E27FC236}">
                  <a16:creationId xmlns:a16="http://schemas.microsoft.com/office/drawing/2014/main" id="{D741BEDD-0302-D041-F924-FED2F26F753C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ECE0A2C-9275-E8D8-37D4-26EF9382F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247487" y="3859456"/>
            <a:ext cx="210652" cy="210652"/>
            <a:chOff x="5214995" y="-1168400"/>
            <a:chExt cx="431800" cy="4318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D2B6D01-D3C4-D4AC-FA55-BCAA6D16B12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E69E9A3D-9D75-565F-769F-9D5EAF4DE661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8" name="Step 1 Title">
            <a:extLst>
              <a:ext uri="{FF2B5EF4-FFF2-40B4-BE49-F238E27FC236}">
                <a16:creationId xmlns:a16="http://schemas.microsoft.com/office/drawing/2014/main" id="{E7C3DF1D-9756-4E60-3B60-5FC1042D732B}"/>
              </a:ext>
            </a:extLst>
          </p:cNvPr>
          <p:cNvSpPr>
            <a:spLocks noGrp="1"/>
          </p:cNvSpPr>
          <p:nvPr userDrawn="1">
            <p:ph type="body" sz="quarter" idx="61"/>
          </p:nvPr>
        </p:nvSpPr>
        <p:spPr>
          <a:xfrm>
            <a:off x="7507483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Step 1 Top">
            <a:extLst>
              <a:ext uri="{FF2B5EF4-FFF2-40B4-BE49-F238E27FC236}">
                <a16:creationId xmlns:a16="http://schemas.microsoft.com/office/drawing/2014/main" id="{DD4D8F41-19D0-1C40-C8A6-6751BDCBB4E6}"/>
              </a:ext>
            </a:extLst>
          </p:cNvPr>
          <p:cNvSpPr>
            <a:spLocks noGrp="1"/>
          </p:cNvSpPr>
          <p:nvPr userDrawn="1">
            <p:ph type="body" sz="quarter" idx="62"/>
          </p:nvPr>
        </p:nvSpPr>
        <p:spPr>
          <a:xfrm>
            <a:off x="7507483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510E80C-A092-E34D-569F-C7503B34CDEA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07483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5" name="Step 1 Title">
            <a:extLst>
              <a:ext uri="{FF2B5EF4-FFF2-40B4-BE49-F238E27FC236}">
                <a16:creationId xmlns:a16="http://schemas.microsoft.com/office/drawing/2014/main" id="{F3576EDF-8C4D-5381-E991-4104EFE19D8D}"/>
              </a:ext>
            </a:extLst>
          </p:cNvPr>
          <p:cNvSpPr>
            <a:spLocks noGrp="1"/>
          </p:cNvSpPr>
          <p:nvPr userDrawn="1">
            <p:ph type="body" sz="quarter" idx="58"/>
          </p:nvPr>
        </p:nvSpPr>
        <p:spPr>
          <a:xfrm>
            <a:off x="4036409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6" name="Step 1 Top">
            <a:extLst>
              <a:ext uri="{FF2B5EF4-FFF2-40B4-BE49-F238E27FC236}">
                <a16:creationId xmlns:a16="http://schemas.microsoft.com/office/drawing/2014/main" id="{E979A6D5-04D7-EDA1-795C-CDE631F70816}"/>
              </a:ext>
            </a:extLst>
          </p:cNvPr>
          <p:cNvSpPr>
            <a:spLocks noGrp="1"/>
          </p:cNvSpPr>
          <p:nvPr userDrawn="1">
            <p:ph type="body" sz="quarter" idx="59"/>
          </p:nvPr>
        </p:nvSpPr>
        <p:spPr>
          <a:xfrm>
            <a:off x="4036409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ACE21C0-49A4-DA91-EDBF-71FBF06125C4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036409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12743986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 </a:t>
            </a:r>
            <a:r>
              <a:rPr lang="en-US" noProof="0"/>
              <a:t>or the Microsoft 365 Copilot Chat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</a:t>
            </a:r>
            <a:r>
              <a:rPr lang="en-US" noProof="0"/>
              <a:t>, the Microsoft 365 Copilot Chat mobile app, or the M365 Copilot Chat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hyperlink" Target="https://www.microsoft.com/en/customers/story/1703594261178267318-bayer-microsoft-copilot-germany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AEE1F5-E54E-6521-646D-A1F34DE7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Customer-led product design agent</a:t>
            </a:r>
            <a:endParaRPr lang="en-US" noProof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8240C96-B43D-A534-37F6-8663EB1B478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noProof="0"/>
              <a:t>Manufacturing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0A2474-1B5C-FB10-A001-D62B06004B8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n-US" noProof="0"/>
              <a:t>Copilot Studio/GitHub and Azure AI Foundry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F269D-CD70-6BAF-6B25-025318C9224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/>
              <a:t>Build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3CED3C-6F10-1F70-DE19-AD4A000A57C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764239"/>
          </a:xfrm>
        </p:spPr>
        <p:txBody>
          <a:bodyPr/>
          <a:lstStyle/>
          <a:p>
            <a:r>
              <a:rPr lang="en-US" noProof="0"/>
              <a:t>AI can help customers translate their requirements into product designs and prototypes in minutes. Enabling them to find existing products or design customer products to meet their needs.</a:t>
            </a:r>
          </a:p>
          <a:p>
            <a:endParaRPr lang="en-US" noProof="0"/>
          </a:p>
          <a:p>
            <a:r>
              <a:rPr lang="en-US" sz="1050" noProof="0">
                <a:latin typeface="+mj-lt"/>
              </a:rPr>
              <a:t>Customer reference: </a:t>
            </a:r>
            <a:r>
              <a:rPr lang="en-US" sz="1050" noProof="0">
                <a:hlinkClick r:id="rId2"/>
              </a:rPr>
              <a:t>HARTING reduces design time from weeks to minutes</a:t>
            </a:r>
            <a:endParaRPr lang="en-US" sz="1050" noProof="0"/>
          </a:p>
          <a:p>
            <a:endParaRPr lang="en-US" noProof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077BEC8-ACED-FBD6-C961-20126A38B9B9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r>
              <a:rPr lang="en-US" noProof="0"/>
              <a:t>KPIs impacted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C3FC0B0-F1D5-663F-C301-117DD8995356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r>
              <a:rPr lang="en-US" noProof="0"/>
              <a:t>Value benefit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CC3B25-B911-7939-6D7F-BD617EF5EC7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 noProof="0"/>
              <a:t>Customer input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9C9522-6ECF-DFFC-8575-CD80F41B8F1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US" noProof="0"/>
              <a:t>Embed agent into a customer website with instructions to enter design requirements in natural language.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734231-8840-0DD6-4B7D-E7BD29A7D57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 noProof="0"/>
              <a:t>Benefit: Enable customers to communicate requirements is a way that makes sense to them.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4BB116-EFFE-7210-782E-438851140B8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US"/>
              <a:t>Search product catalog</a:t>
            </a:r>
            <a:endParaRPr lang="en-US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788CF77-577B-E9DA-AAA9-BDB098F2582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noProof="0"/>
              <a:t>The agent translates the design requirements into product specifications and searches the product catalog for matching products.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88C70EA-95B5-486E-5635-C9988EA7533D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n-US" noProof="0"/>
              <a:t>Benefit: Customer can quickly find the product they need and quickly place an order. The site can offer detailed images and design specifications to help guide the decision.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D5B538D-0E59-FB99-2D65-D2B49DA4D206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n-US" noProof="0"/>
              <a:t>Offer custom option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6D3DD04-5AAF-900B-D9D6-65F23B0D237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en-US" noProof="0"/>
              <a:t>If there are no existing products that fit the design requirements offer to generate a design prototype</a:t>
            </a:r>
            <a:r>
              <a:rPr lang="en-US"/>
              <a:t> for the customer.</a:t>
            </a:r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2BDD34D-D3F1-CEA3-0B32-BEEFFAD7F027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en-US" noProof="0"/>
              <a:t>Benefit: Instead of immediately involving a technical resource use AI to develop a preliminary solution.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B9AD67-6D18-2616-0260-03EE7B8D1719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 noProof="0"/>
              <a:t>Refine the prototype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680B7E2-FB0A-89F7-C85A-B0A5B7EBAF8C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n-US" noProof="0"/>
              <a:t>The customer can interact with the agent to request updates to the prototype design until</a:t>
            </a:r>
            <a:r>
              <a:rPr lang="en-US"/>
              <a:t> it meets their needs.</a:t>
            </a:r>
            <a:endParaRPr lang="en-US" noProof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8C8FCCD-2967-CE97-F9B6-A8BA437E387A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r>
              <a:rPr lang="en-US" noProof="0"/>
              <a:t>Benefit: Enable the customer to refine the design to meet their needs in a few minutes.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0B9FFCA-7263-5407-684C-A9367FF9F3DD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n-US" noProof="0"/>
              <a:t>Finalize the design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4353396-8282-9B6A-0725-A7D033DEA4F5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n-US" noProof="0"/>
              <a:t>A technical resource can now meet with the customer to finalize the design and use the agent to make any final updates.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D369D05-511F-A7BC-9FD6-9F3381C83E9F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r>
              <a:rPr lang="en-US" noProof="0"/>
              <a:t>Benefit: Engineers can focus on complex tasks and research, while repetitive work is automated.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2180C56-B834-CDCA-51D4-29A8DE97148E}"/>
              </a:ext>
            </a:extLst>
          </p:cNvPr>
          <p:cNvGrpSpPr/>
          <p:nvPr/>
        </p:nvGrpSpPr>
        <p:grpSpPr>
          <a:xfrm>
            <a:off x="320719" y="3778836"/>
            <a:ext cx="1771607" cy="504622"/>
            <a:chOff x="320719" y="4228589"/>
            <a:chExt cx="1771607" cy="50462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C97F2AB-31D5-853E-7303-ADFA061979C5}"/>
                </a:ext>
              </a:extLst>
            </p:cNvPr>
            <p:cNvGrpSpPr/>
            <p:nvPr/>
          </p:nvGrpSpPr>
          <p:grpSpPr>
            <a:xfrm>
              <a:off x="320719" y="4228589"/>
              <a:ext cx="1771605" cy="216000"/>
              <a:chOff x="320719" y="4224848"/>
              <a:chExt cx="1771605" cy="219456"/>
            </a:xfrm>
          </p:grpSpPr>
          <p:sp>
            <p:nvSpPr>
              <p:cNvPr id="29" name="Rectangle: Rounded Corners 6">
                <a:extLst>
                  <a:ext uri="{FF2B5EF4-FFF2-40B4-BE49-F238E27FC236}">
                    <a16:creationId xmlns:a16="http://schemas.microsoft.com/office/drawing/2014/main" id="{B86CEAA8-CABC-6D0E-CB87-2FADCEFF7A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 bwMode="auto">
              <a:xfrm>
                <a:off x="320719" y="4224848"/>
                <a:ext cx="1771605" cy="21945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78D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78D4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 Semibold" panose="020B0702040204020203" pitchFamily="34" charset="0"/>
                  </a:rPr>
                  <a:t>Time to market</a:t>
                </a:r>
              </a:p>
            </p:txBody>
          </p:sp>
          <p:pic>
            <p:nvPicPr>
              <p:cNvPr id="30" name="Graphic 29">
                <a:extLst>
                  <a:ext uri="{FF2B5EF4-FFF2-40B4-BE49-F238E27FC236}">
                    <a16:creationId xmlns:a16="http://schemas.microsoft.com/office/drawing/2014/main" id="{551B0372-98AA-8FEC-E987-AC16AD6E15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67506" y="4260849"/>
                <a:ext cx="144000" cy="144000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A3FCC2E-0E53-3316-9FE7-1C19EF164AA4}"/>
                </a:ext>
              </a:extLst>
            </p:cNvPr>
            <p:cNvGrpSpPr/>
            <p:nvPr/>
          </p:nvGrpSpPr>
          <p:grpSpPr>
            <a:xfrm>
              <a:off x="320721" y="4517211"/>
              <a:ext cx="1771605" cy="216000"/>
              <a:chOff x="320721" y="4517211"/>
              <a:chExt cx="1771605" cy="216000"/>
            </a:xfrm>
          </p:grpSpPr>
          <p:sp>
            <p:nvSpPr>
              <p:cNvPr id="27" name="Rectangle: Rounded Corners 6">
                <a:extLst>
                  <a:ext uri="{FF2B5EF4-FFF2-40B4-BE49-F238E27FC236}">
                    <a16:creationId xmlns:a16="http://schemas.microsoft.com/office/drawing/2014/main" id="{414F6F97-73F7-89EB-13AB-C2D7BF1AF8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21" y="4517211"/>
                <a:ext cx="1771605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78D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78D4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 Semibold"/>
                  </a:rPr>
                  <a:t>Customer satisfaction</a:t>
                </a:r>
              </a:p>
            </p:txBody>
          </p:sp>
          <p:pic>
            <p:nvPicPr>
              <p:cNvPr id="28" name="Graphic 27">
                <a:extLst>
                  <a:ext uri="{FF2B5EF4-FFF2-40B4-BE49-F238E27FC236}">
                    <a16:creationId xmlns:a16="http://schemas.microsoft.com/office/drawing/2014/main" id="{A30151BB-5A0B-4731-9FD3-2C8E31ADC5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67507" y="4552645"/>
                <a:ext cx="144000" cy="141732"/>
              </a:xfrm>
              <a:prstGeom prst="rect">
                <a:avLst/>
              </a:prstGeom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87322FA-5EB0-FF19-C19F-CB2916900ACA}"/>
              </a:ext>
            </a:extLst>
          </p:cNvPr>
          <p:cNvGrpSpPr/>
          <p:nvPr/>
        </p:nvGrpSpPr>
        <p:grpSpPr>
          <a:xfrm>
            <a:off x="320719" y="5020658"/>
            <a:ext cx="1771605" cy="216000"/>
            <a:chOff x="320719" y="5270676"/>
            <a:chExt cx="1771605" cy="216000"/>
          </a:xfrm>
        </p:grpSpPr>
        <p:sp>
          <p:nvSpPr>
            <p:cNvPr id="32" name="Rectangle: Rounded Corners 6">
              <a:extLst>
                <a:ext uri="{FF2B5EF4-FFF2-40B4-BE49-F238E27FC236}">
                  <a16:creationId xmlns:a16="http://schemas.microsoft.com/office/drawing/2014/main" id="{0654CAD1-C979-268B-3001-6C8ED5533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19" y="5270676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ABACA0AA-F4BC-492B-0E85-39D09A2B6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7505" y="5306676"/>
              <a:ext cx="144000" cy="144000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CE32B92-2807-FEB5-6A1F-7B0ECA3059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55109" y="2072586"/>
            <a:ext cx="1851798" cy="4001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Product Design Agent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product catalog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CAD system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463A970-4E6A-CBCD-A00F-C6F14130438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51210" y="2072586"/>
            <a:ext cx="1851798" cy="4001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Product Design Agent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product catalog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CAD system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036F2C-8F4A-C438-0E61-C61EBF8CE1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09420" y="2072586"/>
            <a:ext cx="1851798" cy="4001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Product Design Agent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product catalog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CAD system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77FD6C5-037B-61B8-BB55-72296410AE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432593" y="4725078"/>
            <a:ext cx="1851798" cy="4001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Product Design Agent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product catalog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CAD system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3991738-ECBD-5E8E-99BF-36139888FA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878234" y="4725078"/>
            <a:ext cx="1851798" cy="4001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Product Design Agent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product catalog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CAD system</a:t>
            </a:r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0847E81C-A65D-1818-A3D1-8BF8E5F3B7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2890" y="2154807"/>
            <a:ext cx="265126" cy="235667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8E7EEA5F-98F1-9D45-CE75-1967D0B8FF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6682" y="2154807"/>
            <a:ext cx="265126" cy="235667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E9E02312-3F3E-EFCF-3834-1F55B31F2A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0475" y="2154807"/>
            <a:ext cx="265126" cy="235667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CB46D4B0-D6E8-B611-6037-FABE0B3081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7483" y="4807299"/>
            <a:ext cx="265126" cy="235667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CF418AB4-464E-ED7B-3075-23AC5A5861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6409" y="4807299"/>
            <a:ext cx="265126" cy="235667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75D697D-FAF1-DFF1-36C5-2A82E6E8D1FD}"/>
              </a:ext>
            </a:extLst>
          </p:cNvPr>
          <p:cNvCxnSpPr>
            <a:cxnSpLocks/>
          </p:cNvCxnSpPr>
          <p:nvPr/>
        </p:nvCxnSpPr>
        <p:spPr>
          <a:xfrm>
            <a:off x="304800" y="3273981"/>
            <a:ext cx="243124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02106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342</Words>
  <Application>Microsoft Office PowerPoint</Application>
  <PresentationFormat>Widescreen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Customer-led product design agent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2025-11-21T02:19:31Z</dcterms:created>
  <dcterms:modified xsi:type="dcterms:W3CDTF">2025-11-21T03:01:01Z</dcterms:modified>
</cp:coreProperties>
</file>