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564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-UH3csp-elE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6271640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Manufacturing | </a:t>
            </a:r>
            <a:r>
              <a:rPr lang="en-US" noProof="0"/>
              <a:t>Contract lifecycle management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25C6A80E-03C3-0B6C-5612-BC25FA09D9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Summarize pending contracts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03451CE-C1AC-1DBF-79CA-4E645A5B0D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Summarize contract activity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267AC7D5-9ECA-0608-7B54-2E2EF2C73C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Review contract details 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86A6A0-75A7-5E5E-079B-251E7BAFE2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Contract status overview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6DE1B6C-78F9-8DF8-FCDC-EF3B090A8B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Revise terms 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20259ED-0B37-4F8F-352D-8E9D99570C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Communicate revisions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69CFE6A-9716-3917-04C1-B68EF4CCE1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  <a:endParaRPr lang="en-US" sz="900" i="1" noProof="0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3FC40283-FC5F-4B42-C8CD-654B3EAE6A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/>
              <a:t>A contract manager reviews a high volume of supplier contracts daily to ensure accuracy, compliance, and efficiency in managing numerous supplier and client agreements. 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336E1447-7DAD-0D50-E88D-1B6CE391B95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noProof="0"/>
              <a:t>For a specific high priority contract, ask to compare key clauses with industry and organization standards to ensure compliance and identify potential concerns.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72B64BAF-D87F-61F3-EE9C-6C8F503084B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noProof="0"/>
              <a:t>Review the highlighted potential discrepancies, compare to existing contracts, and make revisions as needed. 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870B1D0D-83FE-C8C2-520B-962C31A899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1"/>
            <a:ext cx="2808000" cy="680790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Summarize pending contracts including critical deadlines </a:t>
            </a:r>
            <a:r>
              <a:rPr lang="en-US" noProof="0"/>
              <a:t>the list of contracts requiring review and prioritize them by urgency and relevance to current projects. 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612ECA3-1076-2610-DA97-49DBE95C02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759380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Generate a contract report </a:t>
            </a:r>
            <a:r>
              <a:rPr lang="en-US" noProof="0"/>
              <a:t>summarizing the work done on all contracts including completed items, contract activities, completed approvals, and open tasks for a specific time. 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9ABEFB2B-9F58-F520-9B13-94B207F244E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734015"/>
          </a:xfrm>
        </p:spPr>
        <p:txBody>
          <a:bodyPr>
            <a:no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Cross reference contracts with organizational and regulatory standards </a:t>
            </a:r>
            <a:r>
              <a:rPr lang="en-US" noProof="0"/>
              <a:t>with Copilot to highlight potential discrepancies or non-compliant clauses such as pricing and penalty terms. 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C23A0201-C904-5ED8-DCCD-DAC73699D78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743017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Create a table with status of all ongoing contract negotiations </a:t>
            </a:r>
            <a:r>
              <a:rPr lang="en-US" noProof="0"/>
              <a:t>highlighting items that may require immediate attention such as approval or updates. 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11126FF-054E-32B2-5843-B18735CEC03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69603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Compare identified clauses to past contracts </a:t>
            </a:r>
            <a:r>
              <a:rPr lang="en-US" noProof="0"/>
              <a:t>using Copilot to recommend revisions for more balanced terms based on historical data and industry standards. 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4A009307-F489-4D3B-DFDE-F3016CF1C6A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759380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Draft email to legal team on recommended revisions </a:t>
            </a:r>
            <a:r>
              <a:rPr lang="en-US" noProof="0"/>
              <a:t>requesting the identified updates be made and communicated to the supplier for new e-signature. </a:t>
            </a: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111F9EA-EAEA-1211-B8D6-462C33F9555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At the completion of each day, the contract manager needs to track activities, contract status, and next steps for each contract.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FF0578C-9606-4A5E-E20F-DEB7E6F7D72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r>
              <a:rPr lang="en-US" noProof="0"/>
              <a:t>During the day, the contract manager can review the status of all open contracts to assess their progress. 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B4BE515B-C4F1-B027-DC42-2406647CFE8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/>
          <a:lstStyle/>
          <a:p>
            <a:r>
              <a:rPr lang="en-US" noProof="0"/>
              <a:t>Once potential revisions are identified, draft email with updated contract terms highlighted and send back to legal team for e-signature. 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E9B1AD38-F92B-9ACB-7307-63B184829C5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80" name="Text Placeholder 79">
            <a:extLst>
              <a:ext uri="{FF2B5EF4-FFF2-40B4-BE49-F238E27FC236}">
                <a16:creationId xmlns:a16="http://schemas.microsoft.com/office/drawing/2014/main" id="{A3DB2071-F38D-FCA7-9B0E-878D3387315B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904EEA97-436A-44B7-F546-E9A480AD8C0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82" name="Text Placeholder 81">
            <a:extLst>
              <a:ext uri="{FF2B5EF4-FFF2-40B4-BE49-F238E27FC236}">
                <a16:creationId xmlns:a16="http://schemas.microsoft.com/office/drawing/2014/main" id="{AB20BCE0-5FF5-DFDD-D745-672DCFE2646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FB4FCA6-561F-D6D3-4CC6-E7B3E7ABD29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50203" y="4199112"/>
            <a:ext cx="1941797" cy="2658888"/>
          </a:xfrm>
          <a:prstGeom prst="rect">
            <a:avLst/>
          </a:prstGeom>
        </p:spPr>
      </p:pic>
      <p:sp>
        <p:nvSpPr>
          <p:cNvPr id="4" name="Rectangle: Rounded Corners 6">
            <a:extLst>
              <a:ext uri="{FF2B5EF4-FFF2-40B4-BE49-F238E27FC236}">
                <a16:creationId xmlns:a16="http://schemas.microsoft.com/office/drawing/2014/main" id="{6B90B264-EE87-40F9-B24A-065125B91A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750D519-4A55-B9BF-EF8D-A8F5247BA39D}"/>
              </a:ext>
            </a:extLst>
          </p:cNvPr>
          <p:cNvGrpSpPr/>
          <p:nvPr/>
        </p:nvGrpSpPr>
        <p:grpSpPr>
          <a:xfrm>
            <a:off x="1624328" y="1132756"/>
            <a:ext cx="1767872" cy="216000"/>
            <a:chOff x="1198144" y="862657"/>
            <a:chExt cx="1767872" cy="216000"/>
          </a:xfrm>
        </p:grpSpPr>
        <p:sp>
          <p:nvSpPr>
            <p:cNvPr id="6" name="Rectangle: Rounded Corners 6">
              <a:extLst>
                <a:ext uri="{FF2B5EF4-FFF2-40B4-BE49-F238E27FC236}">
                  <a16:creationId xmlns:a16="http://schemas.microsoft.com/office/drawing/2014/main" id="{41C6C859-6A39-724F-1F62-709A02F5A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767872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  <a:cs typeface="Segoe UI Semibold"/>
                </a:rPr>
                <a:t>Supply chain performance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460434D5-393C-4C2C-209E-FAAFBF1ECDC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8" name="Rectangle: Rounded Corners 6">
            <a:extLst>
              <a:ext uri="{FF2B5EF4-FFF2-40B4-BE49-F238E27FC236}">
                <a16:creationId xmlns:a16="http://schemas.microsoft.com/office/drawing/2014/main" id="{4E8C8119-48A3-F427-DC10-362A8343A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44FAE3F-DF5E-A736-A76D-CEF4F8232F69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10" name="Rectangle: Rounded Corners 6">
              <a:extLst>
                <a:ext uri="{FF2B5EF4-FFF2-40B4-BE49-F238E27FC236}">
                  <a16:creationId xmlns:a16="http://schemas.microsoft.com/office/drawing/2014/main" id="{6F74C80D-F207-0BA6-C02C-78F2258084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023282E6-CEC8-9941-9071-212D1360C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3" name="Graphic 2">
            <a:hlinkClick r:id="rId8"/>
            <a:extLst>
              <a:ext uri="{FF2B5EF4-FFF2-40B4-BE49-F238E27FC236}">
                <a16:creationId xmlns:a16="http://schemas.microsoft.com/office/drawing/2014/main" id="{46E63896-CADE-2CC3-B478-4E609F2DF6EC}"/>
              </a:ext>
            </a:extLst>
          </p:cNvPr>
          <p:cNvSpPr/>
          <p:nvPr/>
        </p:nvSpPr>
        <p:spPr>
          <a:xfrm>
            <a:off x="5724972" y="412929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CF64427-730D-896D-5EBB-195871465A33}"/>
              </a:ext>
            </a:extLst>
          </p:cNvPr>
          <p:cNvGrpSpPr/>
          <p:nvPr/>
        </p:nvGrpSpPr>
        <p:grpSpPr>
          <a:xfrm>
            <a:off x="4303077" y="2647664"/>
            <a:ext cx="2250050" cy="411140"/>
            <a:chOff x="767112" y="2825909"/>
            <a:chExt cx="2250050" cy="41114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2F52856-E32D-4AE7-377B-6C8C48AB37A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92927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CLM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15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EAD8778C-4D8D-2715-2221-C88BBAAC2EB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B6AF238-C532-34B9-6B42-98935373F77A}"/>
              </a:ext>
            </a:extLst>
          </p:cNvPr>
          <p:cNvGrpSpPr/>
          <p:nvPr/>
        </p:nvGrpSpPr>
        <p:grpSpPr>
          <a:xfrm>
            <a:off x="7790456" y="2680063"/>
            <a:ext cx="2250050" cy="411140"/>
            <a:chOff x="767112" y="2825909"/>
            <a:chExt cx="2250050" cy="411140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D3D84B8-C02C-BDDE-651E-E1307B72927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92927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CLM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20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883147DB-2107-CFD3-7AF0-907A93FB6D2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9314982-1E7D-8E3D-2CE4-EC0D2578D238}"/>
              </a:ext>
            </a:extLst>
          </p:cNvPr>
          <p:cNvGrpSpPr/>
          <p:nvPr/>
        </p:nvGrpSpPr>
        <p:grpSpPr>
          <a:xfrm>
            <a:off x="983155" y="2726992"/>
            <a:ext cx="2250050" cy="411140"/>
            <a:chOff x="767112" y="2825909"/>
            <a:chExt cx="2250050" cy="411140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927F50E-C4A0-3864-10B9-7B4A61823CB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92927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 dirty="0">
                  <a:solidFill>
                    <a:srgbClr val="0078D4"/>
                  </a:solidFill>
                  <a:latin typeface="Segoe UI Semibold"/>
                </a:rPr>
                <a:t>CLM solution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33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6CBC9CEC-6A40-BCF5-DFC4-ACB74D360A9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915AAEC-F7B7-DFFB-1B6B-D2383CF050FD}"/>
              </a:ext>
            </a:extLst>
          </p:cNvPr>
          <p:cNvGrpSpPr/>
          <p:nvPr/>
        </p:nvGrpSpPr>
        <p:grpSpPr>
          <a:xfrm>
            <a:off x="983155" y="5172130"/>
            <a:ext cx="2250050" cy="411140"/>
            <a:chOff x="767112" y="2825909"/>
            <a:chExt cx="2250050" cy="411140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0BE4E9C-DE95-3A17-E42A-97C49A1A784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92927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CLM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36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BD8EA0BF-AF5F-3F80-1860-AA4EAF63D85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D16E6F0-5BD5-A92E-C53E-37326DAC02ED}"/>
              </a:ext>
            </a:extLst>
          </p:cNvPr>
          <p:cNvGrpSpPr/>
          <p:nvPr/>
        </p:nvGrpSpPr>
        <p:grpSpPr>
          <a:xfrm>
            <a:off x="4269057" y="5141905"/>
            <a:ext cx="2250050" cy="411140"/>
            <a:chOff x="767112" y="2825909"/>
            <a:chExt cx="2250050" cy="411140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21725CC-FB8B-478B-26CD-916B23F7F54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92927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CLM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39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94296D4E-CD7C-396B-E03F-E2D9F4E8606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CC919BF-27E3-17CD-47E5-034E35B0EF39}"/>
              </a:ext>
            </a:extLst>
          </p:cNvPr>
          <p:cNvGrpSpPr/>
          <p:nvPr/>
        </p:nvGrpSpPr>
        <p:grpSpPr>
          <a:xfrm>
            <a:off x="7831163" y="5149440"/>
            <a:ext cx="2250050" cy="411140"/>
            <a:chOff x="767112" y="2825909"/>
            <a:chExt cx="2250050" cy="411140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4E6AC95-5569-C4F7-1B23-58D4A9A3843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92927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CLM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42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EB4FDF30-9AFE-70C7-17A4-5445095A5B5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4964465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385</Words>
  <Application>Microsoft Office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Manufacturing | Contract lifecycle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2025-02-11T01:53:39Z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