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9.svg"/><Relationship Id="rId10" Type="http://schemas.openxmlformats.org/officeDocument/2006/relationships/hyperlink" Target="https://youtu.be/-UH3csp-elE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6271640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Manufacturing | </a:t>
            </a:r>
            <a:r>
              <a:rPr lang="en-US"/>
              <a:t>Contract lifecycle management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Summarize pending contracts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Summarize contract activity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Review contract details 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Contract status overview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Revise terms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Communicate revisions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 </a:t>
            </a:r>
            <a:r>
              <a:rPr lang="en-US" sz="900" i="1"/>
              <a:t>(with Copilot agents)</a:t>
            </a:r>
            <a:endParaRPr lang="en-US" sz="900" i="1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A contract manager reviews a high volume of supplier contracts daily to ensure accuracy, compliance, and efficiency in managing numerous supplier and client agreements.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For a specific high priority contract, ask to compare key clauses with industry and company standards to ensure compliance and identify potential concerns.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Review the highlighted potential discrepancies, compare to existing contracts, and make revisions as needed. </a:t>
            </a:r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1"/>
            <a:ext cx="2808000" cy="680790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Summarize pending contracts including critical deadlines </a:t>
            </a:r>
            <a:r>
              <a:rPr lang="en-GB"/>
              <a:t>the list of contracts requiring review and prioritize them by urgency and relevance to current projects.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759380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Generate a contract report </a:t>
            </a:r>
            <a:r>
              <a:rPr lang="en-GB"/>
              <a:t>summarizing the work done on all contracts including completed items, contract activities, completed approvals, and open tasks for a specific time. 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734015"/>
          </a:xfrm>
        </p:spPr>
        <p:txBody>
          <a:bodyPr>
            <a:noAutofit/>
          </a:bodyPr>
          <a:lstStyle/>
          <a:p>
            <a:r>
              <a:rPr lang="en-GB"/>
              <a:t>Benefit: </a:t>
            </a:r>
            <a:r>
              <a:rPr lang="en-GB" b="1"/>
              <a:t>Cross reference contracts with organizational and regulatory standards </a:t>
            </a:r>
            <a:r>
              <a:rPr lang="en-GB"/>
              <a:t>with Copilot to highlight potential discrepancies or non-compliant clauses such as pricing and penalty terms.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743017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Create a table with status of all ongoing contract negotiations </a:t>
            </a:r>
            <a:r>
              <a:rPr lang="en-GB"/>
              <a:t>highlighting items that may require immediate attention such as approval or updates. </a:t>
            </a:r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69603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Compare identified clauses to past contracts </a:t>
            </a:r>
            <a:r>
              <a:rPr lang="en-GB"/>
              <a:t>using Copilot to recommend revisions for more balanced terms based on historical data and industry standards. 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759380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Draft email to legal team on recommended revisions </a:t>
            </a:r>
            <a:r>
              <a:rPr lang="en-GB"/>
              <a:t>requesting the identified updates be made and communicated to the supplier for new e-signature. </a:t>
            </a:r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At the completion of each day, the contract manager needs to track activities, contract status, and next steps for each contract.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During the day, the contract manager can review the status of all open contracts to assess their progress. 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Once potential revisions are identified, draft email with updated contract terms highlighted and send back to legal team for e-signature. 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A3DB2071-F38D-FCA7-9B0E-878D3387315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904EEA97-436A-44B7-F546-E9A480AD8C0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AB20BCE0-5FF5-DFDD-D745-672DCFE2646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4FCA6-561F-D6D3-4CC6-E7B3E7AB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6B90B264-EE87-40F9-B24A-065125B9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50D519-4A55-B9BF-EF8D-A8F5247BA39D}"/>
              </a:ext>
            </a:extLst>
          </p:cNvPr>
          <p:cNvGrpSpPr/>
          <p:nvPr/>
        </p:nvGrpSpPr>
        <p:grpSpPr>
          <a:xfrm>
            <a:off x="1624328" y="1132756"/>
            <a:ext cx="1767872" cy="216000"/>
            <a:chOff x="1198144" y="862657"/>
            <a:chExt cx="1767872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41C6C859-6A39-724F-1F62-709A02F5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767872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  <a:cs typeface="Segoe UI Semibold"/>
                </a:rPr>
                <a:t>Supply chain performance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60434D5-393C-4C2C-209E-FAAFBF1EC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4E8C8119-48A3-F427-DC10-362A8343A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4FAE3F-DF5E-A736-A76D-CEF4F8232F69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6F74C80D-F207-0BA6-C02C-78F22580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23282E6-CEC8-9941-9071-212D1360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C4BE7A-6B67-E501-516B-74B995DE50AC}"/>
              </a:ext>
            </a:extLst>
          </p:cNvPr>
          <p:cNvGrpSpPr/>
          <p:nvPr/>
        </p:nvGrpSpPr>
        <p:grpSpPr>
          <a:xfrm>
            <a:off x="1126678" y="2761704"/>
            <a:ext cx="2181995" cy="420628"/>
            <a:chOff x="588263" y="1187611"/>
            <a:chExt cx="2181995" cy="420628"/>
          </a:xfrm>
        </p:grpSpPr>
        <p:pic>
          <p:nvPicPr>
            <p:cNvPr id="19" name="Picture 18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FBC1D871-B7B8-F3D5-83FE-7DD7CE0503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B3E332-7A53-7A20-3F4E-84159126C48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 CLM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  <a:endParaRPr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 Semibold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5DBFD9-114E-97B1-BC1C-DFE4AADF2850}"/>
              </a:ext>
            </a:extLst>
          </p:cNvPr>
          <p:cNvGrpSpPr/>
          <p:nvPr/>
        </p:nvGrpSpPr>
        <p:grpSpPr>
          <a:xfrm>
            <a:off x="4365423" y="2761704"/>
            <a:ext cx="2181995" cy="420628"/>
            <a:chOff x="588263" y="1187611"/>
            <a:chExt cx="2181995" cy="420628"/>
          </a:xfrm>
        </p:grpSpPr>
        <p:pic>
          <p:nvPicPr>
            <p:cNvPr id="25" name="Picture 24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48995766-2833-5A68-EF67-08699AF811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725F26-8512-D3AB-4395-E8B0574E246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CLM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  <a:endParaRPr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 Semibold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C9D9D9-3622-ED74-3249-06D1ADB0451F}"/>
              </a:ext>
            </a:extLst>
          </p:cNvPr>
          <p:cNvGrpSpPr/>
          <p:nvPr/>
        </p:nvGrpSpPr>
        <p:grpSpPr>
          <a:xfrm>
            <a:off x="7819903" y="2791141"/>
            <a:ext cx="2181995" cy="420628"/>
            <a:chOff x="588263" y="1187611"/>
            <a:chExt cx="2181995" cy="420628"/>
          </a:xfrm>
        </p:grpSpPr>
        <p:pic>
          <p:nvPicPr>
            <p:cNvPr id="28" name="Picture 27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39F7DE05-E434-1975-BB3A-DF1F8B8974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339638-53CE-2DE8-9FDC-AD677D7D0A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CLM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4A0C94-D71E-4877-A393-57B2AD9F5EA9}"/>
              </a:ext>
            </a:extLst>
          </p:cNvPr>
          <p:cNvGrpSpPr/>
          <p:nvPr/>
        </p:nvGrpSpPr>
        <p:grpSpPr>
          <a:xfrm>
            <a:off x="7804959" y="5128240"/>
            <a:ext cx="2181995" cy="420628"/>
            <a:chOff x="588263" y="1187611"/>
            <a:chExt cx="2181995" cy="420628"/>
          </a:xfrm>
        </p:grpSpPr>
        <p:pic>
          <p:nvPicPr>
            <p:cNvPr id="31" name="Picture 30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40277DF6-4FBC-77B4-B82B-760A94B843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576536-06BE-8AB1-6F1F-36CA09A87A1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CLM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solution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99EAC4F-364B-0C15-3EEE-A42DF8D960CB}"/>
              </a:ext>
            </a:extLst>
          </p:cNvPr>
          <p:cNvGrpSpPr/>
          <p:nvPr/>
        </p:nvGrpSpPr>
        <p:grpSpPr>
          <a:xfrm>
            <a:off x="1126678" y="5111367"/>
            <a:ext cx="2181995" cy="420628"/>
            <a:chOff x="588263" y="1187611"/>
            <a:chExt cx="2181995" cy="420628"/>
          </a:xfrm>
        </p:grpSpPr>
        <p:pic>
          <p:nvPicPr>
            <p:cNvPr id="76" name="Picture 75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4DA08C31-E06B-BFB3-67F4-AD8DA5F5FD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C62982-BDFC-5138-68B1-F8F30FBCCAD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CLM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E1BBF5C-0E6A-ED4A-E2E6-A68548567B2C}"/>
              </a:ext>
            </a:extLst>
          </p:cNvPr>
          <p:cNvGrpSpPr/>
          <p:nvPr/>
        </p:nvGrpSpPr>
        <p:grpSpPr>
          <a:xfrm>
            <a:off x="4365423" y="5111367"/>
            <a:ext cx="2181995" cy="420628"/>
            <a:chOff x="588263" y="1187611"/>
            <a:chExt cx="2181995" cy="420628"/>
          </a:xfrm>
        </p:grpSpPr>
        <p:pic>
          <p:nvPicPr>
            <p:cNvPr id="79" name="Picture 78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831EEFBD-2C41-B33B-3F3B-63CCEB293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86422DC-9749-8002-C9F7-52E2CDA58D4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CLM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" name="Graphic 2">
            <a:hlinkClick r:id="rId10"/>
            <a:extLst>
              <a:ext uri="{FF2B5EF4-FFF2-40B4-BE49-F238E27FC236}">
                <a16:creationId xmlns:a16="http://schemas.microsoft.com/office/drawing/2014/main" id="{46E63896-CADE-2CC3-B478-4E609F2DF6EC}"/>
              </a:ext>
            </a:extLst>
          </p:cNvPr>
          <p:cNvSpPr/>
          <p:nvPr/>
        </p:nvSpPr>
        <p:spPr>
          <a:xfrm>
            <a:off x="5724972" y="412929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FB93F1D0-4695-48B5-439D-C3F4C2C286A7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1</a:t>
            </a:r>
            <a:r>
              <a:rPr lang="en-US" dirty="0"/>
              <a:t>Access Copilot at </a:t>
            </a:r>
            <a:r>
              <a:rPr lang="en-US" dirty="0">
                <a:hlinkClick r:id="rId11"/>
              </a:rPr>
              <a:t>copilot.microsoft.com </a:t>
            </a:r>
            <a:r>
              <a:rPr lang="en-US" dirty="0"/>
              <a:t>or the Microsoft Copilot mobile app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Business Chat at </a:t>
            </a:r>
            <a:r>
              <a:rPr lang="en-US" dirty="0">
                <a:hlinkClick r:id="rId11"/>
              </a:rPr>
              <a:t>copilot.microsoft.com</a:t>
            </a:r>
            <a:r>
              <a:rPr lang="en-US" dirty="0"/>
              <a:t>, the Microsoft Copilot mobile app, or the Copilot app in Teams, and set toggle to “Work”.</a:t>
            </a:r>
          </a:p>
          <a:p>
            <a:r>
              <a:rPr lang="en-GB" baseline="30000" dirty="0"/>
              <a:t>3</a:t>
            </a:r>
            <a:r>
              <a:rPr lang="en-GB" dirty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1496446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Manufacturing | Contract lifecycle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2024-10-03T01:17:27Z</dcterms:modified>
</cp:coreProperties>
</file>