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51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2539" dt="2025-02-10T22:01:53.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60"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2/10/2025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4FEACC-AC3F-E821-1A88-AFE18AC33D9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165CBA3-9CC7-4577-5BA0-EB501B033EA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C8F61A0-9EEB-BC08-CFD6-58E086AC8A5A}"/>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E2797222-8746-55D8-6F93-00628C5540D0}"/>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57A88C-D68B-7E43-B6BD-8EAA3060908E}"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9941890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76126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68440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68440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14274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14274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12454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67283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36986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6" name="Circle 1">
            <a:extLst>
              <a:ext uri="{FF2B5EF4-FFF2-40B4-BE49-F238E27FC236}">
                <a16:creationId xmlns:a16="http://schemas.microsoft.com/office/drawing/2014/main" id="{26C3E936-7CEB-8A05-2E47-0AD7851B98F2}"/>
              </a:ext>
            </a:extLst>
          </p:cNvPr>
          <p:cNvSpPr>
            <a:spLocks noGrp="1"/>
          </p:cNvSpPr>
          <p:nvPr>
            <p:ph type="body" sz="quarter" idx="38" hasCustomPrompt="1"/>
          </p:nvPr>
        </p:nvSpPr>
        <p:spPr>
          <a:xfrm>
            <a:off x="11417245"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2">
            <a:extLst>
              <a:ext uri="{FF2B5EF4-FFF2-40B4-BE49-F238E27FC236}">
                <a16:creationId xmlns:a16="http://schemas.microsoft.com/office/drawing/2014/main" id="{04AEA325-90B3-6821-227C-4FFCA898F9AB}"/>
              </a:ext>
            </a:extLst>
          </p:cNvPr>
          <p:cNvSpPr>
            <a:spLocks noGrp="1"/>
          </p:cNvSpPr>
          <p:nvPr>
            <p:ph type="body" sz="quarter" idx="39" hasCustomPrompt="1"/>
          </p:nvPr>
        </p:nvSpPr>
        <p:spPr>
          <a:xfrm>
            <a:off x="11588781"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8" name="Circle 3">
            <a:extLst>
              <a:ext uri="{FF2B5EF4-FFF2-40B4-BE49-F238E27FC236}">
                <a16:creationId xmlns:a16="http://schemas.microsoft.com/office/drawing/2014/main" id="{35386AB7-28CA-0BBA-03F5-CC72BD939DC2}"/>
              </a:ext>
            </a:extLst>
          </p:cNvPr>
          <p:cNvSpPr>
            <a:spLocks noGrp="1"/>
          </p:cNvSpPr>
          <p:nvPr>
            <p:ph type="body" sz="quarter" idx="40" hasCustomPrompt="1"/>
          </p:nvPr>
        </p:nvSpPr>
        <p:spPr>
          <a:xfrm>
            <a:off x="11760317"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43023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76126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69684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69684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15209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15209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13726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85826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4" name="Circle 1">
            <a:extLst>
              <a:ext uri="{FF2B5EF4-FFF2-40B4-BE49-F238E27FC236}">
                <a16:creationId xmlns:a16="http://schemas.microsoft.com/office/drawing/2014/main" id="{07FB0D44-B2FC-AD50-89A4-2016469B01D6}"/>
              </a:ext>
            </a:extLst>
          </p:cNvPr>
          <p:cNvSpPr>
            <a:spLocks noGrp="1"/>
          </p:cNvSpPr>
          <p:nvPr>
            <p:ph type="body" sz="quarter" idx="38" hasCustomPrompt="1"/>
          </p:nvPr>
        </p:nvSpPr>
        <p:spPr>
          <a:xfrm>
            <a:off x="11417128"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6" name="Circle 2">
            <a:extLst>
              <a:ext uri="{FF2B5EF4-FFF2-40B4-BE49-F238E27FC236}">
                <a16:creationId xmlns:a16="http://schemas.microsoft.com/office/drawing/2014/main" id="{4A5639CF-B5E7-20B0-D289-A990965914E6}"/>
              </a:ext>
            </a:extLst>
          </p:cNvPr>
          <p:cNvSpPr>
            <a:spLocks noGrp="1"/>
          </p:cNvSpPr>
          <p:nvPr>
            <p:ph type="body" sz="quarter" idx="39" hasCustomPrompt="1"/>
          </p:nvPr>
        </p:nvSpPr>
        <p:spPr>
          <a:xfrm>
            <a:off x="11588664"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3">
            <a:extLst>
              <a:ext uri="{FF2B5EF4-FFF2-40B4-BE49-F238E27FC236}">
                <a16:creationId xmlns:a16="http://schemas.microsoft.com/office/drawing/2014/main" id="{8C6AE7B5-FABD-E95D-A0C4-FEA8F2FE8010}"/>
              </a:ext>
            </a:extLst>
          </p:cNvPr>
          <p:cNvSpPr>
            <a:spLocks noGrp="1"/>
          </p:cNvSpPr>
          <p:nvPr>
            <p:ph type="body" sz="quarter" idx="40" hasCustomPrompt="1"/>
          </p:nvPr>
        </p:nvSpPr>
        <p:spPr>
          <a:xfrm>
            <a:off x="11760200"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3" r:id="rId6"/>
    <p:sldLayoutId id="2147483816" r:id="rId7"/>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10.svg"/><Relationship Id="rId11" Type="http://schemas.openxmlformats.org/officeDocument/2006/relationships/image" Target="../media/image14.png"/><Relationship Id="rId5" Type="http://schemas.openxmlformats.org/officeDocument/2006/relationships/image" Target="../media/image9.png"/><Relationship Id="rId10" Type="http://schemas.openxmlformats.org/officeDocument/2006/relationships/image" Target="../media/image13.png"/><Relationship Id="rId4" Type="http://schemas.openxmlformats.org/officeDocument/2006/relationships/image" Target="../media/image8.svg"/><Relationship Id="rId9" Type="http://schemas.openxmlformats.org/officeDocument/2006/relationships/hyperlink" Target="https://support.microsoft.com/en-us/topic/overview-of-microsoft-365-chat-preview-5b00a52d-7296-48ee-b938-b95b7209f73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F064C3-0B5C-1BD5-AF3C-8A1E189FE7F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C8C4097-BCBF-77CD-A92E-88221BE21236}"/>
              </a:ext>
            </a:extLst>
          </p:cNvPr>
          <p:cNvSpPr>
            <a:spLocks noGrp="1"/>
          </p:cNvSpPr>
          <p:nvPr>
            <p:ph type="title"/>
          </p:nvPr>
        </p:nvSpPr>
        <p:spPr>
          <a:xfrm>
            <a:off x="584200" y="387766"/>
            <a:ext cx="5672544" cy="263149"/>
          </a:xfrm>
        </p:spPr>
        <p:txBody>
          <a:bodyPr/>
          <a:lstStyle/>
          <a:p>
            <a:r>
              <a:rPr lang="en-US" noProof="0">
                <a:solidFill>
                  <a:srgbClr val="0078D4"/>
                </a:solidFill>
              </a:rPr>
              <a:t>Manufacturing</a:t>
            </a:r>
            <a:r>
              <a:rPr lang="en-US" noProof="0"/>
              <a:t> | Assist field service advisors</a:t>
            </a:r>
          </a:p>
        </p:txBody>
      </p:sp>
      <p:sp>
        <p:nvSpPr>
          <p:cNvPr id="66" name="Text Placeholder 5">
            <a:extLst>
              <a:ext uri="{FF2B5EF4-FFF2-40B4-BE49-F238E27FC236}">
                <a16:creationId xmlns:a16="http://schemas.microsoft.com/office/drawing/2014/main" id="{ECC31F50-6B3A-8848-735A-42B6C86FB373}"/>
              </a:ext>
            </a:extLst>
          </p:cNvPr>
          <p:cNvSpPr>
            <a:spLocks noGrp="1"/>
          </p:cNvSpPr>
          <p:nvPr>
            <p:ph type="body" sz="quarter" idx="11"/>
          </p:nvPr>
        </p:nvSpPr>
        <p:spPr>
          <a:xfrm>
            <a:off x="584200" y="1593881"/>
            <a:ext cx="2808000" cy="345600"/>
          </a:xfr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vert="horz" wrap="square" lIns="0" tIns="0" rIns="0" bIns="0" rtlCol="0" anchor="ctr" anchorCtr="0">
            <a:noAutofit/>
          </a:bodyPr>
          <a:lstStyle/>
          <a:p>
            <a:r>
              <a:rPr lang="en-US" spc="-20" noProof="0"/>
              <a:t>1.</a:t>
            </a:r>
            <a:r>
              <a:rPr lang="en-US" noProof="0">
                <a:latin typeface="Segoe UI Semibold"/>
                <a:cs typeface="Segoe UI Semibold"/>
              </a:rPr>
              <a:t> Assessment</a:t>
            </a:r>
            <a:endParaRPr lang="en-US" spc="-20" noProof="0"/>
          </a:p>
        </p:txBody>
      </p:sp>
      <p:sp>
        <p:nvSpPr>
          <p:cNvPr id="67" name="Text Placeholder 6">
            <a:extLst>
              <a:ext uri="{FF2B5EF4-FFF2-40B4-BE49-F238E27FC236}">
                <a16:creationId xmlns:a16="http://schemas.microsoft.com/office/drawing/2014/main" id="{4AA0D304-FD9D-0F79-DDFB-C5A3D04606A6}"/>
              </a:ext>
            </a:extLst>
          </p:cNvPr>
          <p:cNvSpPr>
            <a:spLocks noGrp="1"/>
          </p:cNvSpPr>
          <p:nvPr>
            <p:ph type="body" sz="quarter" idx="12"/>
          </p:nvPr>
        </p:nvSpPr>
        <p:spPr>
          <a:xfrm>
            <a:off x="584200" y="4052218"/>
            <a:ext cx="2808000" cy="345600"/>
          </a:xfrm>
        </p:spPr>
        <p:txBody>
          <a:bodyPr/>
          <a:lstStyle/>
          <a:p>
            <a:r>
              <a:rPr lang="en-US" noProof="0"/>
              <a:t>6. </a:t>
            </a:r>
            <a:r>
              <a:rPr lang="en-US" noProof="0">
                <a:latin typeface="Segoe UI Semibold"/>
                <a:cs typeface="Segoe UI Semibold"/>
              </a:rPr>
              <a:t>Document the work</a:t>
            </a:r>
            <a:endParaRPr lang="en-US" noProof="0"/>
          </a:p>
        </p:txBody>
      </p:sp>
      <p:sp>
        <p:nvSpPr>
          <p:cNvPr id="68" name="Text Placeholder 7">
            <a:extLst>
              <a:ext uri="{FF2B5EF4-FFF2-40B4-BE49-F238E27FC236}">
                <a16:creationId xmlns:a16="http://schemas.microsoft.com/office/drawing/2014/main" id="{6DE31892-86A0-393B-5906-69C1B24E206B}"/>
              </a:ext>
            </a:extLst>
          </p:cNvPr>
          <p:cNvSpPr>
            <a:spLocks noGrp="1"/>
          </p:cNvSpPr>
          <p:nvPr>
            <p:ph type="body" sz="quarter" idx="13"/>
          </p:nvPr>
        </p:nvSpPr>
        <p:spPr>
          <a:xfrm>
            <a:off x="4047840" y="1593881"/>
            <a:ext cx="2808000" cy="345600"/>
          </a:xfr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vert="horz" wrap="square" lIns="0" tIns="0" rIns="0" bIns="0" rtlCol="0" anchor="ctr" anchorCtr="0">
            <a:noAutofit/>
          </a:bodyPr>
          <a:lstStyle/>
          <a:p>
            <a:r>
              <a:rPr lang="en-US" noProof="0"/>
              <a:t>2. Expert assistance</a:t>
            </a:r>
          </a:p>
        </p:txBody>
      </p:sp>
      <p:sp>
        <p:nvSpPr>
          <p:cNvPr id="72" name="Text Placeholder 8">
            <a:extLst>
              <a:ext uri="{FF2B5EF4-FFF2-40B4-BE49-F238E27FC236}">
                <a16:creationId xmlns:a16="http://schemas.microsoft.com/office/drawing/2014/main" id="{BA443612-E466-FF7E-38B7-3341341DF00B}"/>
              </a:ext>
            </a:extLst>
          </p:cNvPr>
          <p:cNvSpPr>
            <a:spLocks noGrp="1"/>
          </p:cNvSpPr>
          <p:nvPr>
            <p:ph type="body" sz="quarter" idx="14"/>
          </p:nvPr>
        </p:nvSpPr>
        <p:spPr>
          <a:xfrm>
            <a:off x="4047840" y="4052218"/>
            <a:ext cx="2808000" cy="345600"/>
          </a:xfrm>
        </p:spPr>
        <p:txBody>
          <a:bodyPr/>
          <a:lstStyle/>
          <a:p>
            <a:r>
              <a:rPr lang="en-US" noProof="0"/>
              <a:t>5. Upsell/Cross-sell recommendations</a:t>
            </a:r>
          </a:p>
        </p:txBody>
      </p:sp>
      <p:sp>
        <p:nvSpPr>
          <p:cNvPr id="73" name="Text Placeholder 9">
            <a:extLst>
              <a:ext uri="{FF2B5EF4-FFF2-40B4-BE49-F238E27FC236}">
                <a16:creationId xmlns:a16="http://schemas.microsoft.com/office/drawing/2014/main" id="{4238787F-F912-6895-141A-58486B1F9F68}"/>
              </a:ext>
            </a:extLst>
          </p:cNvPr>
          <p:cNvSpPr>
            <a:spLocks noGrp="1"/>
          </p:cNvSpPr>
          <p:nvPr>
            <p:ph type="body" sz="quarter" idx="15"/>
          </p:nvPr>
        </p:nvSpPr>
        <p:spPr>
          <a:xfrm>
            <a:off x="7511481" y="1593881"/>
            <a:ext cx="2808000" cy="345600"/>
          </a:xfr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vert="horz" wrap="square" lIns="0" tIns="0" rIns="0" bIns="0" rtlCol="0" anchor="ctr" anchorCtr="0">
            <a:noAutofit/>
          </a:bodyPr>
          <a:lstStyle/>
          <a:p>
            <a:r>
              <a:rPr lang="en-US" noProof="0"/>
              <a:t>3. Safety compliance checklist</a:t>
            </a:r>
          </a:p>
        </p:txBody>
      </p:sp>
      <p:sp>
        <p:nvSpPr>
          <p:cNvPr id="74" name="Text Placeholder 10">
            <a:extLst>
              <a:ext uri="{FF2B5EF4-FFF2-40B4-BE49-F238E27FC236}">
                <a16:creationId xmlns:a16="http://schemas.microsoft.com/office/drawing/2014/main" id="{4BEBDEDD-7CDA-EEC1-38F9-A83AA23F83D2}"/>
              </a:ext>
            </a:extLst>
          </p:cNvPr>
          <p:cNvSpPr>
            <a:spLocks noGrp="1"/>
          </p:cNvSpPr>
          <p:nvPr>
            <p:ph type="body" sz="quarter" idx="16"/>
          </p:nvPr>
        </p:nvSpPr>
        <p:spPr>
          <a:xfrm>
            <a:off x="7511481" y="4052218"/>
            <a:ext cx="2808000" cy="345600"/>
          </a:xfrm>
        </p:spPr>
        <p:txBody>
          <a:bodyPr/>
          <a:lstStyle/>
          <a:p>
            <a:r>
              <a:rPr lang="en-US" noProof="0"/>
              <a:t>4. Parts identification</a:t>
            </a:r>
          </a:p>
        </p:txBody>
      </p:sp>
      <p:sp>
        <p:nvSpPr>
          <p:cNvPr id="30" name="Text Placeholder 29">
            <a:extLst>
              <a:ext uri="{FF2B5EF4-FFF2-40B4-BE49-F238E27FC236}">
                <a16:creationId xmlns:a16="http://schemas.microsoft.com/office/drawing/2014/main" id="{7CE4689D-149F-73F1-1B50-0DA7928BDF8B}"/>
              </a:ext>
            </a:extLst>
          </p:cNvPr>
          <p:cNvSpPr>
            <a:spLocks noGrp="1"/>
          </p:cNvSpPr>
          <p:nvPr>
            <p:ph type="body" sz="quarter" idx="17"/>
          </p:nvPr>
        </p:nvSpPr>
        <p:spPr>
          <a:xfrm>
            <a:off x="6519224" y="521099"/>
            <a:ext cx="3599821" cy="169277"/>
          </a:xfrm>
        </p:spPr>
        <p:txBody>
          <a:bodyPr vert="horz" wrap="square" lIns="0" tIns="0" rIns="0" bIns="0" rtlCol="0" anchor="t">
            <a:spAutoFit/>
          </a:bodyPr>
          <a:lstStyle/>
          <a:p>
            <a:r>
              <a:rPr lang="en-US" noProof="0"/>
              <a:t>Microsoft 365 Copilot and Copilot Studio</a:t>
            </a:r>
            <a:endParaRPr lang="en-US" sz="900" i="1" noProof="0"/>
          </a:p>
        </p:txBody>
      </p:sp>
      <p:sp>
        <p:nvSpPr>
          <p:cNvPr id="75" name="Text Placeholder 11">
            <a:extLst>
              <a:ext uri="{FF2B5EF4-FFF2-40B4-BE49-F238E27FC236}">
                <a16:creationId xmlns:a16="http://schemas.microsoft.com/office/drawing/2014/main" id="{EA78B89F-896B-9098-6E0A-6E9CD6F9E4E1}"/>
              </a:ext>
            </a:extLst>
          </p:cNvPr>
          <p:cNvSpPr>
            <a:spLocks noGrp="1"/>
          </p:cNvSpPr>
          <p:nvPr>
            <p:ph type="body" sz="quarter" idx="18"/>
          </p:nvPr>
        </p:nvSpPr>
        <p:spPr>
          <a:xfrm>
            <a:off x="584200" y="2032188"/>
            <a:ext cx="2808000" cy="626701"/>
          </a:xfrm>
        </p:spPr>
        <p:txBody>
          <a:bodyPr/>
          <a:lstStyle/>
          <a:p>
            <a:r>
              <a:rPr lang="en-US" noProof="0"/>
              <a:t>Use Copilot to quickly access to technical manuals, schematics and repair histories, query them in natural language and get responses including troubleshooting instructions.</a:t>
            </a:r>
          </a:p>
        </p:txBody>
      </p:sp>
      <p:sp>
        <p:nvSpPr>
          <p:cNvPr id="76" name="Text Placeholder 12">
            <a:extLst>
              <a:ext uri="{FF2B5EF4-FFF2-40B4-BE49-F238E27FC236}">
                <a16:creationId xmlns:a16="http://schemas.microsoft.com/office/drawing/2014/main" id="{5A450214-6012-6C44-6B6C-B72D7B4FE978}"/>
              </a:ext>
            </a:extLst>
          </p:cNvPr>
          <p:cNvSpPr>
            <a:spLocks noGrp="1"/>
          </p:cNvSpPr>
          <p:nvPr>
            <p:ph type="body" sz="quarter" idx="19"/>
          </p:nvPr>
        </p:nvSpPr>
        <p:spPr>
          <a:xfrm>
            <a:off x="4047840" y="2032188"/>
            <a:ext cx="2808000" cy="626701"/>
          </a:xfrm>
        </p:spPr>
        <p:txBody>
          <a:bodyPr/>
          <a:lstStyle/>
          <a:p>
            <a:r>
              <a:rPr lang="en-US" noProof="0"/>
              <a:t>Use Copilot to identify the right expert for your problem and call them to get remote assistance. Transcripts from Teams Phone calls can be used to improve the maintenance database content.</a:t>
            </a:r>
          </a:p>
        </p:txBody>
      </p:sp>
      <p:sp>
        <p:nvSpPr>
          <p:cNvPr id="77" name="Text Placeholder 13">
            <a:extLst>
              <a:ext uri="{FF2B5EF4-FFF2-40B4-BE49-F238E27FC236}">
                <a16:creationId xmlns:a16="http://schemas.microsoft.com/office/drawing/2014/main" id="{44032592-CC8C-DCA2-562C-B22EBD3EB040}"/>
              </a:ext>
            </a:extLst>
          </p:cNvPr>
          <p:cNvSpPr>
            <a:spLocks noGrp="1"/>
          </p:cNvSpPr>
          <p:nvPr>
            <p:ph type="body" sz="quarter" idx="20"/>
          </p:nvPr>
        </p:nvSpPr>
        <p:spPr>
          <a:xfrm>
            <a:off x="7511481" y="2032188"/>
            <a:ext cx="2808000" cy="626701"/>
          </a:xfrm>
        </p:spPr>
        <p:txBody>
          <a:bodyPr/>
          <a:lstStyle/>
          <a:p>
            <a:r>
              <a:rPr lang="en-US" noProof="0"/>
              <a:t>Copilot drafts a tailored safety checklist to ensure adherence to both equipment-specific as well as personal safety measures.</a:t>
            </a:r>
          </a:p>
        </p:txBody>
      </p:sp>
      <p:sp>
        <p:nvSpPr>
          <p:cNvPr id="78" name="Text Placeholder 14">
            <a:extLst>
              <a:ext uri="{FF2B5EF4-FFF2-40B4-BE49-F238E27FC236}">
                <a16:creationId xmlns:a16="http://schemas.microsoft.com/office/drawing/2014/main" id="{CD5D94A7-8C29-DE5C-C098-A7C42FAA09A3}"/>
              </a:ext>
            </a:extLst>
          </p:cNvPr>
          <p:cNvSpPr>
            <a:spLocks noGrp="1"/>
          </p:cNvSpPr>
          <p:nvPr>
            <p:ph type="body" sz="quarter" idx="21"/>
          </p:nvPr>
        </p:nvSpPr>
        <p:spPr>
          <a:xfrm>
            <a:off x="584200" y="3208260"/>
            <a:ext cx="2808000" cy="626701"/>
          </a:xfrm>
        </p:spPr>
        <p:txBody>
          <a:bodyPr>
            <a:normAutofit lnSpcReduction="10000"/>
          </a:bodyPr>
          <a:lstStyle/>
          <a:p>
            <a:r>
              <a:rPr lang="en-US" noProof="0"/>
              <a:t>Benefit: Simplify access to information in the field enabling faster and accurate issue resolution leading to reduced downtime and fewer customer callbacks.</a:t>
            </a:r>
          </a:p>
        </p:txBody>
      </p:sp>
      <p:sp>
        <p:nvSpPr>
          <p:cNvPr id="79" name="Text Placeholder 15">
            <a:extLst>
              <a:ext uri="{FF2B5EF4-FFF2-40B4-BE49-F238E27FC236}">
                <a16:creationId xmlns:a16="http://schemas.microsoft.com/office/drawing/2014/main" id="{93D6B6E4-824E-D45F-92E2-12049AE7CEF4}"/>
              </a:ext>
            </a:extLst>
          </p:cNvPr>
          <p:cNvSpPr>
            <a:spLocks noGrp="1"/>
          </p:cNvSpPr>
          <p:nvPr>
            <p:ph type="body" sz="quarter" idx="22"/>
          </p:nvPr>
        </p:nvSpPr>
        <p:spPr>
          <a:xfrm>
            <a:off x="584200" y="5641938"/>
            <a:ext cx="2808000" cy="728191"/>
          </a:xfrm>
        </p:spPr>
        <p:txBody>
          <a:bodyPr>
            <a:normAutofit/>
          </a:bodyPr>
          <a:lstStyle/>
          <a:p>
            <a:pPr lvl="0"/>
            <a:r>
              <a:rPr lang="en-US" noProof="0" dirty="0"/>
              <a:t>Benefit: Streamline documentation, ensuring accurate and comprehensive records that support precise billing and prevent customer disputes.</a:t>
            </a:r>
          </a:p>
        </p:txBody>
      </p:sp>
      <p:sp>
        <p:nvSpPr>
          <p:cNvPr id="80" name="Text Placeholder 16">
            <a:extLst>
              <a:ext uri="{FF2B5EF4-FFF2-40B4-BE49-F238E27FC236}">
                <a16:creationId xmlns:a16="http://schemas.microsoft.com/office/drawing/2014/main" id="{2A5C2876-03FA-A953-9EEE-2FAEB555AFA4}"/>
              </a:ext>
            </a:extLst>
          </p:cNvPr>
          <p:cNvSpPr>
            <a:spLocks noGrp="1"/>
          </p:cNvSpPr>
          <p:nvPr>
            <p:ph type="body" sz="quarter" idx="23"/>
          </p:nvPr>
        </p:nvSpPr>
        <p:spPr>
          <a:xfrm>
            <a:off x="4047840" y="3208260"/>
            <a:ext cx="2808000" cy="753235"/>
          </a:xfrm>
        </p:spPr>
        <p:txBody>
          <a:bodyPr>
            <a:normAutofit/>
          </a:bodyPr>
          <a:lstStyle/>
          <a:p>
            <a:pPr lvl="0"/>
            <a:r>
              <a:rPr lang="en-US" noProof="0"/>
              <a:t>Benefit: Perform faster and accurate diagnosis and resolutions aided by experts reducing time to repair and customer callbacks.</a:t>
            </a:r>
          </a:p>
        </p:txBody>
      </p:sp>
      <p:sp>
        <p:nvSpPr>
          <p:cNvPr id="81" name="Text Placeholder 17">
            <a:extLst>
              <a:ext uri="{FF2B5EF4-FFF2-40B4-BE49-F238E27FC236}">
                <a16:creationId xmlns:a16="http://schemas.microsoft.com/office/drawing/2014/main" id="{600A4A12-7571-6739-3C68-9EAE4202246B}"/>
              </a:ext>
            </a:extLst>
          </p:cNvPr>
          <p:cNvSpPr>
            <a:spLocks noGrp="1"/>
          </p:cNvSpPr>
          <p:nvPr>
            <p:ph type="body" sz="quarter" idx="24"/>
          </p:nvPr>
        </p:nvSpPr>
        <p:spPr>
          <a:xfrm>
            <a:off x="4047840" y="5641938"/>
            <a:ext cx="2808000" cy="809210"/>
          </a:xfrm>
        </p:spPr>
        <p:txBody>
          <a:bodyPr>
            <a:normAutofit/>
          </a:bodyPr>
          <a:lstStyle/>
          <a:p>
            <a:pPr lvl="0"/>
            <a:r>
              <a:rPr lang="en-US" noProof="0"/>
              <a:t>Benefit: Increased aftersales revenue by providing added value and improving overall customer satisfaction.</a:t>
            </a:r>
          </a:p>
        </p:txBody>
      </p:sp>
      <p:sp>
        <p:nvSpPr>
          <p:cNvPr id="82" name="Text Placeholder 18">
            <a:extLst>
              <a:ext uri="{FF2B5EF4-FFF2-40B4-BE49-F238E27FC236}">
                <a16:creationId xmlns:a16="http://schemas.microsoft.com/office/drawing/2014/main" id="{20FF3584-D7CC-CF66-C34F-E8798039E80E}"/>
              </a:ext>
            </a:extLst>
          </p:cNvPr>
          <p:cNvSpPr>
            <a:spLocks noGrp="1"/>
          </p:cNvSpPr>
          <p:nvPr>
            <p:ph type="body" sz="quarter" idx="25"/>
          </p:nvPr>
        </p:nvSpPr>
        <p:spPr>
          <a:xfrm>
            <a:off x="7511481" y="3208260"/>
            <a:ext cx="2808000" cy="626701"/>
          </a:xfrm>
        </p:spPr>
        <p:txBody>
          <a:bodyPr>
            <a:normAutofit/>
          </a:bodyPr>
          <a:lstStyle/>
          <a:p>
            <a:pPr lvl="0"/>
            <a:r>
              <a:rPr lang="en-US" noProof="0"/>
              <a:t>Benefit:  Improved safety compliance, avoiding accidents and compliance issues.</a:t>
            </a:r>
          </a:p>
        </p:txBody>
      </p:sp>
      <p:sp>
        <p:nvSpPr>
          <p:cNvPr id="83" name="Text Placeholder 19">
            <a:extLst>
              <a:ext uri="{FF2B5EF4-FFF2-40B4-BE49-F238E27FC236}">
                <a16:creationId xmlns:a16="http://schemas.microsoft.com/office/drawing/2014/main" id="{E30E7F2C-5E02-22A0-CFDE-235C288F372E}"/>
              </a:ext>
            </a:extLst>
          </p:cNvPr>
          <p:cNvSpPr>
            <a:spLocks noGrp="1"/>
          </p:cNvSpPr>
          <p:nvPr>
            <p:ph type="body" sz="quarter" idx="26"/>
          </p:nvPr>
        </p:nvSpPr>
        <p:spPr>
          <a:xfrm>
            <a:off x="7565079" y="5743428"/>
            <a:ext cx="2808000" cy="626701"/>
          </a:xfrm>
        </p:spPr>
        <p:txBody>
          <a:bodyPr>
            <a:normAutofit/>
          </a:bodyPr>
          <a:lstStyle/>
          <a:p>
            <a:pPr lvl="0"/>
            <a:r>
              <a:rPr lang="en-US" noProof="0"/>
              <a:t>Benefit: Instantly identify parts for reordering from photos, eliminating guesswork and expediting the process.</a:t>
            </a:r>
          </a:p>
        </p:txBody>
      </p:sp>
      <p:sp>
        <p:nvSpPr>
          <p:cNvPr id="84" name="Text Placeholder 20">
            <a:extLst>
              <a:ext uri="{FF2B5EF4-FFF2-40B4-BE49-F238E27FC236}">
                <a16:creationId xmlns:a16="http://schemas.microsoft.com/office/drawing/2014/main" id="{7DD8F021-190F-08E7-F0D1-A6D15BBB156A}"/>
              </a:ext>
            </a:extLst>
          </p:cNvPr>
          <p:cNvSpPr>
            <a:spLocks noGrp="1"/>
          </p:cNvSpPr>
          <p:nvPr>
            <p:ph type="body" sz="quarter" idx="27"/>
          </p:nvPr>
        </p:nvSpPr>
        <p:spPr>
          <a:xfrm>
            <a:off x="584200" y="4488366"/>
            <a:ext cx="2808000" cy="626701"/>
          </a:xfrm>
        </p:spPr>
        <p:txBody>
          <a:bodyPr>
            <a:normAutofit/>
          </a:bodyPr>
          <a:lstStyle/>
          <a:p>
            <a:r>
              <a:rPr lang="en-US" noProof="0">
                <a:cs typeface="Segoe UI"/>
              </a:rPr>
              <a:t>Document job completion with structured forms or checklists, ensuring all necessary details such as actions taken, parts used, and time spent are accurately captured.</a:t>
            </a:r>
          </a:p>
        </p:txBody>
      </p:sp>
      <p:sp>
        <p:nvSpPr>
          <p:cNvPr id="85" name="Text Placeholder 21">
            <a:extLst>
              <a:ext uri="{FF2B5EF4-FFF2-40B4-BE49-F238E27FC236}">
                <a16:creationId xmlns:a16="http://schemas.microsoft.com/office/drawing/2014/main" id="{87AC525E-BC50-FB44-17C3-C9C62FCB7E3C}"/>
              </a:ext>
            </a:extLst>
          </p:cNvPr>
          <p:cNvSpPr>
            <a:spLocks noGrp="1"/>
          </p:cNvSpPr>
          <p:nvPr>
            <p:ph type="body" sz="quarter" idx="28"/>
          </p:nvPr>
        </p:nvSpPr>
        <p:spPr>
          <a:xfrm>
            <a:off x="4047841" y="4488366"/>
            <a:ext cx="2808000" cy="626701"/>
          </a:xfrm>
        </p:spPr>
        <p:txBody>
          <a:bodyPr/>
          <a:lstStyle/>
          <a:p>
            <a:r>
              <a:rPr lang="en-US" noProof="0">
                <a:cs typeface="Segoe UI"/>
              </a:rPr>
              <a:t>Copilot can suggest additional products or services based on the current maintenance context, such as upgrades or complementary parts.</a:t>
            </a:r>
          </a:p>
        </p:txBody>
      </p:sp>
      <p:sp>
        <p:nvSpPr>
          <p:cNvPr id="86" name="Text Placeholder 39">
            <a:extLst>
              <a:ext uri="{FF2B5EF4-FFF2-40B4-BE49-F238E27FC236}">
                <a16:creationId xmlns:a16="http://schemas.microsoft.com/office/drawing/2014/main" id="{47911A6C-D9C0-D599-3299-88BAB31569F1}"/>
              </a:ext>
            </a:extLst>
          </p:cNvPr>
          <p:cNvSpPr>
            <a:spLocks noGrp="1"/>
          </p:cNvSpPr>
          <p:nvPr>
            <p:ph type="body" sz="quarter" idx="29"/>
          </p:nvPr>
        </p:nvSpPr>
        <p:spPr>
          <a:xfrm>
            <a:off x="7511481" y="4488366"/>
            <a:ext cx="2808000" cy="626701"/>
          </a:xfrm>
        </p:spPr>
        <p:txBody>
          <a:bodyPr/>
          <a:lstStyle/>
          <a:p>
            <a:r>
              <a:rPr lang="en-US" noProof="0">
                <a:cs typeface="Segoe UI"/>
              </a:rPr>
              <a:t>Click a photo of a part that is faulty or worn out and use Copilot to identify the part information so that a replacement can be ordered.</a:t>
            </a:r>
          </a:p>
        </p:txBody>
      </p:sp>
      <p:sp>
        <p:nvSpPr>
          <p:cNvPr id="48" name="Text Placeholder 47">
            <a:extLst>
              <a:ext uri="{FF2B5EF4-FFF2-40B4-BE49-F238E27FC236}">
                <a16:creationId xmlns:a16="http://schemas.microsoft.com/office/drawing/2014/main" id="{70C4B319-2517-15E1-469C-9EB399CC5698}"/>
              </a:ext>
            </a:extLst>
          </p:cNvPr>
          <p:cNvSpPr>
            <a:spLocks noGrp="1"/>
          </p:cNvSpPr>
          <p:nvPr>
            <p:ph type="body" sz="quarter" idx="30"/>
          </p:nvPr>
        </p:nvSpPr>
        <p:spPr>
          <a:xfrm>
            <a:off x="10430351" y="521099"/>
            <a:ext cx="1456966" cy="175614"/>
          </a:xfrm>
        </p:spPr>
        <p:txBody>
          <a:bodyPr vert="horz" wrap="square" lIns="0" tIns="0" rIns="0" bIns="0" rtlCol="0" anchor="t">
            <a:spAutoFit/>
          </a:bodyPr>
          <a:lstStyle/>
          <a:p>
            <a:r>
              <a:rPr lang="en-US" noProof="0"/>
              <a:t>Extend</a:t>
            </a:r>
          </a:p>
        </p:txBody>
      </p:sp>
      <p:sp>
        <p:nvSpPr>
          <p:cNvPr id="54" name="Text Placeholder 53">
            <a:extLst>
              <a:ext uri="{FF2B5EF4-FFF2-40B4-BE49-F238E27FC236}">
                <a16:creationId xmlns:a16="http://schemas.microsoft.com/office/drawing/2014/main" id="{022C05D6-8F01-5681-7DC5-7357B77612A9}"/>
              </a:ext>
            </a:extLst>
          </p:cNvPr>
          <p:cNvSpPr>
            <a:spLocks noGrp="1"/>
          </p:cNvSpPr>
          <p:nvPr>
            <p:ph type="body" sz="quarter" idx="38"/>
          </p:nvPr>
        </p:nvSpPr>
        <p:spPr>
          <a:solidFill>
            <a:srgbClr val="0078D4"/>
          </a:solidFill>
        </p:spPr>
        <p:txBody>
          <a:bodyPr/>
          <a:lstStyle/>
          <a:p>
            <a:endParaRPr lang="en-US" noProof="0"/>
          </a:p>
        </p:txBody>
      </p:sp>
      <p:sp>
        <p:nvSpPr>
          <p:cNvPr id="55" name="Text Placeholder 54">
            <a:extLst>
              <a:ext uri="{FF2B5EF4-FFF2-40B4-BE49-F238E27FC236}">
                <a16:creationId xmlns:a16="http://schemas.microsoft.com/office/drawing/2014/main" id="{AB26BFD3-6C59-CCAC-02E8-C2240C5A012D}"/>
              </a:ext>
            </a:extLst>
          </p:cNvPr>
          <p:cNvSpPr>
            <a:spLocks noGrp="1"/>
          </p:cNvSpPr>
          <p:nvPr>
            <p:ph type="body" sz="quarter" idx="39"/>
          </p:nvPr>
        </p:nvSpPr>
        <p:spPr>
          <a:solidFill>
            <a:srgbClr val="0078D4"/>
          </a:solidFill>
        </p:spPr>
        <p:txBody>
          <a:bodyPr/>
          <a:lstStyle/>
          <a:p>
            <a:endParaRPr lang="en-US" noProof="0"/>
          </a:p>
        </p:txBody>
      </p:sp>
      <p:sp>
        <p:nvSpPr>
          <p:cNvPr id="56" name="Text Placeholder 55">
            <a:extLst>
              <a:ext uri="{FF2B5EF4-FFF2-40B4-BE49-F238E27FC236}">
                <a16:creationId xmlns:a16="http://schemas.microsoft.com/office/drawing/2014/main" id="{D57C37CE-73CC-CBBE-820F-6A4C665CF974}"/>
              </a:ext>
            </a:extLst>
          </p:cNvPr>
          <p:cNvSpPr>
            <a:spLocks noGrp="1"/>
          </p:cNvSpPr>
          <p:nvPr>
            <p:ph type="body" sz="quarter" idx="40"/>
          </p:nvPr>
        </p:nvSpPr>
        <p:spPr>
          <a:solidFill>
            <a:srgbClr val="0070C0"/>
          </a:solidFill>
        </p:spPr>
        <p:txBody>
          <a:bodyPr/>
          <a:lstStyle/>
          <a:p>
            <a:endParaRPr lang="en-US" noProof="0"/>
          </a:p>
        </p:txBody>
      </p:sp>
      <p:sp>
        <p:nvSpPr>
          <p:cNvPr id="87" name="Rectangle: Rounded Corners 6">
            <a:extLst>
              <a:ext uri="{FF2B5EF4-FFF2-40B4-BE49-F238E27FC236}">
                <a16:creationId xmlns:a16="http://schemas.microsoft.com/office/drawing/2014/main" id="{A136798A-1CEC-0A60-AD30-7E0D48CCFD71}"/>
              </a:ext>
              <a:ext uri="{C183D7F6-B498-43B3-948B-1728B52AA6E4}">
                <adec:decorative xmlns:adec="http://schemas.microsoft.com/office/drawing/2017/decorative" val="1"/>
              </a:ext>
            </a:extLst>
          </p:cNvPr>
          <p:cNvSpPr/>
          <p:nvPr/>
        </p:nvSpPr>
        <p:spPr bwMode="auto">
          <a:xfrm>
            <a:off x="570454" y="1132756"/>
            <a:ext cx="987666" cy="216000"/>
          </a:xfrm>
          <a:prstGeom prst="roundRect">
            <a:avLst>
              <a:gd name="adj" fmla="val 50000"/>
            </a:avLst>
          </a:prstGeom>
          <a:solidFill>
            <a:srgbClr val="0078D4"/>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rPr>
              <a:t>KPIs impacted</a:t>
            </a:r>
          </a:p>
        </p:txBody>
      </p:sp>
      <p:grpSp>
        <p:nvGrpSpPr>
          <p:cNvPr id="88" name="Group 87">
            <a:extLst>
              <a:ext uri="{FF2B5EF4-FFF2-40B4-BE49-F238E27FC236}">
                <a16:creationId xmlns:a16="http://schemas.microsoft.com/office/drawing/2014/main" id="{B17913EB-6776-FBEB-762F-8AF2C457FDA5}"/>
              </a:ext>
            </a:extLst>
          </p:cNvPr>
          <p:cNvGrpSpPr/>
          <p:nvPr/>
        </p:nvGrpSpPr>
        <p:grpSpPr>
          <a:xfrm>
            <a:off x="1624328" y="1132756"/>
            <a:ext cx="1519650" cy="216000"/>
            <a:chOff x="1198144" y="862657"/>
            <a:chExt cx="1519650" cy="216000"/>
          </a:xfrm>
        </p:grpSpPr>
        <p:sp>
          <p:nvSpPr>
            <p:cNvPr id="92" name="Rectangle: Rounded Corners 6">
              <a:extLst>
                <a:ext uri="{FF2B5EF4-FFF2-40B4-BE49-F238E27FC236}">
                  <a16:creationId xmlns:a16="http://schemas.microsoft.com/office/drawing/2014/main" id="{FF884ED1-84FD-5651-6780-B5E9BA5F5C90}"/>
                </a:ext>
                <a:ext uri="{C183D7F6-B498-43B3-948B-1728B52AA6E4}">
                  <adec:decorative xmlns:adec="http://schemas.microsoft.com/office/drawing/2017/decorative" val="1"/>
                </a:ext>
              </a:extLst>
            </p:cNvPr>
            <p:cNvSpPr/>
            <p:nvPr/>
          </p:nvSpPr>
          <p:spPr bwMode="auto">
            <a:xfrm>
              <a:off x="1198144" y="862657"/>
              <a:ext cx="1519650" cy="216000"/>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a:ea typeface="+mn-ea"/>
                  <a:cs typeface="Segoe UI Semibold"/>
                </a:rPr>
                <a:t>Customer satisfaction</a:t>
              </a:r>
              <a:endParaRPr kumimoji="0" lang="en-US" sz="900" b="0" i="0" u="none" strike="noStrike" kern="1200" cap="none" spc="0" normalizeH="0" baseline="0" noProof="0">
                <a:ln>
                  <a:noFill/>
                </a:ln>
                <a:solidFill>
                  <a:srgbClr val="0078D4"/>
                </a:solidFill>
                <a:effectLst/>
                <a:uLnTx/>
                <a:uFillTx/>
                <a:latin typeface="Segoe UI Semibold" panose="020B0702040204020203" pitchFamily="34" charset="0"/>
                <a:ea typeface="+mn-ea"/>
                <a:cs typeface="Segoe UI Semibold" panose="020B0702040204020203" pitchFamily="34" charset="0"/>
              </a:endParaRPr>
            </a:p>
          </p:txBody>
        </p:sp>
        <p:pic>
          <p:nvPicPr>
            <p:cNvPr id="93" name="Graphic 92">
              <a:extLst>
                <a:ext uri="{FF2B5EF4-FFF2-40B4-BE49-F238E27FC236}">
                  <a16:creationId xmlns:a16="http://schemas.microsoft.com/office/drawing/2014/main" id="{6E1EC853-2917-F006-AAE7-E0673587A1D4}"/>
                </a:ext>
              </a:extLst>
            </p:cNvPr>
            <p:cNvPicPr>
              <a:picLocks noChangeAspect="1"/>
            </p:cNvPicPr>
            <p:nvPr/>
          </p:nvPicPr>
          <p:blipFill>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244929" y="898657"/>
              <a:ext cx="144000" cy="144000"/>
            </a:xfrm>
            <a:prstGeom prst="rect">
              <a:avLst/>
            </a:prstGeom>
          </p:spPr>
        </p:pic>
      </p:grpSp>
      <p:sp>
        <p:nvSpPr>
          <p:cNvPr id="3" name="Rectangle: Rounded Corners 6">
            <a:extLst>
              <a:ext uri="{FF2B5EF4-FFF2-40B4-BE49-F238E27FC236}">
                <a16:creationId xmlns:a16="http://schemas.microsoft.com/office/drawing/2014/main" id="{C81A3F2C-FC64-C114-6D38-207D8C3AADCD}"/>
              </a:ext>
              <a:ext uri="{C183D7F6-B498-43B3-948B-1728B52AA6E4}">
                <adec:decorative xmlns:adec="http://schemas.microsoft.com/office/drawing/2017/decorative" val="1"/>
              </a:ext>
            </a:extLst>
          </p:cNvPr>
          <p:cNvSpPr/>
          <p:nvPr/>
        </p:nvSpPr>
        <p:spPr bwMode="auto">
          <a:xfrm>
            <a:off x="6469498" y="1127774"/>
            <a:ext cx="987667" cy="216000"/>
          </a:xfrm>
          <a:prstGeom prst="roundRect">
            <a:avLst>
              <a:gd name="adj" fmla="val 50000"/>
            </a:avLst>
          </a:prstGeom>
          <a:solidFill>
            <a:srgbClr val="8661C5"/>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a:ea typeface="+mn-ea"/>
                <a:cs typeface="Segoe UI Semibold"/>
              </a:rPr>
              <a:t>Value benefit</a:t>
            </a:r>
            <a:endPar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endParaRPr>
          </a:p>
        </p:txBody>
      </p:sp>
      <p:grpSp>
        <p:nvGrpSpPr>
          <p:cNvPr id="4" name="Group 3">
            <a:extLst>
              <a:ext uri="{FF2B5EF4-FFF2-40B4-BE49-F238E27FC236}">
                <a16:creationId xmlns:a16="http://schemas.microsoft.com/office/drawing/2014/main" id="{5F0CD1B9-EA32-50DF-AE92-E0D8480B960B}"/>
              </a:ext>
            </a:extLst>
          </p:cNvPr>
          <p:cNvGrpSpPr/>
          <p:nvPr/>
        </p:nvGrpSpPr>
        <p:grpSpPr>
          <a:xfrm>
            <a:off x="7523373" y="1127774"/>
            <a:ext cx="1260000" cy="216000"/>
            <a:chOff x="1194743" y="1140160"/>
            <a:chExt cx="1260000" cy="216000"/>
          </a:xfrm>
        </p:grpSpPr>
        <p:sp>
          <p:nvSpPr>
            <p:cNvPr id="5" name="Rectangle: Rounded Corners 6">
              <a:extLst>
                <a:ext uri="{FF2B5EF4-FFF2-40B4-BE49-F238E27FC236}">
                  <a16:creationId xmlns:a16="http://schemas.microsoft.com/office/drawing/2014/main" id="{D53122F6-22C0-73CF-8E80-07D5DEF022CB}"/>
                </a:ext>
                <a:ext uri="{C183D7F6-B498-43B3-948B-1728B52AA6E4}">
                  <adec:decorative xmlns:adec="http://schemas.microsoft.com/office/drawing/2017/decorative" val="1"/>
                </a:ext>
              </a:extLst>
            </p:cNvPr>
            <p:cNvSpPr/>
            <p:nvPr/>
          </p:nvSpPr>
          <p:spPr bwMode="auto">
            <a:xfrm>
              <a:off x="1194743" y="1140160"/>
              <a:ext cx="1260000"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8661C5"/>
                  </a:solidFill>
                  <a:effectLst/>
                  <a:uLnTx/>
                  <a:uFillTx/>
                  <a:latin typeface="Segoe UI Semibold" panose="020B0702040204020203" pitchFamily="34" charset="0"/>
                  <a:ea typeface="+mn-ea"/>
                  <a:cs typeface="Segoe UI Semibold" panose="020B0702040204020203" pitchFamily="34" charset="0"/>
                </a:rPr>
                <a:t>Cost savings</a:t>
              </a:r>
            </a:p>
          </p:txBody>
        </p:sp>
        <p:pic>
          <p:nvPicPr>
            <p:cNvPr id="6" name="Graphic 5">
              <a:extLst>
                <a:ext uri="{FF2B5EF4-FFF2-40B4-BE49-F238E27FC236}">
                  <a16:creationId xmlns:a16="http://schemas.microsoft.com/office/drawing/2014/main" id="{6E9FA525-E535-AB81-A49A-BEFF1F1529BD}"/>
                </a:ext>
              </a:extLst>
            </p:cNvPr>
            <p:cNvPicPr>
              <a:picLocks noChangeAspect="1"/>
            </p:cNvPicPr>
            <p:nvPr/>
          </p:nvPicPr>
          <p:blipFill>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1241527" y="1176160"/>
              <a:ext cx="144000" cy="144000"/>
            </a:xfrm>
            <a:prstGeom prst="rect">
              <a:avLst/>
            </a:prstGeom>
          </p:spPr>
        </p:pic>
      </p:grpSp>
      <p:grpSp>
        <p:nvGrpSpPr>
          <p:cNvPr id="7" name="Group 6">
            <a:extLst>
              <a:ext uri="{FF2B5EF4-FFF2-40B4-BE49-F238E27FC236}">
                <a16:creationId xmlns:a16="http://schemas.microsoft.com/office/drawing/2014/main" id="{F6FC40DC-1CF1-B1EF-EBC6-DB256E96A87C}"/>
              </a:ext>
            </a:extLst>
          </p:cNvPr>
          <p:cNvGrpSpPr/>
          <p:nvPr/>
        </p:nvGrpSpPr>
        <p:grpSpPr>
          <a:xfrm>
            <a:off x="8868697" y="1127774"/>
            <a:ext cx="1450784" cy="216000"/>
            <a:chOff x="1194743" y="1140160"/>
            <a:chExt cx="1450784" cy="216000"/>
          </a:xfrm>
        </p:grpSpPr>
        <p:sp>
          <p:nvSpPr>
            <p:cNvPr id="8" name="Rectangle: Rounded Corners 6">
              <a:extLst>
                <a:ext uri="{FF2B5EF4-FFF2-40B4-BE49-F238E27FC236}">
                  <a16:creationId xmlns:a16="http://schemas.microsoft.com/office/drawing/2014/main" id="{E8643F4D-D8C0-297A-1283-74695282454C}"/>
                </a:ext>
                <a:ext uri="{C183D7F6-B498-43B3-948B-1728B52AA6E4}">
                  <adec:decorative xmlns:adec="http://schemas.microsoft.com/office/drawing/2017/decorative" val="1"/>
                </a:ext>
              </a:extLst>
            </p:cNvPr>
            <p:cNvSpPr/>
            <p:nvPr/>
          </p:nvSpPr>
          <p:spPr bwMode="auto">
            <a:xfrm>
              <a:off x="1194743" y="1140160"/>
              <a:ext cx="1450784"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8661C5"/>
                  </a:solidFill>
                  <a:effectLst/>
                  <a:uLnTx/>
                  <a:uFillTx/>
                  <a:latin typeface="Segoe UI Semibold" panose="020B0702040204020203" pitchFamily="34" charset="0"/>
                  <a:ea typeface="+mn-ea"/>
                  <a:cs typeface="Segoe UI Semibold" panose="020B0702040204020203" pitchFamily="34" charset="0"/>
                </a:rPr>
                <a:t>Increase revenue</a:t>
              </a:r>
            </a:p>
          </p:txBody>
        </p:sp>
        <p:pic>
          <p:nvPicPr>
            <p:cNvPr id="9" name="Graphic 8">
              <a:extLst>
                <a:ext uri="{FF2B5EF4-FFF2-40B4-BE49-F238E27FC236}">
                  <a16:creationId xmlns:a16="http://schemas.microsoft.com/office/drawing/2014/main" id="{6717BADD-0AB6-C34A-0BE0-59A6F80FE8D3}"/>
                </a:ext>
              </a:extLst>
            </p:cNvPr>
            <p:cNvPicPr>
              <a:picLocks noChangeAspect="1"/>
            </p:cNvPicPr>
            <p:nvPr/>
          </p:nvPicPr>
          <p:blipFill>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1241527" y="1176160"/>
              <a:ext cx="144000" cy="144000"/>
            </a:xfrm>
            <a:prstGeom prst="rect">
              <a:avLst/>
            </a:prstGeom>
          </p:spPr>
        </p:pic>
      </p:grpSp>
      <p:pic>
        <p:nvPicPr>
          <p:cNvPr id="58" name="Picture 57">
            <a:extLst>
              <a:ext uri="{FF2B5EF4-FFF2-40B4-BE49-F238E27FC236}">
                <a16:creationId xmlns:a16="http://schemas.microsoft.com/office/drawing/2014/main" id="{D506553C-65F9-A8A1-8655-D0367AB0434A}"/>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a:stretch/>
        </p:blipFill>
        <p:spPr>
          <a:xfrm>
            <a:off x="10250203" y="4199112"/>
            <a:ext cx="1941797" cy="2658888"/>
          </a:xfrm>
          <a:prstGeom prst="rect">
            <a:avLst/>
          </a:prstGeom>
        </p:spPr>
      </p:pic>
      <p:grpSp>
        <p:nvGrpSpPr>
          <p:cNvPr id="37" name="Group 36">
            <a:extLst>
              <a:ext uri="{FF2B5EF4-FFF2-40B4-BE49-F238E27FC236}">
                <a16:creationId xmlns:a16="http://schemas.microsoft.com/office/drawing/2014/main" id="{11D97402-D260-FECE-F6AA-65C71A67FEBB}"/>
              </a:ext>
            </a:extLst>
          </p:cNvPr>
          <p:cNvGrpSpPr/>
          <p:nvPr/>
        </p:nvGrpSpPr>
        <p:grpSpPr>
          <a:xfrm>
            <a:off x="756096" y="2663928"/>
            <a:ext cx="3082478" cy="480390"/>
            <a:chOff x="767112" y="2825909"/>
            <a:chExt cx="3082478" cy="480390"/>
          </a:xfrm>
        </p:grpSpPr>
        <p:sp>
          <p:nvSpPr>
            <p:cNvPr id="38" name="TextBox 37">
              <a:extLst>
                <a:ext uri="{FF2B5EF4-FFF2-40B4-BE49-F238E27FC236}">
                  <a16:creationId xmlns:a16="http://schemas.microsoft.com/office/drawing/2014/main" id="{6E249F45-3766-9F90-9D74-51D1851FCFED}"/>
                </a:ext>
                <a:ext uri="{C183D7F6-B498-43B3-948B-1728B52AA6E4}">
                  <adec:decorative xmlns:adec="http://schemas.microsoft.com/office/drawing/2017/decorative" val="0"/>
                </a:ext>
              </a:extLst>
            </p:cNvPr>
            <p:cNvSpPr txBox="1"/>
            <p:nvPr/>
          </p:nvSpPr>
          <p:spPr>
            <a:xfrm>
              <a:off x="1124977" y="2860023"/>
              <a:ext cx="2724613" cy="446276"/>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Agent</a:t>
              </a:r>
              <a:r>
                <a:rPr kumimoji="0" lang="en-US" sz="1100" b="0" i="0" u="none" strike="noStrike" kern="1200" cap="none" spc="0" normalizeH="0" baseline="30000" noProof="0" dirty="0">
                  <a:ln>
                    <a:noFill/>
                  </a:ln>
                  <a:solidFill>
                    <a:prstClr val="black"/>
                  </a:solidFill>
                  <a:effectLst/>
                  <a:uLnTx/>
                  <a:uFillTx/>
                  <a:latin typeface="Segoe UI Semibold"/>
                  <a:ea typeface="+mn-ea"/>
                  <a:cs typeface="+mn-cs"/>
                </a:rPr>
                <a:t>3</a:t>
              </a:r>
              <a:endParaRPr kumimoji="0" lang="en-US" sz="1100" b="0" i="0" u="none" strike="noStrike" kern="1200" cap="none" spc="0" normalizeH="0" baseline="0" noProof="0" dirty="0">
                <a:ln>
                  <a:noFill/>
                </a:ln>
                <a:solidFill>
                  <a:prstClr val="black"/>
                </a:solidFill>
                <a:effectLst/>
                <a:uLnTx/>
                <a:uFillTx/>
                <a:latin typeface="Segoe UI Semibold"/>
                <a:ea typeface="+mn-ea"/>
                <a:cs typeface="+mn-cs"/>
              </a:endParaRPr>
            </a:p>
            <a:p>
              <a:pPr defTabSz="914367">
                <a:defRPr/>
              </a:pPr>
              <a:r>
                <a:rPr kumimoji="0" lang="en-US" sz="900" b="0" i="0" u="none" strike="noStrike" kern="1200" cap="none" spc="0" normalizeH="0" baseline="0" noProof="0" dirty="0">
                  <a:ln>
                    <a:noFill/>
                  </a:ln>
                  <a:solidFill>
                    <a:srgbClr val="0070C0"/>
                  </a:solidFill>
                  <a:effectLst/>
                  <a:uLnTx/>
                  <a:uFillTx/>
                  <a:latin typeface="Segoe UI Semibold"/>
                  <a:ea typeface="+mn-ea"/>
                  <a:cs typeface="+mn-cs"/>
                </a:rPr>
                <a:t>+</a:t>
              </a:r>
              <a:r>
                <a:rPr kumimoji="0" lang="en-US" sz="900" b="0" i="0" u="none" strike="noStrike" kern="1200" cap="none" spc="0" normalizeH="0" baseline="0" noProof="0" dirty="0">
                  <a:ln>
                    <a:noFill/>
                  </a:ln>
                  <a:solidFill>
                    <a:srgbClr val="0078D4"/>
                  </a:solidFill>
                  <a:effectLst/>
                  <a:uLnTx/>
                  <a:uFillTx/>
                  <a:latin typeface="Segoe UI Semibold"/>
                  <a:ea typeface="+mn-ea"/>
                  <a:cs typeface="+mn-cs"/>
                </a:rPr>
                <a:t> Connection to </a:t>
              </a:r>
              <a:r>
                <a:rPr lang="en-US" sz="900" noProof="0" dirty="0">
                  <a:solidFill>
                    <a:srgbClr val="0078D4"/>
                  </a:solidFill>
                  <a:latin typeface="Segoe UI Semibold"/>
                </a:rPr>
                <a:t>CRM solution</a:t>
              </a:r>
              <a:endParaRPr kumimoji="0" lang="en-US" sz="900" b="0" i="0" u="none" strike="noStrike" kern="1200" cap="none" spc="0" normalizeH="0" baseline="0" noProof="0" dirty="0">
                <a:ln>
                  <a:noFill/>
                </a:ln>
                <a:solidFill>
                  <a:srgbClr val="0070C0"/>
                </a:solidFill>
                <a:effectLst/>
                <a:uLnTx/>
                <a:uFillTx/>
                <a:latin typeface="Segoe UI Semibold"/>
                <a:ea typeface="+mn-ea"/>
                <a:cs typeface="+mn-cs"/>
              </a:endParaRPr>
            </a:p>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70C0"/>
                  </a:solidFill>
                  <a:effectLst/>
                  <a:uLnTx/>
                  <a:uFillTx/>
                  <a:latin typeface="Segoe UI Semibold"/>
                  <a:ea typeface="+mn-ea"/>
                  <a:cs typeface="+mn-cs"/>
                </a:rPr>
                <a:t>+</a:t>
              </a:r>
              <a:r>
                <a:rPr kumimoji="0" lang="en-US" sz="900" b="0" i="0" u="none" strike="noStrike" kern="1200" cap="none" spc="0" normalizeH="0" baseline="0" noProof="0" dirty="0">
                  <a:ln>
                    <a:noFill/>
                  </a:ln>
                  <a:solidFill>
                    <a:srgbClr val="0078D4"/>
                  </a:solidFill>
                  <a:effectLst/>
                  <a:uLnTx/>
                  <a:uFillTx/>
                  <a:latin typeface="Segoe UI Semibold"/>
                  <a:ea typeface="+mn-ea"/>
                  <a:cs typeface="+mn-cs"/>
                </a:rPr>
                <a:t> Connection to </a:t>
              </a:r>
              <a:r>
                <a:rPr lang="en-US" sz="900" noProof="0" dirty="0">
                  <a:solidFill>
                    <a:srgbClr val="0078D4"/>
                  </a:solidFill>
                  <a:latin typeface="Segoe UI Semibold"/>
                </a:rPr>
                <a:t>SharePoint tech manual repository</a:t>
              </a:r>
              <a:endParaRPr kumimoji="0" lang="en-US" sz="900" b="0" i="0" u="none" strike="noStrike" kern="1200" cap="none" spc="0" normalizeH="0" baseline="0" noProof="0" dirty="0">
                <a:ln>
                  <a:noFill/>
                </a:ln>
                <a:solidFill>
                  <a:srgbClr val="0070C0"/>
                </a:solidFill>
                <a:effectLst/>
                <a:uLnTx/>
                <a:uFillTx/>
                <a:latin typeface="Segoe UI Semibold"/>
                <a:ea typeface="+mn-ea"/>
                <a:cs typeface="+mn-cs"/>
              </a:endParaRPr>
            </a:p>
          </p:txBody>
        </p:sp>
        <p:pic>
          <p:nvPicPr>
            <p:cNvPr id="39" name="Picture 2" descr="Copilot Studio Generative AI pricing - Power Platform Community">
              <a:extLst>
                <a:ext uri="{FF2B5EF4-FFF2-40B4-BE49-F238E27FC236}">
                  <a16:creationId xmlns:a16="http://schemas.microsoft.com/office/drawing/2014/main" id="{4C0F709A-FBF8-102E-E028-DD964BBE4D44}"/>
                </a:ext>
              </a:extLst>
            </p:cNvPr>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a:stretch/>
          </p:blipFill>
          <p:spPr bwMode="auto">
            <a:xfrm>
              <a:off x="767112" y="2825909"/>
              <a:ext cx="357866" cy="36576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3" name="Group 42">
            <a:extLst>
              <a:ext uri="{FF2B5EF4-FFF2-40B4-BE49-F238E27FC236}">
                <a16:creationId xmlns:a16="http://schemas.microsoft.com/office/drawing/2014/main" id="{8313B757-D04D-3343-8266-5EF0347419FE}"/>
              </a:ext>
            </a:extLst>
          </p:cNvPr>
          <p:cNvGrpSpPr/>
          <p:nvPr/>
        </p:nvGrpSpPr>
        <p:grpSpPr>
          <a:xfrm>
            <a:off x="4219448" y="5128394"/>
            <a:ext cx="3096588" cy="480390"/>
            <a:chOff x="767112" y="2825909"/>
            <a:chExt cx="3096588" cy="480390"/>
          </a:xfrm>
        </p:grpSpPr>
        <p:sp>
          <p:nvSpPr>
            <p:cNvPr id="44" name="TextBox 43">
              <a:extLst>
                <a:ext uri="{FF2B5EF4-FFF2-40B4-BE49-F238E27FC236}">
                  <a16:creationId xmlns:a16="http://schemas.microsoft.com/office/drawing/2014/main" id="{B2EF3E5E-B0E7-BD5C-C922-AC09822C2EFF}"/>
                </a:ext>
                <a:ext uri="{C183D7F6-B498-43B3-948B-1728B52AA6E4}">
                  <adec:decorative xmlns:adec="http://schemas.microsoft.com/office/drawing/2017/decorative" val="0"/>
                </a:ext>
              </a:extLst>
            </p:cNvPr>
            <p:cNvSpPr txBox="1"/>
            <p:nvPr/>
          </p:nvSpPr>
          <p:spPr>
            <a:xfrm>
              <a:off x="1124978" y="2860023"/>
              <a:ext cx="2738722" cy="446276"/>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Agent</a:t>
              </a:r>
              <a:r>
                <a:rPr kumimoji="0" lang="en-US" sz="1100" b="0" i="0" u="none" strike="noStrike" kern="1200" cap="none" spc="0" normalizeH="0" baseline="30000" noProof="0">
                  <a:ln>
                    <a:noFill/>
                  </a:ln>
                  <a:solidFill>
                    <a:prstClr val="black"/>
                  </a:solidFill>
                  <a:effectLst/>
                  <a:uLnTx/>
                  <a:uFillTx/>
                  <a:latin typeface="Segoe UI Semibold"/>
                  <a:ea typeface="+mn-ea"/>
                  <a:cs typeface="+mn-cs"/>
                </a:rPr>
                <a:t>3</a:t>
              </a:r>
              <a:endParaRPr kumimoji="0" lang="en-US" sz="1100" b="0" i="0" u="none" strike="noStrike" kern="1200" cap="none" spc="0" normalizeH="0" baseline="0" noProof="0">
                <a:ln>
                  <a:noFill/>
                </a:ln>
                <a:solidFill>
                  <a:prstClr val="black"/>
                </a:solidFill>
                <a:effectLst/>
                <a:uLnTx/>
                <a:uFillTx/>
                <a:latin typeface="Segoe UI Semibold"/>
                <a:ea typeface="+mn-ea"/>
                <a:cs typeface="+mn-cs"/>
              </a:endParaRPr>
            </a:p>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0C0"/>
                  </a:solidFill>
                  <a:effectLst/>
                  <a:uLnTx/>
                  <a:uFillTx/>
                  <a:latin typeface="Segoe UI Semibold"/>
                  <a:ea typeface="+mn-ea"/>
                  <a:cs typeface="+mn-cs"/>
                </a:rPr>
                <a:t>+</a:t>
              </a:r>
              <a:r>
                <a:rPr kumimoji="0" lang="en-US" sz="900" b="0" i="0" u="none" strike="noStrike" kern="1200" cap="none" spc="0" normalizeH="0" baseline="0" noProof="0">
                  <a:ln>
                    <a:noFill/>
                  </a:ln>
                  <a:solidFill>
                    <a:srgbClr val="0078D4"/>
                  </a:solidFill>
                  <a:effectLst/>
                  <a:uLnTx/>
                  <a:uFillTx/>
                  <a:latin typeface="Segoe UI Semibold"/>
                  <a:ea typeface="+mn-ea"/>
                  <a:cs typeface="+mn-cs"/>
                </a:rPr>
                <a:t> Connection to </a:t>
              </a:r>
              <a:r>
                <a:rPr lang="en-US" sz="900" noProof="0">
                  <a:solidFill>
                    <a:srgbClr val="0078D4"/>
                  </a:solidFill>
                  <a:latin typeface="Segoe UI Semibold"/>
                </a:rPr>
                <a:t>CRM solution</a:t>
              </a:r>
            </a:p>
            <a:p>
              <a:pPr defTabSz="914367">
                <a:defRPr/>
              </a:pPr>
              <a:r>
                <a:rPr kumimoji="0" lang="en-US" sz="900" b="0" i="0" u="none" strike="noStrike" kern="1200" cap="none" spc="0" normalizeH="0" baseline="0" noProof="0">
                  <a:ln>
                    <a:noFill/>
                  </a:ln>
                  <a:solidFill>
                    <a:srgbClr val="0070C0"/>
                  </a:solidFill>
                  <a:effectLst/>
                  <a:uLnTx/>
                  <a:uFillTx/>
                  <a:latin typeface="Segoe UI Semibold"/>
                  <a:ea typeface="+mn-ea"/>
                  <a:cs typeface="+mn-cs"/>
                </a:rPr>
                <a:t>+</a:t>
              </a:r>
              <a:r>
                <a:rPr kumimoji="0" lang="en-US" sz="900" b="0" i="0" u="none" strike="noStrike" kern="1200" cap="none" spc="0" normalizeH="0" baseline="0" noProof="0">
                  <a:ln>
                    <a:noFill/>
                  </a:ln>
                  <a:solidFill>
                    <a:srgbClr val="0078D4"/>
                  </a:solidFill>
                  <a:effectLst/>
                  <a:uLnTx/>
                  <a:uFillTx/>
                  <a:latin typeface="Segoe UI Semibold"/>
                  <a:ea typeface="+mn-ea"/>
                  <a:cs typeface="+mn-cs"/>
                </a:rPr>
                <a:t> Connection to </a:t>
              </a:r>
              <a:r>
                <a:rPr lang="en-US" sz="900" noProof="0">
                  <a:solidFill>
                    <a:srgbClr val="0078D4"/>
                  </a:solidFill>
                  <a:latin typeface="Segoe UI Semibold"/>
                </a:rPr>
                <a:t>SharePoint tech manual repository</a:t>
              </a:r>
              <a:endParaRPr kumimoji="0" lang="en-US" sz="900" b="0" i="0" u="none" strike="noStrike" kern="1200" cap="none" spc="0" normalizeH="0" baseline="0" noProof="0">
                <a:ln>
                  <a:noFill/>
                </a:ln>
                <a:solidFill>
                  <a:srgbClr val="0070C0"/>
                </a:solidFill>
                <a:effectLst/>
                <a:uLnTx/>
                <a:uFillTx/>
                <a:latin typeface="Segoe UI Semibold"/>
                <a:ea typeface="+mn-ea"/>
                <a:cs typeface="+mn-cs"/>
              </a:endParaRPr>
            </a:p>
          </p:txBody>
        </p:sp>
        <p:pic>
          <p:nvPicPr>
            <p:cNvPr id="45" name="Picture 2" descr="Copilot Studio Generative AI pricing - Power Platform Community">
              <a:extLst>
                <a:ext uri="{FF2B5EF4-FFF2-40B4-BE49-F238E27FC236}">
                  <a16:creationId xmlns:a16="http://schemas.microsoft.com/office/drawing/2014/main" id="{42B06957-901F-FFF2-9AD1-F13DD7561A11}"/>
                </a:ext>
              </a:extLst>
            </p:cNvPr>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a:stretch/>
          </p:blipFill>
          <p:spPr bwMode="auto">
            <a:xfrm>
              <a:off x="767112" y="2825909"/>
              <a:ext cx="357866" cy="36576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 name="Group 1">
            <a:extLst>
              <a:ext uri="{FF2B5EF4-FFF2-40B4-BE49-F238E27FC236}">
                <a16:creationId xmlns:a16="http://schemas.microsoft.com/office/drawing/2014/main" id="{A418F6EC-D26C-F468-0827-B910FB4E6CB9}"/>
              </a:ext>
            </a:extLst>
          </p:cNvPr>
          <p:cNvGrpSpPr/>
          <p:nvPr/>
        </p:nvGrpSpPr>
        <p:grpSpPr>
          <a:xfrm>
            <a:off x="4663230" y="2658889"/>
            <a:ext cx="1542142" cy="360000"/>
            <a:chOff x="588263" y="1217924"/>
            <a:chExt cx="1542142" cy="360000"/>
          </a:xfrm>
        </p:grpSpPr>
        <p:pic>
          <p:nvPicPr>
            <p:cNvPr id="15" name="Picture 14" descr="Zip Co logo SVG free download, id: 101874 - Brandlogos.net">
              <a:hlinkClick r:id="rId9"/>
              <a:extLst>
                <a:ext uri="{FF2B5EF4-FFF2-40B4-BE49-F238E27FC236}">
                  <a16:creationId xmlns:a16="http://schemas.microsoft.com/office/drawing/2014/main" id="{02FA5BA7-0129-9D33-8F96-92DC3957EA59}"/>
                </a:ext>
              </a:extLst>
            </p:cNvPr>
            <p:cNvPicPr>
              <a:picLocks noChangeAspect="1" noChangeArrowheads="1"/>
            </p:cNvPicPr>
            <p:nvPr/>
          </p:nvPicPr>
          <p:blipFill rotWithShape="1">
            <a:blip r:embed="rId10"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6" name="TextBox 15">
              <a:extLst>
                <a:ext uri="{FF2B5EF4-FFF2-40B4-BE49-F238E27FC236}">
                  <a16:creationId xmlns:a16="http://schemas.microsoft.com/office/drawing/2014/main" id="{5025D3D6-3E56-762E-2C42-0CAED981B38B}"/>
                </a:ext>
                <a:ext uri="{C183D7F6-B498-43B3-948B-1728B52AA6E4}">
                  <adec:decorative xmlns:adec="http://schemas.microsoft.com/office/drawing/2017/decorative" val="0"/>
                </a:ext>
              </a:extLst>
            </p:cNvPr>
            <p:cNvSpPr txBox="1"/>
            <p:nvPr/>
          </p:nvSpPr>
          <p:spPr>
            <a:xfrm>
              <a:off x="1047213" y="1313286"/>
              <a:ext cx="1083192" cy="169277"/>
            </a:xfrm>
            <a:prstGeom prst="rect">
              <a:avLst/>
            </a:prstGeom>
            <a:noFill/>
          </p:spPr>
          <p:txBody>
            <a:bodyPr wrap="square" lIns="0" tIns="0" rIns="0" bIns="0" rtlCol="0" anchor="ctr">
              <a:spAutoFit/>
            </a:bodyPr>
            <a:lstStyle/>
            <a:p>
              <a:pPr defTabSz="914367">
                <a:defRPr/>
              </a:pPr>
              <a:r>
                <a:rPr lang="en-US" sz="1100" noProof="0" dirty="0">
                  <a:solidFill>
                    <a:prstClr val="black"/>
                  </a:solidFill>
                  <a:latin typeface="Segoe UI Semibold"/>
                </a:rPr>
                <a:t>Copilot Chat</a:t>
              </a:r>
              <a:r>
                <a:rPr lang="en-US" sz="1100" baseline="30000" noProof="0" dirty="0">
                  <a:solidFill>
                    <a:prstClr val="black"/>
                  </a:solidFill>
                  <a:latin typeface="Segoe UI Semibold"/>
                </a:rPr>
                <a:t>2</a:t>
              </a:r>
              <a:endParaRPr lang="en-US" sz="1100" noProof="0" dirty="0">
                <a:solidFill>
                  <a:prstClr val="black"/>
                </a:solidFill>
                <a:latin typeface="Segoe UI Semibold"/>
              </a:endParaRPr>
            </a:p>
          </p:txBody>
        </p:sp>
      </p:grpSp>
      <p:grpSp>
        <p:nvGrpSpPr>
          <p:cNvPr id="17" name="Group 16">
            <a:extLst>
              <a:ext uri="{FF2B5EF4-FFF2-40B4-BE49-F238E27FC236}">
                <a16:creationId xmlns:a16="http://schemas.microsoft.com/office/drawing/2014/main" id="{4316D307-10EC-194C-9327-DCB1039EDB0A}"/>
              </a:ext>
            </a:extLst>
          </p:cNvPr>
          <p:cNvGrpSpPr/>
          <p:nvPr/>
        </p:nvGrpSpPr>
        <p:grpSpPr>
          <a:xfrm>
            <a:off x="8126870" y="2658889"/>
            <a:ext cx="1542142" cy="360000"/>
            <a:chOff x="588263" y="1217924"/>
            <a:chExt cx="1542142" cy="360000"/>
          </a:xfrm>
        </p:grpSpPr>
        <p:pic>
          <p:nvPicPr>
            <p:cNvPr id="18" name="Picture 17" descr="Zip Co logo SVG free download, id: 101874 - Brandlogos.net">
              <a:hlinkClick r:id="rId9"/>
              <a:extLst>
                <a:ext uri="{FF2B5EF4-FFF2-40B4-BE49-F238E27FC236}">
                  <a16:creationId xmlns:a16="http://schemas.microsoft.com/office/drawing/2014/main" id="{371FA1DA-98CF-A1C2-5F0C-9334476B12B8}"/>
                </a:ext>
              </a:extLst>
            </p:cNvPr>
            <p:cNvPicPr>
              <a:picLocks noChangeAspect="1" noChangeArrowheads="1"/>
            </p:cNvPicPr>
            <p:nvPr/>
          </p:nvPicPr>
          <p:blipFill rotWithShape="1">
            <a:blip r:embed="rId10"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9" name="TextBox 18">
              <a:extLst>
                <a:ext uri="{FF2B5EF4-FFF2-40B4-BE49-F238E27FC236}">
                  <a16:creationId xmlns:a16="http://schemas.microsoft.com/office/drawing/2014/main" id="{7A125696-5CE0-6DCC-B3FD-BE134FE7C4F8}"/>
                </a:ext>
                <a:ext uri="{C183D7F6-B498-43B3-948B-1728B52AA6E4}">
                  <adec:decorative xmlns:adec="http://schemas.microsoft.com/office/drawing/2017/decorative" val="0"/>
                </a:ext>
              </a:extLst>
            </p:cNvPr>
            <p:cNvSpPr txBox="1"/>
            <p:nvPr/>
          </p:nvSpPr>
          <p:spPr>
            <a:xfrm>
              <a:off x="1047213" y="1313286"/>
              <a:ext cx="1083192" cy="169277"/>
            </a:xfrm>
            <a:prstGeom prst="rect">
              <a:avLst/>
            </a:prstGeom>
            <a:noFill/>
          </p:spPr>
          <p:txBody>
            <a:bodyPr wrap="square" lIns="0" tIns="0" rIns="0" bIns="0" rtlCol="0" anchor="ctr">
              <a:spAutoFit/>
            </a:bodyPr>
            <a:lstStyle/>
            <a:p>
              <a:pPr defTabSz="914367">
                <a:defRPr/>
              </a:pPr>
              <a:r>
                <a:rPr lang="en-US" sz="1100" noProof="0" dirty="0">
                  <a:solidFill>
                    <a:prstClr val="black"/>
                  </a:solidFill>
                  <a:latin typeface="Segoe UI Semibold"/>
                </a:rPr>
                <a:t>Copilot Chat</a:t>
              </a:r>
              <a:r>
                <a:rPr lang="en-US" sz="1100" baseline="30000" noProof="0" dirty="0">
                  <a:solidFill>
                    <a:prstClr val="black"/>
                  </a:solidFill>
                  <a:latin typeface="Segoe UI Semibold"/>
                </a:rPr>
                <a:t>2</a:t>
              </a:r>
              <a:endParaRPr lang="en-US" sz="1100" noProof="0" dirty="0">
                <a:solidFill>
                  <a:prstClr val="black"/>
                </a:solidFill>
                <a:latin typeface="Segoe UI Semibold"/>
              </a:endParaRPr>
            </a:p>
          </p:txBody>
        </p:sp>
      </p:grpSp>
      <p:grpSp>
        <p:nvGrpSpPr>
          <p:cNvPr id="20" name="Group 19">
            <a:extLst>
              <a:ext uri="{FF2B5EF4-FFF2-40B4-BE49-F238E27FC236}">
                <a16:creationId xmlns:a16="http://schemas.microsoft.com/office/drawing/2014/main" id="{59C3F938-AB15-E50C-A4B5-87E203B9EC18}"/>
              </a:ext>
            </a:extLst>
          </p:cNvPr>
          <p:cNvGrpSpPr/>
          <p:nvPr/>
        </p:nvGrpSpPr>
        <p:grpSpPr>
          <a:xfrm>
            <a:off x="7790456" y="5089569"/>
            <a:ext cx="2264302" cy="584775"/>
            <a:chOff x="767112" y="2790774"/>
            <a:chExt cx="2264302" cy="584775"/>
          </a:xfrm>
        </p:grpSpPr>
        <p:sp>
          <p:nvSpPr>
            <p:cNvPr id="21" name="TextBox 20">
              <a:extLst>
                <a:ext uri="{FF2B5EF4-FFF2-40B4-BE49-F238E27FC236}">
                  <a16:creationId xmlns:a16="http://schemas.microsoft.com/office/drawing/2014/main" id="{B6AECC62-395B-9646-B9B9-78A922B558DF}"/>
                </a:ext>
                <a:ext uri="{C183D7F6-B498-43B3-948B-1728B52AA6E4}">
                  <adec:decorative xmlns:adec="http://schemas.microsoft.com/office/drawing/2017/decorative" val="0"/>
                </a:ext>
              </a:extLst>
            </p:cNvPr>
            <p:cNvSpPr txBox="1"/>
            <p:nvPr/>
          </p:nvSpPr>
          <p:spPr>
            <a:xfrm>
              <a:off x="1124978" y="2790774"/>
              <a:ext cx="1906436" cy="584775"/>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Agent</a:t>
              </a:r>
              <a:r>
                <a:rPr kumimoji="0" lang="en-US" sz="1100" b="0" i="0" u="none" strike="noStrike" kern="1200" cap="none" spc="0" normalizeH="0" baseline="30000" noProof="0">
                  <a:ln>
                    <a:noFill/>
                  </a:ln>
                  <a:solidFill>
                    <a:prstClr val="black"/>
                  </a:solidFill>
                  <a:effectLst/>
                  <a:uLnTx/>
                  <a:uFillTx/>
                  <a:latin typeface="Segoe UI Semibold"/>
                  <a:ea typeface="+mn-ea"/>
                  <a:cs typeface="+mn-cs"/>
                </a:rPr>
                <a:t>3</a:t>
              </a:r>
              <a:endParaRPr kumimoji="0" lang="en-US" sz="1100" b="0" i="0" u="none" strike="noStrike" kern="1200" cap="none" spc="0" normalizeH="0" baseline="0" noProof="0">
                <a:ln>
                  <a:noFill/>
                </a:ln>
                <a:solidFill>
                  <a:prstClr val="black"/>
                </a:solidFill>
                <a:effectLst/>
                <a:uLnTx/>
                <a:uFillTx/>
                <a:latin typeface="Segoe UI Semibold"/>
                <a:ea typeface="+mn-ea"/>
                <a:cs typeface="+mn-cs"/>
              </a:endParaRPr>
            </a:p>
            <a:p>
              <a:pPr defTabSz="914367">
                <a:defRPr/>
              </a:pPr>
              <a:r>
                <a:rPr kumimoji="0" lang="en-US" sz="900" b="0" i="0" u="none" strike="noStrike" kern="1200" cap="none" spc="0" normalizeH="0" baseline="0" noProof="0">
                  <a:ln>
                    <a:noFill/>
                  </a:ln>
                  <a:solidFill>
                    <a:srgbClr val="0070C0"/>
                  </a:solidFill>
                  <a:effectLst/>
                  <a:uLnTx/>
                  <a:uFillTx/>
                  <a:latin typeface="Segoe UI Semibold"/>
                  <a:ea typeface="+mn-ea"/>
                  <a:cs typeface="+mn-cs"/>
                </a:rPr>
                <a:t>+</a:t>
              </a:r>
              <a:r>
                <a:rPr kumimoji="0" lang="en-US" sz="900" b="0" i="0" u="none" strike="noStrike" kern="1200" cap="none" spc="0" normalizeH="0" baseline="0" noProof="0">
                  <a:ln>
                    <a:noFill/>
                  </a:ln>
                  <a:solidFill>
                    <a:srgbClr val="0078D4"/>
                  </a:solidFill>
                  <a:effectLst/>
                  <a:uLnTx/>
                  <a:uFillTx/>
                  <a:latin typeface="Segoe UI Semibold"/>
                  <a:ea typeface="+mn-ea"/>
                  <a:cs typeface="+mn-cs"/>
                </a:rPr>
                <a:t> Connection to </a:t>
              </a:r>
              <a:r>
                <a:rPr lang="en-US" sz="900" noProof="0">
                  <a:solidFill>
                    <a:srgbClr val="0078D4"/>
                  </a:solidFill>
                  <a:latin typeface="Segoe UI Semibold"/>
                </a:rPr>
                <a:t>CRM solution</a:t>
              </a:r>
              <a:endParaRPr kumimoji="0" lang="en-US" sz="900" b="0" i="0" u="none" strike="noStrike" kern="1200" cap="none" spc="0" normalizeH="0" baseline="0" noProof="0">
                <a:ln>
                  <a:noFill/>
                </a:ln>
                <a:solidFill>
                  <a:srgbClr val="0070C0"/>
                </a:solidFill>
                <a:effectLst/>
                <a:uLnTx/>
                <a:uFillTx/>
                <a:latin typeface="Segoe UI Semibold"/>
                <a:ea typeface="+mn-ea"/>
                <a:cs typeface="+mn-cs"/>
              </a:endParaRPr>
            </a:p>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0C0"/>
                  </a:solidFill>
                  <a:effectLst/>
                  <a:uLnTx/>
                  <a:uFillTx/>
                  <a:latin typeface="Segoe UI Semibold"/>
                  <a:ea typeface="+mn-ea"/>
                  <a:cs typeface="+mn-cs"/>
                </a:rPr>
                <a:t>+</a:t>
              </a:r>
              <a:r>
                <a:rPr kumimoji="0" lang="en-US" sz="900" b="0" i="0" u="none" strike="noStrike" kern="1200" cap="none" spc="0" normalizeH="0" baseline="0" noProof="0">
                  <a:ln>
                    <a:noFill/>
                  </a:ln>
                  <a:solidFill>
                    <a:srgbClr val="0078D4"/>
                  </a:solidFill>
                  <a:effectLst/>
                  <a:uLnTx/>
                  <a:uFillTx/>
                  <a:latin typeface="Segoe UI Semibold"/>
                  <a:ea typeface="+mn-ea"/>
                  <a:cs typeface="+mn-cs"/>
                </a:rPr>
                <a:t> Connection to </a:t>
              </a:r>
              <a:r>
                <a:rPr lang="en-US" sz="900" noProof="0">
                  <a:solidFill>
                    <a:srgbClr val="0078D4"/>
                  </a:solidFill>
                  <a:latin typeface="Segoe UI Semibold"/>
                </a:rPr>
                <a:t>SharePoint tech manual repository</a:t>
              </a:r>
              <a:endParaRPr kumimoji="0" lang="en-US" sz="900" b="0" i="0" u="none" strike="noStrike" kern="1200" cap="none" spc="0" normalizeH="0" baseline="0" noProof="0">
                <a:ln>
                  <a:noFill/>
                </a:ln>
                <a:solidFill>
                  <a:srgbClr val="0070C0"/>
                </a:solidFill>
                <a:effectLst/>
                <a:uLnTx/>
                <a:uFillTx/>
                <a:latin typeface="Segoe UI Semibold"/>
                <a:ea typeface="+mn-ea"/>
                <a:cs typeface="+mn-cs"/>
              </a:endParaRPr>
            </a:p>
          </p:txBody>
        </p:sp>
        <p:pic>
          <p:nvPicPr>
            <p:cNvPr id="22" name="Picture 2" descr="Copilot Studio Generative AI pricing - Power Platform Community">
              <a:extLst>
                <a:ext uri="{FF2B5EF4-FFF2-40B4-BE49-F238E27FC236}">
                  <a16:creationId xmlns:a16="http://schemas.microsoft.com/office/drawing/2014/main" id="{90353C23-E66A-6340-EB3A-2BF297DE6333}"/>
                </a:ext>
              </a:extLst>
            </p:cNvPr>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a:stretch/>
          </p:blipFill>
          <p:spPr bwMode="auto">
            <a:xfrm>
              <a:off x="767112" y="2825909"/>
              <a:ext cx="357866" cy="36576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3" name="Group 22">
            <a:extLst>
              <a:ext uri="{FF2B5EF4-FFF2-40B4-BE49-F238E27FC236}">
                <a16:creationId xmlns:a16="http://schemas.microsoft.com/office/drawing/2014/main" id="{51D16339-7469-BFDF-17CA-314229D92365}"/>
              </a:ext>
            </a:extLst>
          </p:cNvPr>
          <p:cNvGrpSpPr/>
          <p:nvPr/>
        </p:nvGrpSpPr>
        <p:grpSpPr>
          <a:xfrm>
            <a:off x="802342" y="5213109"/>
            <a:ext cx="2368026" cy="360000"/>
            <a:chOff x="3277688" y="1697756"/>
            <a:chExt cx="2368026" cy="360000"/>
          </a:xfrm>
        </p:grpSpPr>
        <p:pic>
          <p:nvPicPr>
            <p:cNvPr id="24" name="Picture 23">
              <a:extLst>
                <a:ext uri="{FF2B5EF4-FFF2-40B4-BE49-F238E27FC236}">
                  <a16:creationId xmlns:a16="http://schemas.microsoft.com/office/drawing/2014/main" id="{6703A94D-D23B-733E-B636-4A264D449503}"/>
                </a:ext>
              </a:extLst>
            </p:cNvPr>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3277688" y="1697756"/>
              <a:ext cx="360000" cy="360000"/>
            </a:xfrm>
            <a:prstGeom prst="ellipse">
              <a:avLst/>
            </a:prstGeom>
            <a:solidFill>
              <a:schemeClr val="bg1"/>
            </a:solidFill>
          </p:spPr>
        </p:pic>
        <p:sp>
          <p:nvSpPr>
            <p:cNvPr id="25" name="TextBox 24">
              <a:extLst>
                <a:ext uri="{FF2B5EF4-FFF2-40B4-BE49-F238E27FC236}">
                  <a16:creationId xmlns:a16="http://schemas.microsoft.com/office/drawing/2014/main" id="{4894F4A7-1D8E-B43D-E13C-7C743C0E70AC}"/>
                </a:ext>
                <a:ext uri="{C183D7F6-B498-43B3-948B-1728B52AA6E4}">
                  <adec:decorative xmlns:adec="http://schemas.microsoft.com/office/drawing/2017/decorative" val="0"/>
                </a:ext>
              </a:extLst>
            </p:cNvPr>
            <p:cNvSpPr txBox="1"/>
            <p:nvPr/>
          </p:nvSpPr>
          <p:spPr>
            <a:xfrm>
              <a:off x="3753530" y="1793118"/>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Forms</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spTree>
    <p:extLst>
      <p:ext uri="{BB962C8B-B14F-4D97-AF65-F5344CB8AC3E}">
        <p14:creationId xmlns:p14="http://schemas.microsoft.com/office/powerpoint/2010/main" val="2966576985"/>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9b9b331a-5640-4f50-a010-6cc4266aa39c"/>
    <ds:schemaRef ds:uri="http://schemas.microsoft.com/sharepoint/v3"/>
    <ds:schemaRef ds:uri="http://schemas.microsoft.com/office/2006/documentManagement/types"/>
    <ds:schemaRef ds:uri="http://purl.org/dc/elements/1.1/"/>
    <ds:schemaRef ds:uri="c12c9beb-9115-4dd4-b4b0-98592a7680e2"/>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1725</TotalTime>
  <Words>362</Words>
  <Application>Microsoft Office PowerPoint</Application>
  <PresentationFormat>Widescreen</PresentationFormat>
  <Paragraphs>39</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Segoe UI</vt:lpstr>
      <vt:lpstr>Segoe UI Semibold</vt:lpstr>
      <vt:lpstr>Wingdings</vt:lpstr>
      <vt:lpstr>Light 16x9</vt:lpstr>
      <vt:lpstr>Manufacturing | Assist field service advisors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2025-02-11T01:54:58Z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