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4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D4E199-DD77-489E-950B-7193487A647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520968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hyperlink" Target="https://www.youtube.com/embed/DHcXhEIP34A?si=IXGifxZMkxX5FJMB" TargetMode="External"/><Relationship Id="rId3" Type="http://schemas.openxmlformats.org/officeDocument/2006/relationships/image" Target="../media/image7.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hyperlink" Target="https://support.microsoft.com/en-us/topic/overview-of-microsoft-365-chat-preview-5b00a52d-7296-48ee-b938-b95b7209f737" TargetMode="External"/><Relationship Id="rId10" Type="http://schemas.openxmlformats.org/officeDocument/2006/relationships/image" Target="../media/image13.svg"/><Relationship Id="rId4" Type="http://schemas.openxmlformats.org/officeDocument/2006/relationships/image" Target="../media/image8.sv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A0092-68A2-DE21-573F-9CA448E94B6C}"/>
            </a:ext>
          </a:extLst>
        </p:cNvPr>
        <p:cNvGrpSpPr/>
        <p:nvPr/>
      </p:nvGrpSpPr>
      <p:grpSpPr>
        <a:xfrm>
          <a:off x="0" y="0"/>
          <a:ext cx="0" cy="0"/>
          <a:chOff x="0" y="0"/>
          <a:chExt cx="0" cy="0"/>
        </a:xfrm>
      </p:grpSpPr>
      <p:sp>
        <p:nvSpPr>
          <p:cNvPr id="81" name="Title 44">
            <a:extLst>
              <a:ext uri="{FF2B5EF4-FFF2-40B4-BE49-F238E27FC236}">
                <a16:creationId xmlns:a16="http://schemas.microsoft.com/office/drawing/2014/main" id="{3CB67B85-95B0-F2B4-55B9-3E14740260C9}"/>
              </a:ext>
            </a:extLst>
          </p:cNvPr>
          <p:cNvSpPr>
            <a:spLocks noGrp="1"/>
          </p:cNvSpPr>
          <p:nvPr>
            <p:ph type="title"/>
          </p:nvPr>
        </p:nvSpPr>
        <p:spPr>
          <a:xfrm>
            <a:off x="584200" y="387350"/>
            <a:ext cx="5672138" cy="263149"/>
          </a:xfrm>
        </p:spPr>
        <p:txBody>
          <a:bodyPr/>
          <a:lstStyle/>
          <a:p>
            <a:r>
              <a:rPr lang="en-US" noProof="0">
                <a:solidFill>
                  <a:srgbClr val="0078D4"/>
                </a:solidFill>
              </a:rPr>
              <a:t>Legal | </a:t>
            </a:r>
            <a:r>
              <a:rPr lang="en-US" noProof="0"/>
              <a:t>Quicker legal guidance</a:t>
            </a:r>
          </a:p>
        </p:txBody>
      </p:sp>
      <p:sp>
        <p:nvSpPr>
          <p:cNvPr id="11" name="Text Placeholder 10">
            <a:extLst>
              <a:ext uri="{FF2B5EF4-FFF2-40B4-BE49-F238E27FC236}">
                <a16:creationId xmlns:a16="http://schemas.microsoft.com/office/drawing/2014/main" id="{CBF5B22F-D2C7-7A48-44B2-70789182A596}"/>
              </a:ext>
            </a:extLst>
          </p:cNvPr>
          <p:cNvSpPr>
            <a:spLocks noGrp="1"/>
          </p:cNvSpPr>
          <p:nvPr>
            <p:ph type="body" sz="quarter" idx="11"/>
          </p:nvPr>
        </p:nvSpPr>
        <p:spPr>
          <a:xfrm>
            <a:off x="584200" y="1593881"/>
            <a:ext cx="2808000" cy="345600"/>
          </a:xfrm>
        </p:spPr>
        <p:txBody>
          <a:bodyPr/>
          <a:lstStyle/>
          <a:p>
            <a:r>
              <a:rPr lang="en-US" noProof="0"/>
              <a:t>1. Research regulation</a:t>
            </a:r>
          </a:p>
        </p:txBody>
      </p:sp>
      <p:sp>
        <p:nvSpPr>
          <p:cNvPr id="12" name="Text Placeholder 11">
            <a:extLst>
              <a:ext uri="{FF2B5EF4-FFF2-40B4-BE49-F238E27FC236}">
                <a16:creationId xmlns:a16="http://schemas.microsoft.com/office/drawing/2014/main" id="{3F7A565E-2659-E98C-E37B-0B55D9950D2A}"/>
              </a:ext>
            </a:extLst>
          </p:cNvPr>
          <p:cNvSpPr>
            <a:spLocks noGrp="1"/>
          </p:cNvSpPr>
          <p:nvPr>
            <p:ph type="body" sz="quarter" idx="12"/>
          </p:nvPr>
        </p:nvSpPr>
        <p:spPr>
          <a:xfrm>
            <a:off x="584200" y="4052218"/>
            <a:ext cx="2808000" cy="345600"/>
          </a:xfrm>
        </p:spPr>
        <p:txBody>
          <a:bodyPr/>
          <a:lstStyle/>
          <a:p>
            <a:r>
              <a:rPr lang="en-US" noProof="0"/>
              <a:t>6. Create external communications</a:t>
            </a:r>
          </a:p>
        </p:txBody>
      </p:sp>
      <p:sp>
        <p:nvSpPr>
          <p:cNvPr id="25" name="Text Placeholder 24">
            <a:extLst>
              <a:ext uri="{FF2B5EF4-FFF2-40B4-BE49-F238E27FC236}">
                <a16:creationId xmlns:a16="http://schemas.microsoft.com/office/drawing/2014/main" id="{EE603AAB-4E6C-EB97-3DB8-4A8619B531D1}"/>
              </a:ext>
            </a:extLst>
          </p:cNvPr>
          <p:cNvSpPr>
            <a:spLocks noGrp="1"/>
          </p:cNvSpPr>
          <p:nvPr>
            <p:ph type="body" sz="quarter" idx="13"/>
          </p:nvPr>
        </p:nvSpPr>
        <p:spPr>
          <a:xfrm>
            <a:off x="4047840" y="1593881"/>
            <a:ext cx="2808000" cy="345600"/>
          </a:xfrm>
        </p:spPr>
        <p:txBody>
          <a:bodyPr/>
          <a:lstStyle/>
          <a:p>
            <a:r>
              <a:rPr lang="en-US" noProof="0"/>
              <a:t>2. Prepare comprehensive analysis</a:t>
            </a:r>
          </a:p>
        </p:txBody>
      </p:sp>
      <p:sp>
        <p:nvSpPr>
          <p:cNvPr id="26" name="Text Placeholder 25">
            <a:extLst>
              <a:ext uri="{FF2B5EF4-FFF2-40B4-BE49-F238E27FC236}">
                <a16:creationId xmlns:a16="http://schemas.microsoft.com/office/drawing/2014/main" id="{88E2A504-B79C-8B61-5AB7-B10C5B129CE1}"/>
              </a:ext>
            </a:extLst>
          </p:cNvPr>
          <p:cNvSpPr>
            <a:spLocks noGrp="1"/>
          </p:cNvSpPr>
          <p:nvPr>
            <p:ph type="body" sz="quarter" idx="14"/>
          </p:nvPr>
        </p:nvSpPr>
        <p:spPr>
          <a:xfrm>
            <a:off x="4047840" y="4052218"/>
            <a:ext cx="2808000" cy="345600"/>
          </a:xfrm>
        </p:spPr>
        <p:txBody>
          <a:bodyPr/>
          <a:lstStyle/>
          <a:p>
            <a:r>
              <a:rPr lang="en-US" noProof="0"/>
              <a:t>5. Develop risk assessment strategies </a:t>
            </a:r>
          </a:p>
        </p:txBody>
      </p:sp>
      <p:sp>
        <p:nvSpPr>
          <p:cNvPr id="27" name="Text Placeholder 26">
            <a:extLst>
              <a:ext uri="{FF2B5EF4-FFF2-40B4-BE49-F238E27FC236}">
                <a16:creationId xmlns:a16="http://schemas.microsoft.com/office/drawing/2014/main" id="{8A04B2F7-8D54-F3A5-1B0E-0B6D132EFD86}"/>
              </a:ext>
            </a:extLst>
          </p:cNvPr>
          <p:cNvSpPr>
            <a:spLocks noGrp="1"/>
          </p:cNvSpPr>
          <p:nvPr>
            <p:ph type="body" sz="quarter" idx="15"/>
          </p:nvPr>
        </p:nvSpPr>
        <p:spPr>
          <a:xfrm>
            <a:off x="7511481" y="1593881"/>
            <a:ext cx="2808000" cy="345600"/>
          </a:xfrm>
        </p:spPr>
        <p:txBody>
          <a:bodyPr/>
          <a:lstStyle/>
          <a:p>
            <a:r>
              <a:rPr lang="en-US" noProof="0"/>
              <a:t>3. Collaborate with stakeholders</a:t>
            </a:r>
          </a:p>
        </p:txBody>
      </p:sp>
      <p:sp>
        <p:nvSpPr>
          <p:cNvPr id="28" name="Text Placeholder 27">
            <a:extLst>
              <a:ext uri="{FF2B5EF4-FFF2-40B4-BE49-F238E27FC236}">
                <a16:creationId xmlns:a16="http://schemas.microsoft.com/office/drawing/2014/main" id="{579375F2-D38C-97DB-6866-E93141097D79}"/>
              </a:ext>
            </a:extLst>
          </p:cNvPr>
          <p:cNvSpPr>
            <a:spLocks noGrp="1"/>
          </p:cNvSpPr>
          <p:nvPr>
            <p:ph type="body" sz="quarter" idx="16"/>
          </p:nvPr>
        </p:nvSpPr>
        <p:spPr>
          <a:xfrm>
            <a:off x="7511481" y="4052218"/>
            <a:ext cx="2808000" cy="345600"/>
          </a:xfrm>
        </p:spPr>
        <p:txBody>
          <a:bodyPr/>
          <a:lstStyle/>
          <a:p>
            <a:r>
              <a:rPr lang="en-US" noProof="0"/>
              <a:t>4. Create internal guidelines</a:t>
            </a:r>
          </a:p>
        </p:txBody>
      </p:sp>
      <p:sp>
        <p:nvSpPr>
          <p:cNvPr id="82" name="Text Placeholder 52">
            <a:extLst>
              <a:ext uri="{FF2B5EF4-FFF2-40B4-BE49-F238E27FC236}">
                <a16:creationId xmlns:a16="http://schemas.microsoft.com/office/drawing/2014/main" id="{B90B9D02-4A06-DFDF-9101-8A24FA2BC8C7}"/>
              </a:ext>
            </a:extLst>
          </p:cNvPr>
          <p:cNvSpPr>
            <a:spLocks noGrp="1"/>
          </p:cNvSpPr>
          <p:nvPr>
            <p:ph type="body" sz="quarter" idx="17"/>
          </p:nvPr>
        </p:nvSpPr>
        <p:spPr>
          <a:xfrm>
            <a:off x="6519107" y="521099"/>
            <a:ext cx="3599821" cy="169277"/>
          </a:xfrm>
        </p:spPr>
        <p:txBody>
          <a:bodyPr/>
          <a:lstStyle/>
          <a:p>
            <a:r>
              <a:rPr lang="en-US" noProof="0">
                <a:latin typeface="Segoe UI Semibold"/>
                <a:cs typeface="Segoe UI Semibold"/>
              </a:rPr>
              <a:t>Microsoft 365 Copilot and Copilot Studio</a:t>
            </a:r>
            <a:endParaRPr lang="en-US" sz="900" noProof="0"/>
          </a:p>
        </p:txBody>
      </p:sp>
      <p:sp>
        <p:nvSpPr>
          <p:cNvPr id="140" name="Text Placeholder 139">
            <a:extLst>
              <a:ext uri="{FF2B5EF4-FFF2-40B4-BE49-F238E27FC236}">
                <a16:creationId xmlns:a16="http://schemas.microsoft.com/office/drawing/2014/main" id="{6A7CF8FB-0DB4-E055-758E-3C00BCFC7AFE}"/>
              </a:ext>
            </a:extLst>
          </p:cNvPr>
          <p:cNvSpPr>
            <a:spLocks noGrp="1"/>
          </p:cNvSpPr>
          <p:nvPr>
            <p:ph type="body" sz="quarter" idx="18"/>
          </p:nvPr>
        </p:nvSpPr>
        <p:spPr>
          <a:xfrm>
            <a:off x="584200" y="2032188"/>
            <a:ext cx="2808000" cy="916403"/>
          </a:xfrm>
        </p:spPr>
        <p:txBody>
          <a:bodyPr>
            <a:normAutofit/>
          </a:bodyPr>
          <a:lstStyle/>
          <a:p>
            <a:r>
              <a:rPr kumimoji="0" lang="en-US" sz="900" b="0" i="0" u="none" strike="noStrike" kern="1200" cap="none" spc="0" normalizeH="0" baseline="0" noProof="0">
                <a:ln>
                  <a:noFill/>
                </a:ln>
                <a:solidFill>
                  <a:srgbClr val="000000"/>
                </a:solidFill>
                <a:effectLst/>
                <a:uLnTx/>
                <a:uFillTx/>
                <a:latin typeface="Segoe UI"/>
                <a:ea typeface="+mn-ea"/>
                <a:cs typeface="Segoe UI" pitchFamily="34" charset="0"/>
              </a:rPr>
              <a:t>Use Copilot to search for existing internal information such as emails, chat, and SharePoint documentation. Then have Copilot augment with industry articles</a:t>
            </a:r>
            <a:r>
              <a:rPr lang="en-US" noProof="0">
                <a:solidFill>
                  <a:srgbClr val="000000"/>
                </a:solidFill>
                <a:latin typeface="Segoe UI"/>
              </a:rPr>
              <a:t> </a:t>
            </a:r>
            <a:r>
              <a:rPr kumimoji="0" lang="en-US" sz="900" b="0" i="0" u="none" strike="noStrike" kern="1200" cap="none" spc="0" normalizeH="0" baseline="0" noProof="0">
                <a:ln>
                  <a:noFill/>
                </a:ln>
                <a:solidFill>
                  <a:srgbClr val="000000"/>
                </a:solidFill>
                <a:effectLst/>
                <a:uLnTx/>
                <a:uFillTx/>
                <a:latin typeface="Segoe UI"/>
                <a:ea typeface="+mn-ea"/>
                <a:cs typeface="Segoe UI" pitchFamily="34" charset="0"/>
              </a:rPr>
              <a:t>and any other relevant external information. </a:t>
            </a:r>
          </a:p>
        </p:txBody>
      </p:sp>
      <p:sp>
        <p:nvSpPr>
          <p:cNvPr id="141" name="Text Placeholder 140">
            <a:extLst>
              <a:ext uri="{FF2B5EF4-FFF2-40B4-BE49-F238E27FC236}">
                <a16:creationId xmlns:a16="http://schemas.microsoft.com/office/drawing/2014/main" id="{343445FE-B5EB-DB9C-2E1A-CB5A29354AE0}"/>
              </a:ext>
            </a:extLst>
          </p:cNvPr>
          <p:cNvSpPr>
            <a:spLocks noGrp="1"/>
          </p:cNvSpPr>
          <p:nvPr>
            <p:ph type="body" sz="quarter" idx="19"/>
          </p:nvPr>
        </p:nvSpPr>
        <p:spPr/>
        <p:txBody>
          <a:bodyPr/>
          <a:lstStyle/>
          <a:p>
            <a:r>
              <a:rPr kumimoji="0" lang="en-US" sz="900" b="0" i="0" u="none" strike="noStrike" kern="1200" cap="none" spc="0" normalizeH="0" baseline="0" noProof="0">
                <a:ln w="3175">
                  <a:noFill/>
                </a:ln>
                <a:solidFill>
                  <a:srgbClr val="000000"/>
                </a:solidFill>
                <a:effectLst/>
                <a:uLnTx/>
                <a:uFillTx/>
                <a:latin typeface="Segoe UI" panose="020B0502040204020203" pitchFamily="34" charset="0"/>
                <a:cs typeface="Segoe UI" pitchFamily="34" charset="0"/>
              </a:rPr>
              <a:t>Use Copilot to create comprehensive analysis including the regulation’s provisions, implications, and compliance requirements and map to your organization’s existing policies. </a:t>
            </a:r>
          </a:p>
        </p:txBody>
      </p:sp>
      <p:sp>
        <p:nvSpPr>
          <p:cNvPr id="142" name="Text Placeholder 141">
            <a:extLst>
              <a:ext uri="{FF2B5EF4-FFF2-40B4-BE49-F238E27FC236}">
                <a16:creationId xmlns:a16="http://schemas.microsoft.com/office/drawing/2014/main" id="{23751B43-BCB5-2A0B-65F9-361424B0AC3A}"/>
              </a:ext>
            </a:extLst>
          </p:cNvPr>
          <p:cNvSpPr>
            <a:spLocks noGrp="1"/>
          </p:cNvSpPr>
          <p:nvPr>
            <p:ph type="body" sz="quarter" idx="20"/>
          </p:nvPr>
        </p:nvSpPr>
        <p:spPr/>
        <p:txBody>
          <a:bodyPr/>
          <a:lstStyle/>
          <a:p>
            <a:r>
              <a:rPr kumimoji="0" lang="en-US" sz="900" b="0" i="0" u="none" strike="noStrike" kern="1200" cap="none" spc="0" normalizeH="0" baseline="0" noProof="0">
                <a:ln w="3175">
                  <a:noFill/>
                </a:ln>
                <a:solidFill>
                  <a:srgbClr val="000000"/>
                </a:solidFill>
                <a:effectLst/>
                <a:uLnTx/>
                <a:uFillTx/>
                <a:latin typeface="Segoe UI" panose="020B0502040204020203" pitchFamily="34" charset="0"/>
                <a:cs typeface="Segoe UI" pitchFamily="34" charset="0"/>
              </a:rPr>
              <a:t>Use Copilot in Teams to schedule meeting with internal stakeholders to get inputs on how to address gaps and what updates are to be made in policies. </a:t>
            </a:r>
          </a:p>
        </p:txBody>
      </p:sp>
      <p:sp>
        <p:nvSpPr>
          <p:cNvPr id="143" name="Text Placeholder 142">
            <a:extLst>
              <a:ext uri="{FF2B5EF4-FFF2-40B4-BE49-F238E27FC236}">
                <a16:creationId xmlns:a16="http://schemas.microsoft.com/office/drawing/2014/main" id="{C9CB562D-BEB7-3CA6-3F22-E64E463E7F97}"/>
              </a:ext>
            </a:extLst>
          </p:cNvPr>
          <p:cNvSpPr>
            <a:spLocks noGrp="1"/>
          </p:cNvSpPr>
          <p:nvPr>
            <p:ph type="body" sz="quarter" idx="21"/>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Quickly get up to speed </a:t>
            </a:r>
            <a:r>
              <a:rPr kumimoji="0" lang="en-US" sz="900" b="0" i="0" u="none" strike="noStrike" kern="0" cap="none" spc="0" normalizeH="0" baseline="0" noProof="0">
                <a:ln>
                  <a:noFill/>
                </a:ln>
                <a:solidFill>
                  <a:srgbClr val="1A1A1A"/>
                </a:solidFill>
                <a:effectLst/>
                <a:uLnTx/>
                <a:uFillTx/>
                <a:latin typeface="Segoe UI"/>
                <a:ea typeface="+mn-ea"/>
                <a:cs typeface="+mn-cs"/>
              </a:rPr>
              <a:t>with he most relevant information.</a:t>
            </a:r>
          </a:p>
        </p:txBody>
      </p:sp>
      <p:sp>
        <p:nvSpPr>
          <p:cNvPr id="144" name="Text Placeholder 143">
            <a:extLst>
              <a:ext uri="{FF2B5EF4-FFF2-40B4-BE49-F238E27FC236}">
                <a16:creationId xmlns:a16="http://schemas.microsoft.com/office/drawing/2014/main" id="{E2B7463E-24A6-0FF1-E55A-63CDC269EB90}"/>
              </a:ext>
            </a:extLst>
          </p:cNvPr>
          <p:cNvSpPr>
            <a:spLocks noGrp="1"/>
          </p:cNvSpPr>
          <p:nvPr>
            <p:ph type="body" sz="quarter" idx="22"/>
          </p:nvPr>
        </p:nvSpPr>
        <p:spPr>
          <a:xfrm>
            <a:off x="584200" y="5743538"/>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Generate a first draft </a:t>
            </a:r>
            <a:r>
              <a:rPr kumimoji="0" lang="en-US" sz="900" b="0" i="0" u="none" strike="noStrike" kern="0" cap="none" spc="0" normalizeH="0" baseline="0" noProof="0">
                <a:ln>
                  <a:noFill/>
                </a:ln>
                <a:solidFill>
                  <a:srgbClr val="1A1A1A"/>
                </a:solidFill>
                <a:effectLst/>
                <a:uLnTx/>
                <a:uFillTx/>
                <a:latin typeface="Segoe UI"/>
                <a:ea typeface="+mn-ea"/>
                <a:cs typeface="+mn-cs"/>
              </a:rPr>
              <a:t>quickly.</a:t>
            </a:r>
          </a:p>
        </p:txBody>
      </p:sp>
      <p:sp>
        <p:nvSpPr>
          <p:cNvPr id="146" name="Text Placeholder 145">
            <a:extLst>
              <a:ext uri="{FF2B5EF4-FFF2-40B4-BE49-F238E27FC236}">
                <a16:creationId xmlns:a16="http://schemas.microsoft.com/office/drawing/2014/main" id="{A98D598B-A0F5-C817-897D-29A377821FF7}"/>
              </a:ext>
            </a:extLst>
          </p:cNvPr>
          <p:cNvSpPr>
            <a:spLocks noGrp="1"/>
          </p:cNvSpPr>
          <p:nvPr>
            <p:ph type="body" sz="quarter" idx="23"/>
          </p:nvPr>
        </p:nvSpPr>
        <p:spPr/>
        <p:txBody>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Identify key trends </a:t>
            </a:r>
            <a:r>
              <a:rPr kumimoji="0" lang="en-US" sz="900" b="0" i="0" u="none" strike="noStrike" kern="0" cap="none" spc="0" normalizeH="0" baseline="0" noProof="0">
                <a:ln>
                  <a:noFill/>
                </a:ln>
                <a:solidFill>
                  <a:srgbClr val="1A1A1A"/>
                </a:solidFill>
                <a:effectLst/>
                <a:uLnTx/>
                <a:uFillTx/>
                <a:latin typeface="Segoe UI"/>
                <a:ea typeface="+mn-ea"/>
                <a:cs typeface="+mn-cs"/>
              </a:rPr>
              <a:t>and analyze impacts.</a:t>
            </a:r>
          </a:p>
        </p:txBody>
      </p:sp>
      <p:sp>
        <p:nvSpPr>
          <p:cNvPr id="147" name="Text Placeholder 146">
            <a:extLst>
              <a:ext uri="{FF2B5EF4-FFF2-40B4-BE49-F238E27FC236}">
                <a16:creationId xmlns:a16="http://schemas.microsoft.com/office/drawing/2014/main" id="{C3B9582E-5D1D-8390-2B42-6BF04F612FEC}"/>
              </a:ext>
            </a:extLst>
          </p:cNvPr>
          <p:cNvSpPr>
            <a:spLocks noGrp="1"/>
          </p:cNvSpPr>
          <p:nvPr>
            <p:ph type="body" sz="quarter" idx="24"/>
          </p:nvPr>
        </p:nvSpPr>
        <p:spPr>
          <a:xfrm>
            <a:off x="4047840" y="5743538"/>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1200" cap="none" spc="0" normalizeH="0" baseline="0" noProof="0">
                <a:ln w="3175">
                  <a:noFill/>
                </a:ln>
                <a:solidFill>
                  <a:prstClr val="black"/>
                </a:solidFill>
                <a:effectLst/>
                <a:uLnTx/>
                <a:uFillTx/>
                <a:latin typeface="Segoe UI"/>
                <a:ea typeface="+mn-ea"/>
                <a:cs typeface="Segoe UI" pitchFamily="34" charset="0"/>
              </a:rPr>
              <a:t>Prepare risk assessment frameworks</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 and risk-mitigating clauses for contracts.</a:t>
            </a:r>
            <a:endParaRPr kumimoji="0" lang="en-US" sz="900" b="0" i="0" u="none" strike="noStrike" kern="0" cap="none" spc="0" normalizeH="0" baseline="0" noProof="0">
              <a:ln>
                <a:noFill/>
              </a:ln>
              <a:solidFill>
                <a:srgbClr val="1A1A1A"/>
              </a:solidFill>
              <a:effectLst/>
              <a:highlight>
                <a:srgbClr val="FFFF00"/>
              </a:highlight>
              <a:uLnTx/>
              <a:uFillTx/>
              <a:latin typeface="Segoe UI"/>
              <a:ea typeface="+mn-ea"/>
              <a:cs typeface="+mn-cs"/>
            </a:endParaRPr>
          </a:p>
        </p:txBody>
      </p:sp>
      <p:sp>
        <p:nvSpPr>
          <p:cNvPr id="148" name="Text Placeholder 147">
            <a:extLst>
              <a:ext uri="{FF2B5EF4-FFF2-40B4-BE49-F238E27FC236}">
                <a16:creationId xmlns:a16="http://schemas.microsoft.com/office/drawing/2014/main" id="{1113AACC-B8C8-CAF0-1913-B92AEE839F37}"/>
              </a:ext>
            </a:extLst>
          </p:cNvPr>
          <p:cNvSpPr>
            <a:spLocks noGrp="1"/>
          </p:cNvSpPr>
          <p:nvPr>
            <p:ph type="body" sz="quarter" idx="25"/>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1200" cap="none" spc="0" normalizeH="0" baseline="0" noProof="0">
                <a:ln w="3175">
                  <a:noFill/>
                </a:ln>
                <a:solidFill>
                  <a:srgbClr val="000000"/>
                </a:solidFill>
                <a:effectLst/>
                <a:uLnTx/>
                <a:uFillTx/>
                <a:latin typeface="Segoe UI" panose="020B0502040204020203" pitchFamily="34" charset="0"/>
                <a:ea typeface="+mn-ea"/>
                <a:cs typeface="Segoe UI" pitchFamily="34" charset="0"/>
              </a:rPr>
              <a:t>Transcribe notes </a:t>
            </a:r>
            <a:r>
              <a:rPr kumimoji="0" lang="en-US" sz="900" b="0" i="0" u="none" strike="noStrike" kern="1200" cap="none" spc="0" normalizeH="0" baseline="0" noProof="0">
                <a:ln w="3175">
                  <a:noFill/>
                </a:ln>
                <a:solidFill>
                  <a:srgbClr val="000000"/>
                </a:solidFill>
                <a:effectLst/>
                <a:uLnTx/>
                <a:uFillTx/>
                <a:latin typeface="Segoe UI" panose="020B0502040204020203" pitchFamily="34" charset="0"/>
                <a:ea typeface="+mn-ea"/>
                <a:cs typeface="Segoe UI" pitchFamily="34" charset="0"/>
              </a:rPr>
              <a:t>to incorporate into the required documentation updates.</a:t>
            </a:r>
            <a:endParaRPr kumimoji="0" lang="en-US" sz="900" b="0" i="0" u="none" strike="noStrike" kern="0" cap="none" spc="0" normalizeH="0" baseline="0" noProof="0">
              <a:ln>
                <a:noFill/>
              </a:ln>
              <a:solidFill>
                <a:srgbClr val="1A1A1A"/>
              </a:solidFill>
              <a:effectLst/>
              <a:highlight>
                <a:srgbClr val="FFFF00"/>
              </a:highlight>
              <a:uLnTx/>
              <a:uFillTx/>
              <a:latin typeface="Segoe UI"/>
              <a:ea typeface="+mn-ea"/>
              <a:cs typeface="+mn-cs"/>
            </a:endParaRPr>
          </a:p>
        </p:txBody>
      </p:sp>
      <p:sp>
        <p:nvSpPr>
          <p:cNvPr id="149" name="Text Placeholder 148">
            <a:extLst>
              <a:ext uri="{FF2B5EF4-FFF2-40B4-BE49-F238E27FC236}">
                <a16:creationId xmlns:a16="http://schemas.microsoft.com/office/drawing/2014/main" id="{971488C8-F19E-8A10-4032-0BCF29DC4D3D}"/>
              </a:ext>
            </a:extLst>
          </p:cNvPr>
          <p:cNvSpPr>
            <a:spLocks noGrp="1"/>
          </p:cNvSpPr>
          <p:nvPr>
            <p:ph type="body" sz="quarter" idx="26"/>
          </p:nvPr>
        </p:nvSpPr>
        <p:spPr>
          <a:xfrm>
            <a:off x="7511481" y="5743538"/>
            <a:ext cx="2686256" cy="626701"/>
          </a:xfrm>
        </p:spPr>
        <p:txBody>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Rapidly </a:t>
            </a:r>
            <a:r>
              <a:rPr kumimoji="0" lang="en-US" sz="900" b="1" i="0" u="none" strike="noStrike" kern="1200" cap="none" spc="0" normalizeH="0" baseline="0" noProof="0">
                <a:ln w="3175">
                  <a:noFill/>
                </a:ln>
                <a:solidFill>
                  <a:srgbClr val="000000"/>
                </a:solidFill>
                <a:effectLst/>
                <a:uLnTx/>
                <a:uFillTx/>
                <a:latin typeface="Segoe UI" panose="020B0502040204020203" pitchFamily="34" charset="0"/>
                <a:ea typeface="+mn-ea"/>
                <a:cs typeface="Segoe UI" pitchFamily="34" charset="0"/>
              </a:rPr>
              <a:t>finalize your guidelines </a:t>
            </a:r>
            <a:r>
              <a:rPr kumimoji="0" lang="en-US" sz="900" b="0" i="0" u="none" strike="noStrike" kern="1200" cap="none" spc="0" normalizeH="0" baseline="0" noProof="0">
                <a:ln w="3175">
                  <a:noFill/>
                </a:ln>
                <a:solidFill>
                  <a:srgbClr val="000000"/>
                </a:solidFill>
                <a:effectLst/>
                <a:uLnTx/>
                <a:uFillTx/>
                <a:latin typeface="Segoe UI" panose="020B0502040204020203" pitchFamily="34" charset="0"/>
                <a:ea typeface="+mn-ea"/>
                <a:cs typeface="Segoe UI" pitchFamily="34" charset="0"/>
              </a:rPr>
              <a:t>and make required updates to policies and procedures.</a:t>
            </a:r>
            <a:endParaRPr kumimoji="0" lang="en-US" sz="900" b="0" i="0" u="none" strike="noStrike" kern="0" cap="none" spc="0" normalizeH="0" baseline="0" noProof="0">
              <a:ln>
                <a:noFill/>
              </a:ln>
              <a:solidFill>
                <a:srgbClr val="1A1A1A"/>
              </a:solidFill>
              <a:effectLst/>
              <a:highlight>
                <a:srgbClr val="FFFF00"/>
              </a:highlight>
              <a:uLnTx/>
              <a:uFillTx/>
              <a:latin typeface="Segoe UI"/>
              <a:ea typeface="+mn-ea"/>
              <a:cs typeface="+mn-cs"/>
            </a:endParaRPr>
          </a:p>
        </p:txBody>
      </p:sp>
      <p:sp>
        <p:nvSpPr>
          <p:cNvPr id="150" name="Text Placeholder 149">
            <a:extLst>
              <a:ext uri="{FF2B5EF4-FFF2-40B4-BE49-F238E27FC236}">
                <a16:creationId xmlns:a16="http://schemas.microsoft.com/office/drawing/2014/main" id="{AB7E522D-8881-4164-B679-70474656F366}"/>
              </a:ext>
            </a:extLst>
          </p:cNvPr>
          <p:cNvSpPr>
            <a:spLocks noGrp="1"/>
          </p:cNvSpPr>
          <p:nvPr>
            <p:ph type="body" sz="quarter" idx="27"/>
          </p:nvPr>
        </p:nvSpPr>
        <p:spPr/>
        <p:txBody>
          <a:bodyPr/>
          <a:lstStyle/>
          <a:p>
            <a:r>
              <a:rPr kumimoji="0" lang="en-US" sz="900" b="0" i="0" u="none" strike="noStrike" kern="1200" cap="none" spc="0" normalizeH="0" baseline="0" noProof="0">
                <a:ln w="3175">
                  <a:noFill/>
                </a:ln>
                <a:solidFill>
                  <a:prstClr val="black"/>
                </a:solidFill>
                <a:effectLst/>
                <a:uLnTx/>
                <a:uFillTx/>
                <a:latin typeface="Segoe UI"/>
                <a:cs typeface="Segoe UI" pitchFamily="34" charset="0"/>
              </a:rPr>
              <a:t>Take advantage of Copilot in Word’s assistance in drafting external communications such as press releases, and FAQs for clients.  </a:t>
            </a:r>
            <a:endPar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endParaRPr>
          </a:p>
        </p:txBody>
      </p:sp>
      <p:sp>
        <p:nvSpPr>
          <p:cNvPr id="151" name="Text Placeholder 150">
            <a:extLst>
              <a:ext uri="{FF2B5EF4-FFF2-40B4-BE49-F238E27FC236}">
                <a16:creationId xmlns:a16="http://schemas.microsoft.com/office/drawing/2014/main" id="{F78C8F3D-F0EF-62B5-7B94-6C607E63A675}"/>
              </a:ext>
            </a:extLst>
          </p:cNvPr>
          <p:cNvSpPr>
            <a:spLocks noGrp="1"/>
          </p:cNvSpPr>
          <p:nvPr>
            <p:ph type="body" sz="quarter" idx="28"/>
          </p:nvPr>
        </p:nvSpPr>
        <p:spPr/>
        <p:txBody>
          <a:bodyPr/>
          <a:lstStyle/>
          <a:p>
            <a:r>
              <a:rPr kumimoji="0" lang="en-US" sz="900" b="0" i="0" u="none" strike="noStrike" kern="1200" cap="none" spc="0" normalizeH="0" baseline="0" noProof="0">
                <a:ln w="3175">
                  <a:noFill/>
                </a:ln>
                <a:solidFill>
                  <a:prstClr val="black"/>
                </a:solidFill>
                <a:effectLst/>
                <a:uLnTx/>
                <a:uFillTx/>
                <a:latin typeface="Segoe UI"/>
                <a:cs typeface="Segoe UI" pitchFamily="34" charset="0"/>
              </a:rPr>
              <a:t>With work previously done, use Copilot to help analyze case law, enforcement actions, and industry best practices. </a:t>
            </a:r>
            <a:endPar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endParaRPr>
          </a:p>
        </p:txBody>
      </p:sp>
      <p:sp>
        <p:nvSpPr>
          <p:cNvPr id="152" name="Text Placeholder 151">
            <a:extLst>
              <a:ext uri="{FF2B5EF4-FFF2-40B4-BE49-F238E27FC236}">
                <a16:creationId xmlns:a16="http://schemas.microsoft.com/office/drawing/2014/main" id="{E9A1995A-5756-6381-6B6D-6BEBC96A0F09}"/>
              </a:ext>
            </a:extLst>
          </p:cNvPr>
          <p:cNvSpPr>
            <a:spLocks noGrp="1"/>
          </p:cNvSpPr>
          <p:nvPr>
            <p:ph type="body" sz="quarter" idx="29"/>
          </p:nvPr>
        </p:nvSpPr>
        <p:spPr>
          <a:xfrm>
            <a:off x="7511480" y="4488366"/>
            <a:ext cx="2918753" cy="913021"/>
          </a:xfrm>
        </p:spPr>
        <p:txBody>
          <a:bodyPr>
            <a:normAutofit/>
          </a:bodyPr>
          <a:lstStyle/>
          <a:p>
            <a:r>
              <a:rPr kumimoji="0" lang="en-US" sz="900" b="0" i="0" u="none" strike="noStrike" kern="1200" cap="none" spc="0" normalizeH="0" baseline="0" noProof="0">
                <a:ln w="3175">
                  <a:noFill/>
                </a:ln>
                <a:solidFill>
                  <a:srgbClr val="000000"/>
                </a:solidFill>
                <a:effectLst/>
                <a:uLnTx/>
                <a:uFillTx/>
                <a:latin typeface="Segoe UI" panose="020B0502040204020203" pitchFamily="34" charset="0"/>
                <a:cs typeface="Segoe UI" pitchFamily="34" charset="0"/>
              </a:rPr>
              <a:t>Leverage a Copilot Agent to provide sample language for drafting legal advice and content based on data collected from internal and external sources on new regulations and legal systems of record. You can then finalize your guidelines and update policies and procedures. </a:t>
            </a:r>
          </a:p>
        </p:txBody>
      </p:sp>
      <p:sp>
        <p:nvSpPr>
          <p:cNvPr id="83" name="Text Placeholder 86">
            <a:extLst>
              <a:ext uri="{FF2B5EF4-FFF2-40B4-BE49-F238E27FC236}">
                <a16:creationId xmlns:a16="http://schemas.microsoft.com/office/drawing/2014/main" id="{20801C37-26BF-F66D-5572-C0B855D60AD8}"/>
              </a:ext>
            </a:extLst>
          </p:cNvPr>
          <p:cNvSpPr>
            <a:spLocks noGrp="1"/>
          </p:cNvSpPr>
          <p:nvPr>
            <p:ph type="body" sz="quarter" idx="30"/>
          </p:nvPr>
        </p:nvSpPr>
        <p:spPr>
          <a:xfrm>
            <a:off x="10430234" y="521099"/>
            <a:ext cx="1456966" cy="175614"/>
          </a:xfrm>
        </p:spPr>
        <p:txBody>
          <a:bodyPr/>
          <a:lstStyle/>
          <a:p>
            <a:r>
              <a:rPr lang="en-US" noProof="0">
                <a:latin typeface="Segoe UI Semibold"/>
                <a:cs typeface="Segoe UI Semibold"/>
              </a:rPr>
              <a:t>Extend</a:t>
            </a:r>
            <a:endParaRPr lang="en-US" noProof="0"/>
          </a:p>
        </p:txBody>
      </p:sp>
      <p:sp>
        <p:nvSpPr>
          <p:cNvPr id="153" name="Text Placeholder 152">
            <a:extLst>
              <a:ext uri="{FF2B5EF4-FFF2-40B4-BE49-F238E27FC236}">
                <a16:creationId xmlns:a16="http://schemas.microsoft.com/office/drawing/2014/main" id="{48E2E7E3-EF99-6587-B915-76FCF5876D53}"/>
              </a:ext>
            </a:extLst>
          </p:cNvPr>
          <p:cNvSpPr>
            <a:spLocks noGrp="1"/>
          </p:cNvSpPr>
          <p:nvPr>
            <p:ph type="body" sz="quarter" idx="38"/>
          </p:nvPr>
        </p:nvSpPr>
        <p:spPr>
          <a:solidFill>
            <a:srgbClr val="0070C0"/>
          </a:solidFill>
        </p:spPr>
        <p:txBody>
          <a:bodyPr/>
          <a:lstStyle/>
          <a:p>
            <a:endParaRPr lang="en-US" noProof="0"/>
          </a:p>
        </p:txBody>
      </p:sp>
      <p:sp>
        <p:nvSpPr>
          <p:cNvPr id="154" name="Text Placeholder 153">
            <a:extLst>
              <a:ext uri="{FF2B5EF4-FFF2-40B4-BE49-F238E27FC236}">
                <a16:creationId xmlns:a16="http://schemas.microsoft.com/office/drawing/2014/main" id="{2C81B7D4-4294-7F11-6967-BEDBBF54632A}"/>
              </a:ext>
            </a:extLst>
          </p:cNvPr>
          <p:cNvSpPr>
            <a:spLocks noGrp="1"/>
          </p:cNvSpPr>
          <p:nvPr>
            <p:ph type="body" sz="quarter" idx="39"/>
          </p:nvPr>
        </p:nvSpPr>
        <p:spPr>
          <a:solidFill>
            <a:srgbClr val="0070C0"/>
          </a:solidFill>
        </p:spPr>
        <p:txBody>
          <a:bodyPr/>
          <a:lstStyle/>
          <a:p>
            <a:endParaRPr lang="en-US" noProof="0"/>
          </a:p>
        </p:txBody>
      </p:sp>
      <p:sp>
        <p:nvSpPr>
          <p:cNvPr id="155" name="Text Placeholder 154">
            <a:extLst>
              <a:ext uri="{FF2B5EF4-FFF2-40B4-BE49-F238E27FC236}">
                <a16:creationId xmlns:a16="http://schemas.microsoft.com/office/drawing/2014/main" id="{BA1F1AF1-F4E4-F735-346D-3A126DBAA554}"/>
              </a:ext>
            </a:extLst>
          </p:cNvPr>
          <p:cNvSpPr>
            <a:spLocks noGrp="1"/>
          </p:cNvSpPr>
          <p:nvPr>
            <p:ph type="body" sz="quarter" idx="40"/>
          </p:nvPr>
        </p:nvSpPr>
        <p:spPr>
          <a:solidFill>
            <a:srgbClr val="0078D4"/>
          </a:solidFill>
        </p:spPr>
        <p:txBody>
          <a:bodyPr/>
          <a:lstStyle/>
          <a:p>
            <a:endParaRPr lang="en-US" noProof="0"/>
          </a:p>
        </p:txBody>
      </p:sp>
      <p:sp>
        <p:nvSpPr>
          <p:cNvPr id="87" name="Rectangle: Rounded Corners 6">
            <a:extLst>
              <a:ext uri="{FF2B5EF4-FFF2-40B4-BE49-F238E27FC236}">
                <a16:creationId xmlns:a16="http://schemas.microsoft.com/office/drawing/2014/main" id="{84DBCFC8-718D-FD49-1FE6-481ECA03D9F1}"/>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88" name="Group 87">
            <a:extLst>
              <a:ext uri="{FF2B5EF4-FFF2-40B4-BE49-F238E27FC236}">
                <a16:creationId xmlns:a16="http://schemas.microsoft.com/office/drawing/2014/main" id="{EF253D1D-C637-FD34-853B-DBC51EA12A7A}"/>
              </a:ext>
            </a:extLst>
          </p:cNvPr>
          <p:cNvGrpSpPr/>
          <p:nvPr/>
        </p:nvGrpSpPr>
        <p:grpSpPr>
          <a:xfrm>
            <a:off x="1624328" y="1132756"/>
            <a:ext cx="1332000" cy="216000"/>
            <a:chOff x="1198144" y="862657"/>
            <a:chExt cx="1332000" cy="216000"/>
          </a:xfrm>
        </p:grpSpPr>
        <p:sp>
          <p:nvSpPr>
            <p:cNvPr id="92" name="Rectangle: Rounded Corners 6">
              <a:extLst>
                <a:ext uri="{FF2B5EF4-FFF2-40B4-BE49-F238E27FC236}">
                  <a16:creationId xmlns:a16="http://schemas.microsoft.com/office/drawing/2014/main" id="{BED2D2B9-F6A8-2EF1-88CD-9AD284815C51}"/>
                </a:ext>
                <a:ext uri="{C183D7F6-B498-43B3-948B-1728B52AA6E4}">
                  <adec:decorative xmlns:adec="http://schemas.microsoft.com/office/drawing/2017/decorative" val="1"/>
                </a:ext>
              </a:extLst>
            </p:cNvPr>
            <p:cNvSpPr/>
            <p:nvPr/>
          </p:nvSpPr>
          <p:spPr bwMode="auto">
            <a:xfrm>
              <a:off x="1198144" y="862657"/>
              <a:ext cx="133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Compliance</a:t>
              </a:r>
            </a:p>
          </p:txBody>
        </p:sp>
        <p:pic>
          <p:nvPicPr>
            <p:cNvPr id="93" name="Graphic 92">
              <a:extLst>
                <a:ext uri="{FF2B5EF4-FFF2-40B4-BE49-F238E27FC236}">
                  <a16:creationId xmlns:a16="http://schemas.microsoft.com/office/drawing/2014/main" id="{A9C5A47A-FCD4-3FC2-82DF-AAA3B9CECDCC}"/>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244929" y="898657"/>
              <a:ext cx="144000" cy="144000"/>
            </a:xfrm>
            <a:prstGeom prst="rect">
              <a:avLst/>
            </a:prstGeom>
          </p:spPr>
        </p:pic>
      </p:grpSp>
      <p:grpSp>
        <p:nvGrpSpPr>
          <p:cNvPr id="94" name="Group 93">
            <a:extLst>
              <a:ext uri="{FF2B5EF4-FFF2-40B4-BE49-F238E27FC236}">
                <a16:creationId xmlns:a16="http://schemas.microsoft.com/office/drawing/2014/main" id="{20F4EE5F-BD0D-F920-84A0-61169B85DD4B}"/>
              </a:ext>
            </a:extLst>
          </p:cNvPr>
          <p:cNvGrpSpPr/>
          <p:nvPr/>
        </p:nvGrpSpPr>
        <p:grpSpPr>
          <a:xfrm>
            <a:off x="3022536" y="1132756"/>
            <a:ext cx="1692000" cy="216000"/>
            <a:chOff x="2707850" y="862657"/>
            <a:chExt cx="1692000" cy="216000"/>
          </a:xfrm>
        </p:grpSpPr>
        <p:sp>
          <p:nvSpPr>
            <p:cNvPr id="104" name="Rectangle: Rounded Corners 6">
              <a:extLst>
                <a:ext uri="{FF2B5EF4-FFF2-40B4-BE49-F238E27FC236}">
                  <a16:creationId xmlns:a16="http://schemas.microsoft.com/office/drawing/2014/main" id="{C606EE9B-99DB-7CEE-A59E-6F2D20591D51}"/>
                </a:ext>
                <a:ext uri="{C183D7F6-B498-43B3-948B-1728B52AA6E4}">
                  <adec:decorative xmlns:adec="http://schemas.microsoft.com/office/drawing/2017/decorative" val="1"/>
                </a:ext>
              </a:extLst>
            </p:cNvPr>
            <p:cNvSpPr/>
            <p:nvPr/>
          </p:nvSpPr>
          <p:spPr bwMode="auto">
            <a:xfrm>
              <a:off x="2707850" y="862657"/>
              <a:ext cx="169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Transactional processes</a:t>
              </a:r>
            </a:p>
          </p:txBody>
        </p:sp>
        <p:pic>
          <p:nvPicPr>
            <p:cNvPr id="105" name="Graphic 104">
              <a:extLst>
                <a:ext uri="{FF2B5EF4-FFF2-40B4-BE49-F238E27FC236}">
                  <a16:creationId xmlns:a16="http://schemas.microsoft.com/office/drawing/2014/main" id="{4A45E210-4330-4524-F82C-AECBCD2D9159}"/>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2754635" y="898657"/>
              <a:ext cx="144000" cy="144000"/>
            </a:xfrm>
            <a:prstGeom prst="rect">
              <a:avLst/>
            </a:prstGeom>
          </p:spPr>
        </p:pic>
      </p:grpSp>
      <p:grpSp>
        <p:nvGrpSpPr>
          <p:cNvPr id="106" name="Group 105">
            <a:extLst>
              <a:ext uri="{FF2B5EF4-FFF2-40B4-BE49-F238E27FC236}">
                <a16:creationId xmlns:a16="http://schemas.microsoft.com/office/drawing/2014/main" id="{7335B679-2B33-F799-187A-6BA62C90671D}"/>
              </a:ext>
            </a:extLst>
          </p:cNvPr>
          <p:cNvGrpSpPr/>
          <p:nvPr/>
        </p:nvGrpSpPr>
        <p:grpSpPr>
          <a:xfrm>
            <a:off x="4780744" y="1132756"/>
            <a:ext cx="1476000" cy="216000"/>
            <a:chOff x="4582885" y="862657"/>
            <a:chExt cx="1476000" cy="216000"/>
          </a:xfrm>
        </p:grpSpPr>
        <p:sp>
          <p:nvSpPr>
            <p:cNvPr id="114" name="Rectangle: Rounded Corners 6">
              <a:extLst>
                <a:ext uri="{FF2B5EF4-FFF2-40B4-BE49-F238E27FC236}">
                  <a16:creationId xmlns:a16="http://schemas.microsoft.com/office/drawing/2014/main" id="{25CF7DE8-1B18-D873-4853-50B9A6882FE8}"/>
                </a:ext>
                <a:ext uri="{C183D7F6-B498-43B3-948B-1728B52AA6E4}">
                  <adec:decorative xmlns:adec="http://schemas.microsoft.com/office/drawing/2017/decorative" val="1"/>
                </a:ext>
              </a:extLst>
            </p:cNvPr>
            <p:cNvSpPr/>
            <p:nvPr/>
          </p:nvSpPr>
          <p:spPr bwMode="auto">
            <a:xfrm>
              <a:off x="4582885" y="862657"/>
              <a:ext cx="1476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Advisory services</a:t>
              </a:r>
            </a:p>
          </p:txBody>
        </p:sp>
        <p:pic>
          <p:nvPicPr>
            <p:cNvPr id="115" name="Graphic 114">
              <a:extLst>
                <a:ext uri="{FF2B5EF4-FFF2-40B4-BE49-F238E27FC236}">
                  <a16:creationId xmlns:a16="http://schemas.microsoft.com/office/drawing/2014/main" id="{2A6F19A3-1801-434C-2335-19F2149153A2}"/>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629670" y="898657"/>
              <a:ext cx="144000" cy="144000"/>
            </a:xfrm>
            <a:prstGeom prst="rect">
              <a:avLst/>
            </a:prstGeom>
          </p:spPr>
        </p:pic>
      </p:grpSp>
      <p:sp>
        <p:nvSpPr>
          <p:cNvPr id="116" name="Rectangle: Rounded Corners 6">
            <a:extLst>
              <a:ext uri="{FF2B5EF4-FFF2-40B4-BE49-F238E27FC236}">
                <a16:creationId xmlns:a16="http://schemas.microsoft.com/office/drawing/2014/main" id="{EC1BF3F6-1E08-C505-6FE7-61A7086C02DB}"/>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201" name="Group 200">
            <a:extLst>
              <a:ext uri="{FF2B5EF4-FFF2-40B4-BE49-F238E27FC236}">
                <a16:creationId xmlns:a16="http://schemas.microsoft.com/office/drawing/2014/main" id="{8CAD274B-DFE9-1C14-A321-7D6024C6422A}"/>
              </a:ext>
            </a:extLst>
          </p:cNvPr>
          <p:cNvGrpSpPr/>
          <p:nvPr/>
        </p:nvGrpSpPr>
        <p:grpSpPr>
          <a:xfrm>
            <a:off x="804187" y="2820662"/>
            <a:ext cx="2351135" cy="360000"/>
            <a:chOff x="588263" y="1217924"/>
            <a:chExt cx="2351135" cy="360000"/>
          </a:xfrm>
        </p:grpSpPr>
        <p:pic>
          <p:nvPicPr>
            <p:cNvPr id="202" name="Picture 201" descr="Zip Co logo SVG free download, id: 101874 - Brandlogos.net">
              <a:hlinkClick r:id="rId5"/>
              <a:extLst>
                <a:ext uri="{FF2B5EF4-FFF2-40B4-BE49-F238E27FC236}">
                  <a16:creationId xmlns:a16="http://schemas.microsoft.com/office/drawing/2014/main" id="{52B73FBB-2AC9-5AE9-22AC-ED214A72551E}"/>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03" name="TextBox 202">
              <a:extLst>
                <a:ext uri="{FF2B5EF4-FFF2-40B4-BE49-F238E27FC236}">
                  <a16:creationId xmlns:a16="http://schemas.microsoft.com/office/drawing/2014/main" id="{57FA374F-C0EF-FFC6-7414-18FB20246DAB}"/>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lang="en-US" sz="1100" noProof="0" dirty="0">
                <a:solidFill>
                  <a:prstClr val="black"/>
                </a:solidFill>
                <a:latin typeface="Segoe UI Semibold"/>
              </a:endParaRPr>
            </a:p>
          </p:txBody>
        </p:sp>
      </p:grpSp>
      <p:grpSp>
        <p:nvGrpSpPr>
          <p:cNvPr id="204" name="Group 203">
            <a:extLst>
              <a:ext uri="{FF2B5EF4-FFF2-40B4-BE49-F238E27FC236}">
                <a16:creationId xmlns:a16="http://schemas.microsoft.com/office/drawing/2014/main" id="{505FAA18-F80F-A219-60D6-95977D7C1BCA}"/>
              </a:ext>
            </a:extLst>
          </p:cNvPr>
          <p:cNvGrpSpPr/>
          <p:nvPr/>
        </p:nvGrpSpPr>
        <p:grpSpPr>
          <a:xfrm>
            <a:off x="4276273" y="2820662"/>
            <a:ext cx="2351135" cy="360000"/>
            <a:chOff x="588263" y="1217924"/>
            <a:chExt cx="2351135" cy="360000"/>
          </a:xfrm>
        </p:grpSpPr>
        <p:pic>
          <p:nvPicPr>
            <p:cNvPr id="205" name="Picture 204" descr="Zip Co logo SVG free download, id: 101874 - Brandlogos.net">
              <a:hlinkClick r:id="rId5"/>
              <a:extLst>
                <a:ext uri="{FF2B5EF4-FFF2-40B4-BE49-F238E27FC236}">
                  <a16:creationId xmlns:a16="http://schemas.microsoft.com/office/drawing/2014/main" id="{8832B731-8DA1-94F7-32B0-DF77B778292B}"/>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06" name="TextBox 205">
              <a:extLst>
                <a:ext uri="{FF2B5EF4-FFF2-40B4-BE49-F238E27FC236}">
                  <a16:creationId xmlns:a16="http://schemas.microsoft.com/office/drawing/2014/main" id="{184F7041-C0B1-EA30-289D-050045A8FCE8}"/>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lang="en-US" sz="1100" noProof="0" dirty="0">
                <a:solidFill>
                  <a:prstClr val="black"/>
                </a:solidFill>
                <a:latin typeface="Segoe UI Semibold"/>
              </a:endParaRPr>
            </a:p>
          </p:txBody>
        </p:sp>
      </p:grpSp>
      <p:grpSp>
        <p:nvGrpSpPr>
          <p:cNvPr id="207" name="Group 206">
            <a:extLst>
              <a:ext uri="{FF2B5EF4-FFF2-40B4-BE49-F238E27FC236}">
                <a16:creationId xmlns:a16="http://schemas.microsoft.com/office/drawing/2014/main" id="{04A90D0B-5413-17D4-4595-BB5371B1A8C9}"/>
              </a:ext>
            </a:extLst>
          </p:cNvPr>
          <p:cNvGrpSpPr/>
          <p:nvPr/>
        </p:nvGrpSpPr>
        <p:grpSpPr>
          <a:xfrm>
            <a:off x="4276273" y="5398099"/>
            <a:ext cx="2351135" cy="360000"/>
            <a:chOff x="588263" y="1217924"/>
            <a:chExt cx="2351135" cy="360000"/>
          </a:xfrm>
        </p:grpSpPr>
        <p:pic>
          <p:nvPicPr>
            <p:cNvPr id="208" name="Picture 207" descr="Zip Co logo SVG free download, id: 101874 - Brandlogos.net">
              <a:hlinkClick r:id="rId5"/>
              <a:extLst>
                <a:ext uri="{FF2B5EF4-FFF2-40B4-BE49-F238E27FC236}">
                  <a16:creationId xmlns:a16="http://schemas.microsoft.com/office/drawing/2014/main" id="{F4EA1D3D-163D-1B98-5118-C5F308C21C1F}"/>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09" name="TextBox 208">
              <a:extLst>
                <a:ext uri="{FF2B5EF4-FFF2-40B4-BE49-F238E27FC236}">
                  <a16:creationId xmlns:a16="http://schemas.microsoft.com/office/drawing/2014/main" id="{6D976FFB-8727-D0ED-482F-FE4C52EEBD8D}"/>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lang="en-US" sz="1100" noProof="0" dirty="0">
                <a:solidFill>
                  <a:prstClr val="black"/>
                </a:solidFill>
                <a:latin typeface="Segoe UI Semibold"/>
              </a:endParaRPr>
            </a:p>
          </p:txBody>
        </p:sp>
      </p:grpSp>
      <p:grpSp>
        <p:nvGrpSpPr>
          <p:cNvPr id="210" name="Group 209">
            <a:extLst>
              <a:ext uri="{FF2B5EF4-FFF2-40B4-BE49-F238E27FC236}">
                <a16:creationId xmlns:a16="http://schemas.microsoft.com/office/drawing/2014/main" id="{17B22062-2E05-0453-7CBD-944394A54D12}"/>
              </a:ext>
            </a:extLst>
          </p:cNvPr>
          <p:cNvGrpSpPr/>
          <p:nvPr/>
        </p:nvGrpSpPr>
        <p:grpSpPr>
          <a:xfrm>
            <a:off x="804187" y="5398099"/>
            <a:ext cx="2351135" cy="360000"/>
            <a:chOff x="588263" y="2657420"/>
            <a:chExt cx="2351135" cy="360000"/>
          </a:xfrm>
        </p:grpSpPr>
        <p:pic>
          <p:nvPicPr>
            <p:cNvPr id="211" name="Picture 210">
              <a:extLst>
                <a:ext uri="{FF2B5EF4-FFF2-40B4-BE49-F238E27FC236}">
                  <a16:creationId xmlns:a16="http://schemas.microsoft.com/office/drawing/2014/main" id="{4DD779DE-FB3A-2E4D-62B0-9061FAACAD06}"/>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212" name="TextBox 211">
              <a:extLst>
                <a:ext uri="{FF2B5EF4-FFF2-40B4-BE49-F238E27FC236}">
                  <a16:creationId xmlns:a16="http://schemas.microsoft.com/office/drawing/2014/main" id="{2EAE4B17-166B-AC3F-3BAB-18F5CF6D01B1}"/>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13" name="Group 212">
            <a:extLst>
              <a:ext uri="{FF2B5EF4-FFF2-40B4-BE49-F238E27FC236}">
                <a16:creationId xmlns:a16="http://schemas.microsoft.com/office/drawing/2014/main" id="{CEDD4E33-9372-DA15-791E-09881CC96630}"/>
              </a:ext>
            </a:extLst>
          </p:cNvPr>
          <p:cNvGrpSpPr/>
          <p:nvPr/>
        </p:nvGrpSpPr>
        <p:grpSpPr>
          <a:xfrm>
            <a:off x="7739914" y="2820662"/>
            <a:ext cx="2351135" cy="360000"/>
            <a:chOff x="588263" y="3617084"/>
            <a:chExt cx="2351135" cy="360000"/>
          </a:xfrm>
        </p:grpSpPr>
        <p:pic>
          <p:nvPicPr>
            <p:cNvPr id="214" name="Picture 213">
              <a:extLst>
                <a:ext uri="{FF2B5EF4-FFF2-40B4-BE49-F238E27FC236}">
                  <a16:creationId xmlns:a16="http://schemas.microsoft.com/office/drawing/2014/main" id="{8AFD13BC-B136-968D-401E-68583E0095B3}"/>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215" name="TextBox 214">
              <a:extLst>
                <a:ext uri="{FF2B5EF4-FFF2-40B4-BE49-F238E27FC236}">
                  <a16:creationId xmlns:a16="http://schemas.microsoft.com/office/drawing/2014/main" id="{7C29F256-0746-39F0-E81B-A453490A2580}"/>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 name="Group 1">
            <a:extLst>
              <a:ext uri="{FF2B5EF4-FFF2-40B4-BE49-F238E27FC236}">
                <a16:creationId xmlns:a16="http://schemas.microsoft.com/office/drawing/2014/main" id="{BE154C44-0524-7755-1B83-517056072526}"/>
              </a:ext>
            </a:extLst>
          </p:cNvPr>
          <p:cNvGrpSpPr/>
          <p:nvPr/>
        </p:nvGrpSpPr>
        <p:grpSpPr>
          <a:xfrm>
            <a:off x="7523373" y="1127774"/>
            <a:ext cx="1260000" cy="216000"/>
            <a:chOff x="1194743" y="1140160"/>
            <a:chExt cx="1260000" cy="216000"/>
          </a:xfrm>
        </p:grpSpPr>
        <p:sp>
          <p:nvSpPr>
            <p:cNvPr id="3" name="Rectangle: Rounded Corners 6">
              <a:extLst>
                <a:ext uri="{FF2B5EF4-FFF2-40B4-BE49-F238E27FC236}">
                  <a16:creationId xmlns:a16="http://schemas.microsoft.com/office/drawing/2014/main" id="{8A899ADC-07DD-07B7-3DCE-D6C1414A69D7}"/>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4" name="Graphic 3">
              <a:extLst>
                <a:ext uri="{FF2B5EF4-FFF2-40B4-BE49-F238E27FC236}">
                  <a16:creationId xmlns:a16="http://schemas.microsoft.com/office/drawing/2014/main" id="{E3C15BFC-646D-FA85-6B83-7C0861AEF1AA}"/>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241527" y="1176160"/>
              <a:ext cx="144000" cy="144000"/>
            </a:xfrm>
            <a:prstGeom prst="rect">
              <a:avLst/>
            </a:prstGeom>
          </p:spPr>
        </p:pic>
      </p:grpSp>
      <p:grpSp>
        <p:nvGrpSpPr>
          <p:cNvPr id="5" name="Group 4">
            <a:extLst>
              <a:ext uri="{FF2B5EF4-FFF2-40B4-BE49-F238E27FC236}">
                <a16:creationId xmlns:a16="http://schemas.microsoft.com/office/drawing/2014/main" id="{7234B417-B50C-EB6A-9ADA-968B1D8606DA}"/>
              </a:ext>
            </a:extLst>
          </p:cNvPr>
          <p:cNvGrpSpPr/>
          <p:nvPr/>
        </p:nvGrpSpPr>
        <p:grpSpPr>
          <a:xfrm>
            <a:off x="8868697" y="1127774"/>
            <a:ext cx="1450784" cy="216000"/>
            <a:chOff x="1194743" y="1140160"/>
            <a:chExt cx="1450784" cy="216000"/>
          </a:xfrm>
        </p:grpSpPr>
        <p:sp>
          <p:nvSpPr>
            <p:cNvPr id="6" name="Rectangle: Rounded Corners 6">
              <a:extLst>
                <a:ext uri="{FF2B5EF4-FFF2-40B4-BE49-F238E27FC236}">
                  <a16:creationId xmlns:a16="http://schemas.microsoft.com/office/drawing/2014/main" id="{ED39E913-5222-6FF2-17DB-89B72138735D}"/>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noProof="0">
                  <a:solidFill>
                    <a:srgbClr val="8661C5"/>
                  </a:solidFill>
                  <a:latin typeface="Segoe UI Semibold" panose="020B0702040204020203" pitchFamily="34" charset="0"/>
                  <a:cs typeface="Segoe UI Semibold" panose="020B0702040204020203" pitchFamily="34" charset="0"/>
                </a:rPr>
                <a:t>Employee experience</a:t>
              </a:r>
              <a:endPar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endParaRPr>
            </a:p>
          </p:txBody>
        </p:sp>
        <p:pic>
          <p:nvPicPr>
            <p:cNvPr id="7" name="Graphic 6">
              <a:extLst>
                <a:ext uri="{FF2B5EF4-FFF2-40B4-BE49-F238E27FC236}">
                  <a16:creationId xmlns:a16="http://schemas.microsoft.com/office/drawing/2014/main" id="{2B48B77F-8115-E95D-B616-56B79221BE06}"/>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241527" y="1176160"/>
              <a:ext cx="144000" cy="144000"/>
            </a:xfrm>
            <a:prstGeom prst="rect">
              <a:avLst/>
            </a:prstGeom>
          </p:spPr>
        </p:pic>
      </p:grpSp>
      <p:pic>
        <p:nvPicPr>
          <p:cNvPr id="10" name="Picture 9">
            <a:extLst>
              <a:ext uri="{FF2B5EF4-FFF2-40B4-BE49-F238E27FC236}">
                <a16:creationId xmlns:a16="http://schemas.microsoft.com/office/drawing/2014/main" id="{CB8282B2-A3E1-F635-B547-1A174EE91DC9}"/>
              </a:ext>
            </a:extLst>
          </p:cNvPr>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9902152" y="4805680"/>
            <a:ext cx="2289848" cy="2052320"/>
          </a:xfrm>
          <a:prstGeom prst="rect">
            <a:avLst/>
          </a:prstGeom>
        </p:spPr>
      </p:pic>
      <p:grpSp>
        <p:nvGrpSpPr>
          <p:cNvPr id="9" name="Group 8">
            <a:extLst>
              <a:ext uri="{FF2B5EF4-FFF2-40B4-BE49-F238E27FC236}">
                <a16:creationId xmlns:a16="http://schemas.microsoft.com/office/drawing/2014/main" id="{FA4476A7-8C16-4154-BDD5-C2286CD937A7}"/>
              </a:ext>
            </a:extLst>
          </p:cNvPr>
          <p:cNvGrpSpPr/>
          <p:nvPr/>
        </p:nvGrpSpPr>
        <p:grpSpPr>
          <a:xfrm>
            <a:off x="7862456" y="5433234"/>
            <a:ext cx="2250050" cy="480390"/>
            <a:chOff x="767112" y="2825909"/>
            <a:chExt cx="2250050" cy="480390"/>
          </a:xfrm>
        </p:grpSpPr>
        <p:sp>
          <p:nvSpPr>
            <p:cNvPr id="16" name="TextBox 15">
              <a:extLst>
                <a:ext uri="{FF2B5EF4-FFF2-40B4-BE49-F238E27FC236}">
                  <a16:creationId xmlns:a16="http://schemas.microsoft.com/office/drawing/2014/main" id="{A2756523-F883-9E8B-1D77-FA494AB45631}"/>
                </a:ext>
                <a:ext uri="{C183D7F6-B498-43B3-948B-1728B52AA6E4}">
                  <adec:decorative xmlns:adec="http://schemas.microsoft.com/office/drawing/2017/decorative" val="0"/>
                </a:ext>
              </a:extLst>
            </p:cNvPr>
            <p:cNvSpPr txBox="1"/>
            <p:nvPr/>
          </p:nvSpPr>
          <p:spPr>
            <a:xfrm>
              <a:off x="1124978" y="2860023"/>
              <a:ext cx="1892184" cy="44627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Legal records</a:t>
              </a: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p:txBody>
        </p:sp>
        <p:pic>
          <p:nvPicPr>
            <p:cNvPr id="17" name="Picture 2" descr="Copilot Studio Generative AI pricing - Power Platform Community">
              <a:extLst>
                <a:ext uri="{FF2B5EF4-FFF2-40B4-BE49-F238E27FC236}">
                  <a16:creationId xmlns:a16="http://schemas.microsoft.com/office/drawing/2014/main" id="{105D2BA7-9633-C5E8-8779-79647439282B}"/>
                </a:ext>
              </a:extLst>
            </p:cNvPr>
            <p:cNvPicPr>
              <a:picLocks noChangeAspect="1" noChangeArrowheads="1"/>
            </p:cNvPicPr>
            <p:nvPr/>
          </p:nvPicPr>
          <p:blipFill rotWithShape="1">
            <a:blip r:embed="rId12"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Graphic 2">
            <a:hlinkClick r:id="rId13"/>
            <a:extLst>
              <a:ext uri="{FF2B5EF4-FFF2-40B4-BE49-F238E27FC236}">
                <a16:creationId xmlns:a16="http://schemas.microsoft.com/office/drawing/2014/main" id="{657E473F-AFC8-9943-49E3-BD7D8CD408EE}"/>
              </a:ext>
            </a:extLst>
          </p:cNvPr>
          <p:cNvSpPr/>
          <p:nvPr/>
        </p:nvSpPr>
        <p:spPr>
          <a:xfrm>
            <a:off x="4162173" y="427541"/>
            <a:ext cx="228200" cy="202844"/>
          </a:xfrm>
          <a:custGeom>
            <a:avLst/>
            <a:gdLst>
              <a:gd name="connsiteX0" fmla="*/ 41203 w 228200"/>
              <a:gd name="connsiteY0" fmla="*/ 0 h 202844"/>
              <a:gd name="connsiteX1" fmla="*/ 186997 w 228200"/>
              <a:gd name="connsiteY1" fmla="*/ 0 h 202844"/>
              <a:gd name="connsiteX2" fmla="*/ 228137 w 228200"/>
              <a:gd name="connsiteY2" fmla="*/ 38870 h 202844"/>
              <a:gd name="connsiteX3" fmla="*/ 228200 w 228200"/>
              <a:gd name="connsiteY3" fmla="*/ 41203 h 202844"/>
              <a:gd name="connsiteX4" fmla="*/ 228200 w 228200"/>
              <a:gd name="connsiteY4" fmla="*/ 161642 h 202844"/>
              <a:gd name="connsiteX5" fmla="*/ 189330 w 228200"/>
              <a:gd name="connsiteY5" fmla="*/ 202781 h 202844"/>
              <a:gd name="connsiteX6" fmla="*/ 186997 w 228200"/>
              <a:gd name="connsiteY6" fmla="*/ 202845 h 202844"/>
              <a:gd name="connsiteX7" fmla="*/ 41203 w 228200"/>
              <a:gd name="connsiteY7" fmla="*/ 202845 h 202844"/>
              <a:gd name="connsiteX8" fmla="*/ 63 w 228200"/>
              <a:gd name="connsiteY8" fmla="*/ 163975 h 202844"/>
              <a:gd name="connsiteX9" fmla="*/ 0 w 228200"/>
              <a:gd name="connsiteY9" fmla="*/ 161642 h 202844"/>
              <a:gd name="connsiteX10" fmla="*/ 0 w 228200"/>
              <a:gd name="connsiteY10" fmla="*/ 41203 h 202844"/>
              <a:gd name="connsiteX11" fmla="*/ 38870 w 228200"/>
              <a:gd name="connsiteY11" fmla="*/ 63 h 202844"/>
              <a:gd name="connsiteX12" fmla="*/ 41203 w 228200"/>
              <a:gd name="connsiteY12" fmla="*/ 0 h 202844"/>
              <a:gd name="connsiteX13" fmla="*/ 186997 w 228200"/>
              <a:gd name="connsiteY13" fmla="*/ 0 h 202844"/>
              <a:gd name="connsiteX14" fmla="*/ 41203 w 228200"/>
              <a:gd name="connsiteY14" fmla="*/ 0 h 202844"/>
              <a:gd name="connsiteX15" fmla="*/ 89416 w 228200"/>
              <a:gd name="connsiteY15" fmla="*/ 70805 h 202844"/>
              <a:gd name="connsiteX16" fmla="*/ 88745 w 228200"/>
              <a:gd name="connsiteY16" fmla="*/ 73658 h 202844"/>
              <a:gd name="connsiteX17" fmla="*/ 88745 w 228200"/>
              <a:gd name="connsiteY17" fmla="*/ 129212 h 202844"/>
              <a:gd name="connsiteX18" fmla="*/ 95083 w 228200"/>
              <a:gd name="connsiteY18" fmla="*/ 135551 h 202844"/>
              <a:gd name="connsiteX19" fmla="*/ 97923 w 228200"/>
              <a:gd name="connsiteY19" fmla="*/ 134879 h 202844"/>
              <a:gd name="connsiteX20" fmla="*/ 153477 w 228200"/>
              <a:gd name="connsiteY20" fmla="*/ 107115 h 202844"/>
              <a:gd name="connsiteX21" fmla="*/ 156324 w 228200"/>
              <a:gd name="connsiteY21" fmla="*/ 98614 h 202844"/>
              <a:gd name="connsiteX22" fmla="*/ 153477 w 228200"/>
              <a:gd name="connsiteY22" fmla="*/ 95768 h 202844"/>
              <a:gd name="connsiteX23" fmla="*/ 97923 w 228200"/>
              <a:gd name="connsiteY23" fmla="*/ 67991 h 202844"/>
              <a:gd name="connsiteX24" fmla="*/ 89416 w 228200"/>
              <a:gd name="connsiteY24" fmla="*/ 70818 h 202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200" h="202844">
                <a:moveTo>
                  <a:pt x="41203" y="0"/>
                </a:moveTo>
                <a:lnTo>
                  <a:pt x="186997" y="0"/>
                </a:lnTo>
                <a:cubicBezTo>
                  <a:pt x="208848" y="-1"/>
                  <a:pt x="226900" y="17055"/>
                  <a:pt x="228137" y="38870"/>
                </a:cubicBezTo>
                <a:lnTo>
                  <a:pt x="228200" y="41203"/>
                </a:lnTo>
                <a:lnTo>
                  <a:pt x="228200" y="161642"/>
                </a:lnTo>
                <a:cubicBezTo>
                  <a:pt x="228202" y="183492"/>
                  <a:pt x="211146" y="201544"/>
                  <a:pt x="189330" y="202781"/>
                </a:cubicBezTo>
                <a:lnTo>
                  <a:pt x="186997" y="202845"/>
                </a:lnTo>
                <a:lnTo>
                  <a:pt x="41203" y="202845"/>
                </a:lnTo>
                <a:cubicBezTo>
                  <a:pt x="19352" y="202846"/>
                  <a:pt x="1300" y="185791"/>
                  <a:pt x="63" y="163975"/>
                </a:cubicBezTo>
                <a:lnTo>
                  <a:pt x="0" y="161642"/>
                </a:lnTo>
                <a:lnTo>
                  <a:pt x="0" y="41203"/>
                </a:lnTo>
                <a:cubicBezTo>
                  <a:pt x="-1" y="19352"/>
                  <a:pt x="17055" y="1300"/>
                  <a:pt x="38870" y="63"/>
                </a:cubicBezTo>
                <a:lnTo>
                  <a:pt x="41203" y="0"/>
                </a:lnTo>
                <a:lnTo>
                  <a:pt x="186997" y="0"/>
                </a:lnTo>
                <a:lnTo>
                  <a:pt x="41203" y="0"/>
                </a:lnTo>
                <a:close/>
                <a:moveTo>
                  <a:pt x="89416" y="70805"/>
                </a:moveTo>
                <a:cubicBezTo>
                  <a:pt x="88973" y="71691"/>
                  <a:pt x="88743" y="72668"/>
                  <a:pt x="88745" y="73658"/>
                </a:cubicBezTo>
                <a:lnTo>
                  <a:pt x="88745" y="129212"/>
                </a:lnTo>
                <a:cubicBezTo>
                  <a:pt x="88745" y="132712"/>
                  <a:pt x="91583" y="135551"/>
                  <a:pt x="95083" y="135551"/>
                </a:cubicBezTo>
                <a:cubicBezTo>
                  <a:pt x="96070" y="135551"/>
                  <a:pt x="97042" y="135320"/>
                  <a:pt x="97923" y="134879"/>
                </a:cubicBezTo>
                <a:lnTo>
                  <a:pt x="153477" y="107115"/>
                </a:lnTo>
                <a:cubicBezTo>
                  <a:pt x="156610" y="105553"/>
                  <a:pt x="157884" y="101747"/>
                  <a:pt x="156324" y="98614"/>
                </a:cubicBezTo>
                <a:cubicBezTo>
                  <a:pt x="155709" y="97381"/>
                  <a:pt x="154710" y="96383"/>
                  <a:pt x="153477" y="95768"/>
                </a:cubicBezTo>
                <a:lnTo>
                  <a:pt x="97923" y="67991"/>
                </a:lnTo>
                <a:cubicBezTo>
                  <a:pt x="94793" y="66423"/>
                  <a:pt x="90985" y="67689"/>
                  <a:pt x="89416" y="70818"/>
                </a:cubicBezTo>
                <a:close/>
              </a:path>
            </a:pathLst>
          </a:custGeom>
          <a:gradFill>
            <a:gsLst>
              <a:gs pos="73000">
                <a:srgbClr val="0078D4"/>
              </a:gs>
              <a:gs pos="12000">
                <a:srgbClr val="C03BC4"/>
              </a:gs>
            </a:gsLst>
            <a:path path="circle">
              <a:fillToRect l="100000" t="100000"/>
            </a:path>
          </a:gradFill>
          <a:ln w="12303" cap="flat">
            <a:noFill/>
            <a:prstDash val="solid"/>
            <a:miter/>
          </a:ln>
          <a:effectLst>
            <a:outerShdw blurRad="63500" dist="63500" dir="3000000" algn="tl" rotWithShape="0">
              <a:srgbClr val="454142">
                <a:alpha val="15000"/>
              </a:srgbClr>
            </a:outerShdw>
          </a:effectLst>
        </p:spPr>
        <p:txBody>
          <a:bodyPr rtlCol="0" anchor="ctr"/>
          <a:lstStyle/>
          <a:p>
            <a:endParaRPr lang="en-US" noProof="0"/>
          </a:p>
        </p:txBody>
      </p:sp>
    </p:spTree>
    <p:extLst>
      <p:ext uri="{BB962C8B-B14F-4D97-AF65-F5344CB8AC3E}">
        <p14:creationId xmlns:p14="http://schemas.microsoft.com/office/powerpoint/2010/main" val="438991322"/>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314</Words>
  <Application>Microsoft Office PowerPoint</Application>
  <PresentationFormat>Widescreen</PresentationFormat>
  <Paragraphs>36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Legal | Quicker legal guidance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2025-02-11T21:12:42Z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