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147483645"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94660"/>
  </p:normalViewPr>
  <p:slideViewPr>
    <p:cSldViewPr snapToGrid="0">
      <p:cViewPr varScale="1">
        <p:scale>
          <a:sx n="93" d="100"/>
          <a:sy n="93" d="100"/>
        </p:scale>
        <p:origin x="12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44023-39E6-48A8-BC38-2921B6F706DD}" type="datetimeFigureOut">
              <a:rPr lang="en-US" smtClean="0"/>
              <a:t>6/6/2024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65464-7481-44FE-AD00-38EE54C73D1D}" type="slidenum">
              <a:rPr lang="en-US" smtClean="0"/>
              <a:t>‹#›</a:t>
            </a:fld>
            <a:endParaRPr lang="en-US"/>
          </a:p>
        </p:txBody>
      </p:sp>
    </p:spTree>
    <p:extLst>
      <p:ext uri="{BB962C8B-B14F-4D97-AF65-F5344CB8AC3E}">
        <p14:creationId xmlns:p14="http://schemas.microsoft.com/office/powerpoint/2010/main" val="254817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7382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8387120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2099820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6218777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45141711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63155598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97768795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2106931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91729592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Rectangle: Rounded Corners 28">
            <a:extLst>
              <a:ext uri="{FF2B5EF4-FFF2-40B4-BE49-F238E27FC236}">
                <a16:creationId xmlns:a16="http://schemas.microsoft.com/office/drawing/2014/main" id="{0858CC03-0AEA-A519-5A48-FB794F9BA8D4}"/>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81225020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1424408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notesSlide" Target="../notesSlides/notesSlide1.xml"/><Relationship Id="rId7" Type="http://schemas.openxmlformats.org/officeDocument/2006/relationships/hyperlink" Target="https://support.microsoft.com/en-us/topic/overview-of-microsoft-365-chat-preview-5b00a52d-7296-48ee-b938-b95b7209f737" TargetMode="External"/><Relationship Id="rId12"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6.sv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hyperlink" Target="https://copilot.microsoft.com/" TargetMode="External"/><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5672138" cy="263149"/>
          </a:xfrm>
        </p:spPr>
        <p:txBody>
          <a:bodyPr>
            <a:normAutofit/>
          </a:bodyPr>
          <a:lstStyle/>
          <a:p>
            <a:r>
              <a:rPr lang="en-US" dirty="0">
                <a:solidFill>
                  <a:srgbClr val="0078D4"/>
                </a:solidFill>
              </a:rPr>
              <a:t>Legal | </a:t>
            </a:r>
            <a:r>
              <a:rPr lang="en-US" dirty="0"/>
              <a:t>Quicker Contract review</a:t>
            </a:r>
          </a:p>
        </p:txBody>
      </p:sp>
      <p:sp>
        <p:nvSpPr>
          <p:cNvPr id="72" name="Text Placeholder 71">
            <a:extLst>
              <a:ext uri="{FF2B5EF4-FFF2-40B4-BE49-F238E27FC236}">
                <a16:creationId xmlns:a16="http://schemas.microsoft.com/office/drawing/2014/main" id="{C61C0DE8-9541-77D3-B219-53C49855492F}"/>
              </a:ext>
            </a:extLst>
          </p:cNvPr>
          <p:cNvSpPr>
            <a:spLocks noGrp="1"/>
          </p:cNvSpPr>
          <p:nvPr>
            <p:ph type="body" sz="quarter" idx="10"/>
          </p:nvPr>
        </p:nvSpPr>
        <p:spPr>
          <a:xfrm>
            <a:off x="570453" y="6490609"/>
            <a:ext cx="9597418" cy="107722"/>
          </a:xfrm>
        </p:spPr>
        <p:txBody>
          <a:bodyPr/>
          <a:lstStyle/>
          <a:p>
            <a:r>
              <a:rPr lang="en-US" baseline="30000"/>
              <a:t>1</a:t>
            </a:r>
            <a:r>
              <a:rPr lang="en-US"/>
              <a:t>Access Copilot at </a:t>
            </a:r>
            <a:r>
              <a:rPr lang="en-US">
                <a:hlinkClick r:id="rId4"/>
              </a:rPr>
              <a:t>copilot.microsoft.com</a:t>
            </a:r>
            <a:r>
              <a:rPr lang="en-US"/>
              <a:t>, the Microsoft Copilot mobile app, or the Copilot app in Teams, and set toggle to “Work”.</a:t>
            </a:r>
            <a:endParaRPr lang="en-US" baseline="30000"/>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t>1. Summarize email conversation</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noProof="0"/>
              <a:t>6. Create briefing notes</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t>2. Ask for contract submission</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t>5. Catch up on review meeting</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t>3. Review the contract</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t>4. Compare two agreements</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normAutofit fontScale="77500" lnSpcReduction="20000"/>
          </a:bodyPr>
          <a:lstStyle/>
          <a:p>
            <a:r>
              <a:rPr lang="en-GB" sz="1600">
                <a:latin typeface="Segoe UI Semibold"/>
                <a:cs typeface="Segoe UI Semibold"/>
              </a:rPr>
              <a:t>Copilot for Microsoft 365 </a:t>
            </a:r>
            <a:r>
              <a:rPr lang="en-US">
                <a:latin typeface="Segoe UI Semibold"/>
                <a:cs typeface="Segoe UI Semibold"/>
              </a:rPr>
              <a:t>(includes Copilot Studio plug-ins)</a:t>
            </a:r>
            <a:endParaRPr lang="en-US"/>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a:lstStyle/>
          <a:p>
            <a:r>
              <a:rPr lang="en-US" noProof="0"/>
              <a:t>Aks Copilot</a:t>
            </a:r>
            <a:r>
              <a:rPr lang="en-US" baseline="30000">
                <a:solidFill>
                  <a:srgbClr val="1A1A1A"/>
                </a:solidFill>
                <a:latin typeface="Segoe UI"/>
              </a:rPr>
              <a:t>1</a:t>
            </a:r>
            <a:r>
              <a:rPr lang="en-US" noProof="0"/>
              <a:t> to summarize an email thread about a memorandum of understanding (MOU) Use the references to jump to the email to gain more context.</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noProof="0"/>
              <a:t>Ask Copilot in Outlook to respond to the email with a few suggestions for updates to the MOU and then ask contact to submit to the legal review platform. </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878012"/>
          </a:xfrm>
        </p:spPr>
        <p:txBody>
          <a:bodyPr>
            <a:normAutofit lnSpcReduction="10000"/>
          </a:bodyPr>
          <a:lstStyle/>
          <a:p>
            <a:r>
              <a:rPr lang="en-US" noProof="0"/>
              <a:t>Ask for specific details from a complex contract document such as the duration or payment terms. Then summarize key contract terms and note any items related to disputes in the Legal system. Use the links to get additional details and speed the review</a:t>
            </a:r>
          </a:p>
        </p:txBody>
      </p:sp>
      <p:sp>
        <p:nvSpPr>
          <p:cNvPr id="73" name="Text Placeholder 72">
            <a:extLst>
              <a:ext uri="{FF2B5EF4-FFF2-40B4-BE49-F238E27FC236}">
                <a16:creationId xmlns:a16="http://schemas.microsoft.com/office/drawing/2014/main" id="{04095C6E-055F-90E1-014D-FE2E723CCF05}"/>
              </a:ext>
            </a:extLst>
          </p:cNvPr>
          <p:cNvSpPr>
            <a:spLocks noGrp="1"/>
          </p:cNvSpPr>
          <p:nvPr>
            <p:ph type="body" sz="quarter" idx="21"/>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Save time reviewing</a:t>
            </a:r>
            <a:r>
              <a:rPr kumimoji="0" lang="en-US" sz="900" b="0" i="0" u="none" strike="noStrike" kern="0" cap="none" spc="0" normalizeH="0" baseline="0" noProof="0">
                <a:ln>
                  <a:noFill/>
                </a:ln>
                <a:solidFill>
                  <a:srgbClr val="1A1A1A"/>
                </a:solidFill>
                <a:effectLst/>
                <a:uLnTx/>
                <a:uFillTx/>
                <a:latin typeface="Segoe UI"/>
                <a:ea typeface="+mn-ea"/>
                <a:cs typeface="+mn-cs"/>
              </a:rPr>
              <a:t> long email threads to pull out the essential information</a:t>
            </a:r>
          </a:p>
        </p:txBody>
      </p:sp>
      <p:sp>
        <p:nvSpPr>
          <p:cNvPr id="74" name="Text Placeholder 73">
            <a:extLst>
              <a:ext uri="{FF2B5EF4-FFF2-40B4-BE49-F238E27FC236}">
                <a16:creationId xmlns:a16="http://schemas.microsoft.com/office/drawing/2014/main" id="{5FAEF65D-BC01-DAAB-BDF2-86B8F2D4E1BF}"/>
              </a:ext>
            </a:extLst>
          </p:cNvPr>
          <p:cNvSpPr>
            <a:spLocks noGrp="1"/>
          </p:cNvSpPr>
          <p:nvPr>
            <p:ph type="body" sz="quarter" idx="22"/>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Prepare for a customer meeting</a:t>
            </a:r>
            <a:r>
              <a:rPr kumimoji="0" lang="en-US" sz="900" b="0" i="0" u="none" strike="noStrike" kern="0" cap="none" spc="0" normalizeH="0" baseline="0" noProof="0">
                <a:ln>
                  <a:noFill/>
                </a:ln>
                <a:solidFill>
                  <a:srgbClr val="1A1A1A"/>
                </a:solidFill>
                <a:effectLst/>
                <a:uLnTx/>
                <a:uFillTx/>
                <a:latin typeface="Segoe UI"/>
                <a:ea typeface="+mn-ea"/>
                <a:cs typeface="+mn-cs"/>
              </a:rPr>
              <a:t> by asking Copilot to summarize existing relationships and recent interactions.</a:t>
            </a:r>
          </a:p>
        </p:txBody>
      </p:sp>
      <p:sp>
        <p:nvSpPr>
          <p:cNvPr id="75" name="Text Placeholder 74">
            <a:extLst>
              <a:ext uri="{FF2B5EF4-FFF2-40B4-BE49-F238E27FC236}">
                <a16:creationId xmlns:a16="http://schemas.microsoft.com/office/drawing/2014/main" id="{8AEF5F31-6684-65D3-33B2-42F454DE5834}"/>
              </a:ext>
            </a:extLst>
          </p:cNvPr>
          <p:cNvSpPr>
            <a:spLocks noGrp="1"/>
          </p:cNvSpPr>
          <p:nvPr>
            <p:ph type="body" sz="quarter" idx="23"/>
          </p:nvPr>
        </p:nvSpPr>
        <p:spPr/>
        <p:txBody>
          <a:bodyPr>
            <a:normAutofit lnSpcReduction="10000"/>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Copilot will draft a professional email </a:t>
            </a:r>
            <a:r>
              <a:rPr kumimoji="0" lang="en-US" sz="900" b="0" i="0" u="none" strike="noStrike" kern="0" cap="none" spc="0" normalizeH="0" baseline="0" noProof="0">
                <a:ln>
                  <a:noFill/>
                </a:ln>
                <a:solidFill>
                  <a:srgbClr val="1A1A1A"/>
                </a:solidFill>
                <a:effectLst/>
                <a:uLnTx/>
                <a:uFillTx/>
                <a:latin typeface="Segoe UI"/>
                <a:ea typeface="+mn-ea"/>
                <a:cs typeface="+mn-cs"/>
              </a:rPr>
              <a:t>with the necessary details including links to the legal review platform for submissions from only a few bullet points.</a:t>
            </a:r>
          </a:p>
        </p:txBody>
      </p:sp>
      <p:sp>
        <p:nvSpPr>
          <p:cNvPr id="76" name="Text Placeholder 75">
            <a:extLst>
              <a:ext uri="{FF2B5EF4-FFF2-40B4-BE49-F238E27FC236}">
                <a16:creationId xmlns:a16="http://schemas.microsoft.com/office/drawing/2014/main" id="{D41C4E2C-CA92-0B9E-4771-A49BFDBBC545}"/>
              </a:ext>
            </a:extLst>
          </p:cNvPr>
          <p:cNvSpPr>
            <a:spLocks noGrp="1"/>
          </p:cNvSpPr>
          <p:nvPr>
            <p:ph type="body" sz="quarter" idx="24"/>
          </p:nvPr>
        </p:nvSpPr>
        <p:spPr/>
        <p:txBody>
          <a:bodyPr>
            <a:normAutofit lnSpcReduction="10000"/>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Create a set of formal meeting minutes </a:t>
            </a:r>
            <a:r>
              <a:rPr kumimoji="0" lang="en-US" sz="900" b="0" i="0" u="none" strike="noStrike" kern="0" cap="none" spc="0" normalizeH="0" baseline="0" noProof="0">
                <a:ln>
                  <a:noFill/>
                </a:ln>
                <a:solidFill>
                  <a:srgbClr val="1A1A1A"/>
                </a:solidFill>
                <a:effectLst/>
                <a:uLnTx/>
                <a:uFillTx/>
                <a:latin typeface="Segoe UI"/>
                <a:ea typeface="+mn-ea"/>
                <a:cs typeface="+mn-cs"/>
              </a:rPr>
              <a:t>for client records  in a format that you specify with thing such as an attendance list, action items, disagreements, and key points.</a:t>
            </a:r>
          </a:p>
        </p:txBody>
      </p:sp>
      <p:sp>
        <p:nvSpPr>
          <p:cNvPr id="77" name="Text Placeholder 76">
            <a:extLst>
              <a:ext uri="{FF2B5EF4-FFF2-40B4-BE49-F238E27FC236}">
                <a16:creationId xmlns:a16="http://schemas.microsoft.com/office/drawing/2014/main" id="{4DEA5BF3-FE7B-9AAC-B45E-7FCEAFE714BC}"/>
              </a:ext>
            </a:extLst>
          </p:cNvPr>
          <p:cNvSpPr>
            <a:spLocks noGrp="1"/>
          </p:cNvSpPr>
          <p:nvPr>
            <p:ph type="body" sz="quarter" idx="25"/>
          </p:nvPr>
        </p:nvSpPr>
        <p:spPr/>
        <p:txBody>
          <a:bodyPr>
            <a:normAutofit lnSpcReduction="10000"/>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Speed a contract review </a:t>
            </a:r>
            <a:r>
              <a:rPr kumimoji="0" lang="en-US" sz="900" b="0" i="0" u="none" strike="noStrike" kern="0" cap="none" spc="0" normalizeH="0" baseline="0" noProof="0">
                <a:ln>
                  <a:noFill/>
                </a:ln>
                <a:solidFill>
                  <a:srgbClr val="1A1A1A"/>
                </a:solidFill>
                <a:effectLst/>
                <a:uLnTx/>
                <a:uFillTx/>
                <a:latin typeface="Segoe UI"/>
                <a:ea typeface="+mn-ea"/>
                <a:cs typeface="+mn-cs"/>
              </a:rPr>
              <a:t>by asking Copilot to search for the information you need and then jumping right to the specific areas needing further review.</a:t>
            </a:r>
          </a:p>
        </p:txBody>
      </p:sp>
      <p:sp>
        <p:nvSpPr>
          <p:cNvPr id="78" name="Text Placeholder 77">
            <a:extLst>
              <a:ext uri="{FF2B5EF4-FFF2-40B4-BE49-F238E27FC236}">
                <a16:creationId xmlns:a16="http://schemas.microsoft.com/office/drawing/2014/main" id="{E920AE0A-1235-6838-7866-459E17FC1E37}"/>
              </a:ext>
            </a:extLst>
          </p:cNvPr>
          <p:cNvSpPr>
            <a:spLocks noGrp="1"/>
          </p:cNvSpPr>
          <p:nvPr>
            <p:ph type="body" sz="quarter" idx="2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Copilot can compare key legal positions </a:t>
            </a:r>
            <a:r>
              <a:rPr kumimoji="0" lang="en-US" sz="900" b="0" i="0" u="none" strike="noStrike" kern="0" cap="none" spc="0" normalizeH="0" baseline="0" noProof="0">
                <a:ln>
                  <a:noFill/>
                </a:ln>
                <a:solidFill>
                  <a:srgbClr val="1A1A1A"/>
                </a:solidFill>
                <a:effectLst/>
                <a:uLnTx/>
                <a:uFillTx/>
                <a:latin typeface="Segoe UI"/>
                <a:ea typeface="+mn-ea"/>
                <a:cs typeface="+mn-cs"/>
              </a:rPr>
              <a:t>even if you don’t provide specific areas and lay out differences and potential missing provisions.</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a:lstStyle/>
          <a:p>
            <a:r>
              <a:rPr lang="en-US" noProof="0"/>
              <a:t>Ask Copilot in Teams to create a brief for the legal counsel to use when meeting with the customer to finalize the contract.  </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lstStyle/>
          <a:p>
            <a:r>
              <a:rPr lang="en-US" noProof="0"/>
              <a:t>Use the Recap to understand the key items discussed on the meeting and then ask Copilot</a:t>
            </a:r>
            <a:r>
              <a:rPr lang="en-US"/>
              <a:t> in Teams</a:t>
            </a:r>
            <a:r>
              <a:rPr lang="en-US" noProof="0"/>
              <a:t> to create a meeting report with a list of all of the contract updates required. </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noProof="0"/>
              <a:t>Ask Copilot in Word to compare two agreements and list the results in a table and also include areas addressed in one agreement and not the other.</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normAutofit/>
          </a:bodyPr>
          <a:lstStyle/>
          <a:p>
            <a:r>
              <a:rPr lang="en-GB">
                <a:latin typeface="Segoe UI Semibold"/>
                <a:cs typeface="Segoe UI Semibold"/>
              </a:rPr>
              <a:t>Customize</a:t>
            </a:r>
            <a:endParaRPr lang="en-US"/>
          </a:p>
        </p:txBody>
      </p:sp>
      <p:sp>
        <p:nvSpPr>
          <p:cNvPr id="79" name="Text Placeholder 78">
            <a:extLst>
              <a:ext uri="{FF2B5EF4-FFF2-40B4-BE49-F238E27FC236}">
                <a16:creationId xmlns:a16="http://schemas.microsoft.com/office/drawing/2014/main" id="{1970C907-D49D-A373-6767-7353CDC1D921}"/>
              </a:ext>
            </a:extLst>
          </p:cNvPr>
          <p:cNvSpPr>
            <a:spLocks noGrp="1"/>
          </p:cNvSpPr>
          <p:nvPr>
            <p:ph type="body" sz="quarter" idx="38"/>
          </p:nvPr>
        </p:nvSpPr>
        <p:spPr>
          <a:solidFill>
            <a:srgbClr val="0070C0"/>
          </a:solidFill>
        </p:spPr>
        <p:txBody>
          <a:bodyPr/>
          <a:lstStyle/>
          <a:p>
            <a:endParaRPr lang="en-US"/>
          </a:p>
        </p:txBody>
      </p:sp>
      <p:sp>
        <p:nvSpPr>
          <p:cNvPr id="80" name="Text Placeholder 79">
            <a:extLst>
              <a:ext uri="{FF2B5EF4-FFF2-40B4-BE49-F238E27FC236}">
                <a16:creationId xmlns:a16="http://schemas.microsoft.com/office/drawing/2014/main" id="{F4D195D4-2525-A0A6-D5AD-578F022AE43A}"/>
              </a:ext>
            </a:extLst>
          </p:cNvPr>
          <p:cNvSpPr>
            <a:spLocks noGrp="1"/>
          </p:cNvSpPr>
          <p:nvPr>
            <p:ph type="body" sz="quarter" idx="39"/>
          </p:nvPr>
        </p:nvSpPr>
        <p:spPr>
          <a:solidFill>
            <a:srgbClr val="0078D4"/>
          </a:solidFill>
        </p:spPr>
        <p:txBody>
          <a:bodyPr/>
          <a:lstStyle/>
          <a:p>
            <a:endParaRPr lang="en-US"/>
          </a:p>
        </p:txBody>
      </p:sp>
      <p:sp>
        <p:nvSpPr>
          <p:cNvPr id="81" name="Text Placeholder 80">
            <a:extLst>
              <a:ext uri="{FF2B5EF4-FFF2-40B4-BE49-F238E27FC236}">
                <a16:creationId xmlns:a16="http://schemas.microsoft.com/office/drawing/2014/main" id="{6EABCAE9-EB0F-9C72-AD3B-C6A6C55C609A}"/>
              </a:ext>
            </a:extLst>
          </p:cNvPr>
          <p:cNvSpPr>
            <a:spLocks noGrp="1"/>
          </p:cNvSpPr>
          <p:nvPr>
            <p:ph type="body" sz="quarter" idx="40"/>
          </p:nvPr>
        </p:nvSpPr>
        <p:spPr/>
        <p:txBody>
          <a:bodyPr/>
          <a:lstStyle/>
          <a:p>
            <a:endParaRPr lang="en-US"/>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Advisory services</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Transactional processes</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27" name="Group 126">
            <a:extLst>
              <a:ext uri="{FF2B5EF4-FFF2-40B4-BE49-F238E27FC236}">
                <a16:creationId xmlns:a16="http://schemas.microsoft.com/office/drawing/2014/main" id="{622C3429-2E2E-5274-9586-8480CB2100C3}"/>
              </a:ext>
            </a:extLst>
          </p:cNvPr>
          <p:cNvGrpSpPr/>
          <p:nvPr/>
        </p:nvGrpSpPr>
        <p:grpSpPr>
          <a:xfrm>
            <a:off x="804187" y="2842949"/>
            <a:ext cx="2351135" cy="360000"/>
            <a:chOff x="588263" y="1217924"/>
            <a:chExt cx="2351135" cy="360000"/>
          </a:xfrm>
        </p:grpSpPr>
        <p:pic>
          <p:nvPicPr>
            <p:cNvPr id="128" name="Picture 127" descr="Zip Co logo SVG free download, id: 101874 - Brandlogos.net">
              <a:hlinkClick r:id="rId7"/>
              <a:extLst>
                <a:ext uri="{FF2B5EF4-FFF2-40B4-BE49-F238E27FC236}">
                  <a16:creationId xmlns:a16="http://schemas.microsoft.com/office/drawing/2014/main" id="{AB5135F5-D83B-C0A4-359F-777FF2365062}"/>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9" name="TextBox 128">
              <a:extLst>
                <a:ext uri="{FF2B5EF4-FFF2-40B4-BE49-F238E27FC236}">
                  <a16:creationId xmlns:a16="http://schemas.microsoft.com/office/drawing/2014/main" id="{4DB82813-C3C0-ADA6-74EC-E18FB06BE6C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130" name="Group 129">
            <a:extLst>
              <a:ext uri="{FF2B5EF4-FFF2-40B4-BE49-F238E27FC236}">
                <a16:creationId xmlns:a16="http://schemas.microsoft.com/office/drawing/2014/main" id="{27F7E6CA-8A27-743D-F2AA-E5F18562B480}"/>
              </a:ext>
            </a:extLst>
          </p:cNvPr>
          <p:cNvGrpSpPr/>
          <p:nvPr/>
        </p:nvGrpSpPr>
        <p:grpSpPr>
          <a:xfrm>
            <a:off x="4276273" y="2842949"/>
            <a:ext cx="2351135" cy="360000"/>
            <a:chOff x="588263" y="1697756"/>
            <a:chExt cx="2351135" cy="360000"/>
          </a:xfrm>
        </p:grpSpPr>
        <p:pic>
          <p:nvPicPr>
            <p:cNvPr id="131" name="Picture 130">
              <a:extLst>
                <a:ext uri="{FF2B5EF4-FFF2-40B4-BE49-F238E27FC236}">
                  <a16:creationId xmlns:a16="http://schemas.microsoft.com/office/drawing/2014/main" id="{4EE6A021-DC6A-809A-59EB-C11D23070A8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32" name="TextBox 131">
              <a:extLst>
                <a:ext uri="{FF2B5EF4-FFF2-40B4-BE49-F238E27FC236}">
                  <a16:creationId xmlns:a16="http://schemas.microsoft.com/office/drawing/2014/main" id="{682F0C95-3315-1F01-B6E2-80C936155B6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6" name="Group 135">
            <a:extLst>
              <a:ext uri="{FF2B5EF4-FFF2-40B4-BE49-F238E27FC236}">
                <a16:creationId xmlns:a16="http://schemas.microsoft.com/office/drawing/2014/main" id="{82FE2D8B-EC46-E46C-ED22-1E6B80475B91}"/>
              </a:ext>
            </a:extLst>
          </p:cNvPr>
          <p:cNvGrpSpPr/>
          <p:nvPr/>
        </p:nvGrpSpPr>
        <p:grpSpPr>
          <a:xfrm>
            <a:off x="4276273" y="5158847"/>
            <a:ext cx="2351135" cy="360000"/>
            <a:chOff x="588263" y="3617084"/>
            <a:chExt cx="2351135" cy="360000"/>
          </a:xfrm>
        </p:grpSpPr>
        <p:pic>
          <p:nvPicPr>
            <p:cNvPr id="137" name="Picture 136">
              <a:extLst>
                <a:ext uri="{FF2B5EF4-FFF2-40B4-BE49-F238E27FC236}">
                  <a16:creationId xmlns:a16="http://schemas.microsoft.com/office/drawing/2014/main" id="{8493A8E5-E141-569D-9454-68A68A09A09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38" name="TextBox 137">
              <a:extLst>
                <a:ext uri="{FF2B5EF4-FFF2-40B4-BE49-F238E27FC236}">
                  <a16:creationId xmlns:a16="http://schemas.microsoft.com/office/drawing/2014/main" id="{4F2ECC5A-AB35-E79F-7881-E9F062444340}"/>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9" name="Group 138">
            <a:extLst>
              <a:ext uri="{FF2B5EF4-FFF2-40B4-BE49-F238E27FC236}">
                <a16:creationId xmlns:a16="http://schemas.microsoft.com/office/drawing/2014/main" id="{058D44B0-BC50-AB5D-F15D-3D09738DE491}"/>
              </a:ext>
            </a:extLst>
          </p:cNvPr>
          <p:cNvGrpSpPr/>
          <p:nvPr/>
        </p:nvGrpSpPr>
        <p:grpSpPr>
          <a:xfrm>
            <a:off x="804187" y="5158847"/>
            <a:ext cx="2351135" cy="360000"/>
            <a:chOff x="588263" y="3617084"/>
            <a:chExt cx="2351135" cy="360000"/>
          </a:xfrm>
        </p:grpSpPr>
        <p:pic>
          <p:nvPicPr>
            <p:cNvPr id="140" name="Picture 139">
              <a:extLst>
                <a:ext uri="{FF2B5EF4-FFF2-40B4-BE49-F238E27FC236}">
                  <a16:creationId xmlns:a16="http://schemas.microsoft.com/office/drawing/2014/main" id="{656D468E-C637-03BA-B98A-56B6C23360B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41" name="TextBox 140">
              <a:extLst>
                <a:ext uri="{FF2B5EF4-FFF2-40B4-BE49-F238E27FC236}">
                  <a16:creationId xmlns:a16="http://schemas.microsoft.com/office/drawing/2014/main" id="{BD612923-B3A4-DA0E-AE0A-A68D4AD404F8}"/>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42" name="Group 141">
            <a:extLst>
              <a:ext uri="{FF2B5EF4-FFF2-40B4-BE49-F238E27FC236}">
                <a16:creationId xmlns:a16="http://schemas.microsoft.com/office/drawing/2014/main" id="{10C4EC2E-A4E1-876F-1CF7-EFA03B1171B4}"/>
              </a:ext>
            </a:extLst>
          </p:cNvPr>
          <p:cNvGrpSpPr/>
          <p:nvPr/>
        </p:nvGrpSpPr>
        <p:grpSpPr>
          <a:xfrm>
            <a:off x="7739914" y="5158847"/>
            <a:ext cx="2351135" cy="360000"/>
            <a:chOff x="588263" y="2657420"/>
            <a:chExt cx="2351135" cy="360000"/>
          </a:xfrm>
        </p:grpSpPr>
        <p:pic>
          <p:nvPicPr>
            <p:cNvPr id="143" name="Picture 142">
              <a:extLst>
                <a:ext uri="{FF2B5EF4-FFF2-40B4-BE49-F238E27FC236}">
                  <a16:creationId xmlns:a16="http://schemas.microsoft.com/office/drawing/2014/main" id="{0A5CD78B-E83A-CE5E-C8E8-F82D8D2A631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44" name="TextBox 143">
              <a:extLst>
                <a:ext uri="{FF2B5EF4-FFF2-40B4-BE49-F238E27FC236}">
                  <a16:creationId xmlns:a16="http://schemas.microsoft.com/office/drawing/2014/main" id="{6DEAA176-14F8-9665-D3C3-01A76EFD7D4E}"/>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60C5E30D-A813-059B-E01D-F03781D85538}"/>
              </a:ext>
            </a:extLst>
          </p:cNvPr>
          <p:cNvGrpSpPr/>
          <p:nvPr/>
        </p:nvGrpSpPr>
        <p:grpSpPr>
          <a:xfrm>
            <a:off x="7523373" y="1127774"/>
            <a:ext cx="1260000" cy="216000"/>
            <a:chOff x="1194743" y="1140160"/>
            <a:chExt cx="1260000" cy="216000"/>
          </a:xfrm>
        </p:grpSpPr>
        <p:sp>
          <p:nvSpPr>
            <p:cNvPr id="3" name="Rectangle: Rounded Corners 6">
              <a:extLst>
                <a:ext uri="{FF2B5EF4-FFF2-40B4-BE49-F238E27FC236}">
                  <a16:creationId xmlns:a16="http://schemas.microsoft.com/office/drawing/2014/main" id="{A06B73FF-4A46-3971-E445-2CBC88B549E2}"/>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 name="Graphic 3">
              <a:extLst>
                <a:ext uri="{FF2B5EF4-FFF2-40B4-BE49-F238E27FC236}">
                  <a16:creationId xmlns:a16="http://schemas.microsoft.com/office/drawing/2014/main" id="{C10F155B-1F21-2C34-5456-FF66FB566730}"/>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grpSp>
        <p:nvGrpSpPr>
          <p:cNvPr id="5" name="Group 4">
            <a:extLst>
              <a:ext uri="{FF2B5EF4-FFF2-40B4-BE49-F238E27FC236}">
                <a16:creationId xmlns:a16="http://schemas.microsoft.com/office/drawing/2014/main" id="{58DC0735-303E-D37F-CEBE-B3734666F870}"/>
              </a:ext>
            </a:extLst>
          </p:cNvPr>
          <p:cNvGrpSpPr/>
          <p:nvPr/>
        </p:nvGrpSpPr>
        <p:grpSpPr>
          <a:xfrm>
            <a:off x="8868697" y="1127774"/>
            <a:ext cx="1450784" cy="216000"/>
            <a:chOff x="1194743" y="1140160"/>
            <a:chExt cx="1450784" cy="216000"/>
          </a:xfrm>
        </p:grpSpPr>
        <p:sp>
          <p:nvSpPr>
            <p:cNvPr id="6" name="Rectangle: Rounded Corners 6">
              <a:extLst>
                <a:ext uri="{FF2B5EF4-FFF2-40B4-BE49-F238E27FC236}">
                  <a16:creationId xmlns:a16="http://schemas.microsoft.com/office/drawing/2014/main" id="{3474C5FB-58B0-BAD8-219C-9F6FEF871377}"/>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7" name="Graphic 6">
              <a:extLst>
                <a:ext uri="{FF2B5EF4-FFF2-40B4-BE49-F238E27FC236}">
                  <a16:creationId xmlns:a16="http://schemas.microsoft.com/office/drawing/2014/main" id="{3FF354A2-9EE4-562D-F070-ECF67D9A2EC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pic>
        <p:nvPicPr>
          <p:cNvPr id="9" name="Picture 8">
            <a:extLst>
              <a:ext uri="{FF2B5EF4-FFF2-40B4-BE49-F238E27FC236}">
                <a16:creationId xmlns:a16="http://schemas.microsoft.com/office/drawing/2014/main" id="{852C9EA1-F0DC-A685-A0E9-B1A235D3E83B}"/>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grpSp>
        <p:nvGrpSpPr>
          <p:cNvPr id="10" name="Group 9">
            <a:extLst>
              <a:ext uri="{FF2B5EF4-FFF2-40B4-BE49-F238E27FC236}">
                <a16:creationId xmlns:a16="http://schemas.microsoft.com/office/drawing/2014/main" id="{8901F944-3B83-C290-48AA-014C2A20F295}"/>
              </a:ext>
            </a:extLst>
          </p:cNvPr>
          <p:cNvGrpSpPr/>
          <p:nvPr/>
        </p:nvGrpSpPr>
        <p:grpSpPr>
          <a:xfrm>
            <a:off x="8079216" y="2853291"/>
            <a:ext cx="2351135" cy="360000"/>
            <a:chOff x="588263" y="1217924"/>
            <a:chExt cx="2351135" cy="360000"/>
          </a:xfrm>
        </p:grpSpPr>
        <p:pic>
          <p:nvPicPr>
            <p:cNvPr id="11" name="Picture 10" descr="Zip Co logo SVG free download, id: 101874 - Brandlogos.net">
              <a:hlinkClick r:id="rId7"/>
              <a:extLst>
                <a:ext uri="{FF2B5EF4-FFF2-40B4-BE49-F238E27FC236}">
                  <a16:creationId xmlns:a16="http://schemas.microsoft.com/office/drawing/2014/main" id="{77677926-27C5-51BE-2259-2BA29806AB6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 name="TextBox 11">
              <a:extLst>
                <a:ext uri="{FF2B5EF4-FFF2-40B4-BE49-F238E27FC236}">
                  <a16:creationId xmlns:a16="http://schemas.microsoft.com/office/drawing/2014/main" id="{74DBD1D7-A20B-F75F-518F-0AC09EE61E72}"/>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Studio</a:t>
              </a:r>
              <a:endParaRPr kumimoji="0" lang="en-US" sz="900" b="0" i="0" u="none" strike="noStrike" kern="1200" cap="none" spc="0" normalizeH="0" baseline="30000" noProof="0">
                <a:ln>
                  <a:noFill/>
                </a:ln>
                <a:solidFill>
                  <a:srgbClr val="0078D4"/>
                </a:solidFill>
                <a:effectLst/>
                <a:uLnTx/>
                <a:uFillTx/>
                <a:latin typeface="Segoe UI Semibold"/>
                <a:ea typeface="+mn-ea"/>
                <a:cs typeface="+mn-cs"/>
              </a:endParaRPr>
            </a:p>
          </p:txBody>
        </p:sp>
      </p:grpSp>
    </p:spTree>
    <p:extLst>
      <p:ext uri="{BB962C8B-B14F-4D97-AF65-F5344CB8AC3E}">
        <p14:creationId xmlns:p14="http://schemas.microsoft.com/office/powerpoint/2010/main" val="3804462667"/>
      </p:ext>
    </p:extLst>
  </p:cSld>
  <p:clrMapOvr>
    <a:overrideClrMapping bg1="lt1" tx1="dk1" bg2="lt2" tx2="dk2" accent1="accent1" accent2="accent2" accent3="accent3" accent4="accent4" accent5="accent5" accent6="accent6" hlink="hlink" folHlink="folHlink"/>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themeOverride>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432</Words>
  <Application>Microsoft Office PowerPoint</Application>
  <PresentationFormat>Widescreen</PresentationFormat>
  <Paragraphs>36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Light 16x9</vt:lpstr>
      <vt:lpstr>Legal | Quicker Contract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 Quicker Contract review</dc:title>
  <dc:creator>Chad Christian (Unify Consulting LLC)</dc:creator>
  <cp:lastModifiedBy>Chad Christian (Unify Consulting LLC)</cp:lastModifiedBy>
  <cp:revision>3</cp:revision>
  <dcterms:created xsi:type="dcterms:W3CDTF">2024-06-06T15:12:08Z</dcterms:created>
  <dcterms:modified xsi:type="dcterms:W3CDTF">2024-06-06T23:48:07Z</dcterms:modified>
</cp:coreProperties>
</file>