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8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s://www.youtube.com/embed/2kwW2NJg_6s?si=4HRWRMEFpOfd10Hs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6740525" cy="263149"/>
          </a:xfrm>
        </p:spPr>
        <p:txBody>
          <a:bodyPr>
            <a:noAutofit/>
          </a:bodyPr>
          <a:lstStyle/>
          <a:p>
            <a:r>
              <a:rPr lang="en-US" noProof="0" dirty="0">
                <a:solidFill>
                  <a:srgbClr val="0078D4"/>
                </a:solidFill>
              </a:rPr>
              <a:t>Legal | </a:t>
            </a:r>
            <a:r>
              <a:rPr lang="en-US" noProof="0" dirty="0"/>
              <a:t>Quicker Contract review (Microsoft 365 Copilot)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Summarize email conversation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Create briefing notes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Ask for contract submission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Catch up on review meeting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Review the contract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Compare two agreements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600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Have Copilot summarize an email thread about a memorandum of understanding (MOU) Use the references to jump to the email to gain more context.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Ask Copilot in Outlook to respond to the email with a few suggestions for updates to the MOU and then ask the contact to submit the MOU to the legal review platform.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878012"/>
          </a:xfrm>
        </p:spPr>
        <p:txBody>
          <a:bodyPr>
            <a:normAutofit/>
          </a:bodyPr>
          <a:lstStyle/>
          <a:p>
            <a:r>
              <a:rPr lang="en-US" noProof="0"/>
              <a:t>Ask Copilot for specific details from a complex contract document such as the duration or payment terms. Then summarize key contract terms. Use the links to get additional details and speed the review.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04095C6E-055F-90E1-014D-FE2E723CCF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 reviewing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long email threads to pull out the essential information.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5FAEF65D-BC01-DAAB-BDF2-86B8F2D4E1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Prepare for a client meeting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asking Copilot to summarize existing relationships and recent interactions.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8AEF5F31-6684-65D3-33B2-42F454DE583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will draft a professional email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the necessary details including links to the legal review platform for submissions from only a few bullet points.</a:t>
            </a: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D41C4E2C-CA92-0B9E-4771-A49BFDBBC54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set of formal meeting minutes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client records in a format that you specify with items such as an attendance list, action items, disagreements, and key points.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4DEA5BF3-FE7B-9AAC-B45E-7FCEAFE714B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Speed a contract review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asking Copilot to search for the information you need and then jumping right to the specific areas needing further review.</a:t>
            </a: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E920AE0A-1235-6838-7866-459E17FC1E3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can compare key legal positions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even if you don’t provide specific areas and lay out differences and potential missing provisions.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Ask Copilot in Teams to create a brief for the legal counsel to use when meeting with the vendor to finalize the contract. 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Use the Recap to understand the key items discussed in the meeting and then ask Copilot in Teams to create a meeting report with a list of all contract updates required. 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Ask Copilot in Word to compare two agreements and list the results in a table and include areas addressed in one agreement and not the other.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>
            <a:norm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1970C907-D49D-A373-6767-7353CDC1D92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F4D195D4-2525-A0A6-D5AD-578F022AE43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6EABCAE9-EB0F-9C72-AD3B-C6A6C55C609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Advisory services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Transactional processes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622C3429-2E2E-5274-9586-8480CB2100C3}"/>
              </a:ext>
            </a:extLst>
          </p:cNvPr>
          <p:cNvGrpSpPr/>
          <p:nvPr/>
        </p:nvGrpSpPr>
        <p:grpSpPr>
          <a:xfrm>
            <a:off x="804187" y="2842949"/>
            <a:ext cx="2351135" cy="360000"/>
            <a:chOff x="588263" y="1217924"/>
            <a:chExt cx="2351135" cy="360000"/>
          </a:xfrm>
        </p:grpSpPr>
        <p:pic>
          <p:nvPicPr>
            <p:cNvPr id="128" name="Picture 127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AB5135F5-D83B-C0A4-359F-777FF23650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4DB82813-C3C0-ADA6-74EC-E18FB06BE6C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27F7E6CA-8A27-743D-F2AA-E5F18562B480}"/>
              </a:ext>
            </a:extLst>
          </p:cNvPr>
          <p:cNvGrpSpPr/>
          <p:nvPr/>
        </p:nvGrpSpPr>
        <p:grpSpPr>
          <a:xfrm>
            <a:off x="4276273" y="2842949"/>
            <a:ext cx="2351135" cy="360000"/>
            <a:chOff x="588263" y="1697756"/>
            <a:chExt cx="2351135" cy="360000"/>
          </a:xfrm>
        </p:grpSpPr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4EE6A021-DC6A-809A-59EB-C11D23070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82F0C95-3315-1F01-B6E2-80C936155B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82FE2D8B-EC46-E46C-ED22-1E6B80475B91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137" name="Picture 136">
              <a:extLst>
                <a:ext uri="{FF2B5EF4-FFF2-40B4-BE49-F238E27FC236}">
                  <a16:creationId xmlns:a16="http://schemas.microsoft.com/office/drawing/2014/main" id="{8493A8E5-E141-569D-9454-68A68A09A09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4F2ECC5A-AB35-E79F-7881-E9F06244434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58D44B0-BC50-AB5D-F15D-3D09738DE491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3617084"/>
            <a:chExt cx="2351135" cy="360000"/>
          </a:xfrm>
        </p:grpSpPr>
        <p:pic>
          <p:nvPicPr>
            <p:cNvPr id="140" name="Picture 139">
              <a:extLst>
                <a:ext uri="{FF2B5EF4-FFF2-40B4-BE49-F238E27FC236}">
                  <a16:creationId xmlns:a16="http://schemas.microsoft.com/office/drawing/2014/main" id="{656D468E-C637-03BA-B98A-56B6C2336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D612923-B3A4-DA0E-AE0A-A68D4AD404F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0C4EC2E-A4E1-876F-1CF7-EFA03B1171B4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657420"/>
            <a:chExt cx="2351135" cy="360000"/>
          </a:xfrm>
        </p:grpSpPr>
        <p:pic>
          <p:nvPicPr>
            <p:cNvPr id="143" name="Picture 142">
              <a:extLst>
                <a:ext uri="{FF2B5EF4-FFF2-40B4-BE49-F238E27FC236}">
                  <a16:creationId xmlns:a16="http://schemas.microsoft.com/office/drawing/2014/main" id="{0A5CD78B-E83A-CE5E-C8E8-F82D8D2A6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6DEAA176-14F8-9665-D3C3-01A76EFD7D4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C5E30D-A813-059B-E01D-F03781D85538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" name="Rectangle: Rounded Corners 6">
              <a:extLst>
                <a:ext uri="{FF2B5EF4-FFF2-40B4-BE49-F238E27FC236}">
                  <a16:creationId xmlns:a16="http://schemas.microsoft.com/office/drawing/2014/main" id="{A06B73FF-4A46-3971-E445-2CBC88B5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C10F155B-1F21-2C34-5456-FF66FB5667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8DC0735-303E-D37F-CEBE-B3734666F870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3474C5FB-58B0-BAD8-219C-9F6FEF871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3FF354A2-9EE4-562D-F070-ECF67D9A2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852C9EA1-F0DC-A685-A0E9-B1A235D3E83B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2152" y="4805680"/>
            <a:ext cx="2289848" cy="205232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901F944-3B83-C290-48AA-014C2A20F295}"/>
              </a:ext>
            </a:extLst>
          </p:cNvPr>
          <p:cNvGrpSpPr/>
          <p:nvPr/>
        </p:nvGrpSpPr>
        <p:grpSpPr>
          <a:xfrm>
            <a:off x="8079216" y="2853291"/>
            <a:ext cx="2351135" cy="360000"/>
            <a:chOff x="588263" y="1217924"/>
            <a:chExt cx="2351135" cy="360000"/>
          </a:xfrm>
        </p:grpSpPr>
        <p:pic>
          <p:nvPicPr>
            <p:cNvPr id="11" name="Picture 10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77677926-27C5-51BE-2259-2BA29806AB6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4DBD1D7-A20B-F75F-518F-0AC09EE61E7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baseline="300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8" name="Graphic 2">
            <a:hlinkClick r:id="rId13"/>
            <a:extLst>
              <a:ext uri="{FF2B5EF4-FFF2-40B4-BE49-F238E27FC236}">
                <a16:creationId xmlns:a16="http://schemas.microsoft.com/office/drawing/2014/main" id="{25622586-C416-17F1-50E2-1AE3C7B8F72F}"/>
              </a:ext>
            </a:extLst>
          </p:cNvPr>
          <p:cNvSpPr/>
          <p:nvPr/>
        </p:nvSpPr>
        <p:spPr>
          <a:xfrm>
            <a:off x="6469498" y="42839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808934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403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Legal | Quicker Contract review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