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14748364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57A88C-D68B-7E43-B6BD-8EAA306090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382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hyperlink" Target="https://support.microsoft.com/en-us/topic/overview-of-microsoft-365-chat-preview-5b00a52d-7296-48ee-b938-b95b7209f737" TargetMode="External"/><Relationship Id="rId10" Type="http://schemas.openxmlformats.org/officeDocument/2006/relationships/image" Target="../media/image13.png"/><Relationship Id="rId4" Type="http://schemas.openxmlformats.org/officeDocument/2006/relationships/image" Target="../media/image8.sv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>
            <a:extLst>
              <a:ext uri="{FF2B5EF4-FFF2-40B4-BE49-F238E27FC236}">
                <a16:creationId xmlns:a16="http://schemas.microsoft.com/office/drawing/2014/main" id="{56695F04-38E7-4F17-0051-3C10C3FC6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672138" cy="263149"/>
          </a:xfrm>
        </p:spPr>
        <p:txBody>
          <a:bodyPr>
            <a:normAutofit/>
          </a:bodyPr>
          <a:lstStyle/>
          <a:p>
            <a:r>
              <a:rPr lang="en-US" noProof="0" dirty="0">
                <a:solidFill>
                  <a:srgbClr val="0078D4"/>
                </a:solidFill>
              </a:rPr>
              <a:t>Legal | </a:t>
            </a:r>
            <a:r>
              <a:rPr lang="en-US" noProof="0" dirty="0"/>
              <a:t>Quicker Contract review (Copilot Studio)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25C6A80E-03C3-0B6C-5612-BC25FA09D9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Summarize email conversation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03451CE-C1AC-1DBF-79CA-4E645A5B0D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6. Create briefing notes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267AC7D5-9ECA-0608-7B54-2E2EF2C73C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Ask for contract submission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886A6A0-75A7-5E5E-079B-251E7BAFE2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5. Catch up on review meeting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C6DE1B6C-78F9-8DF8-FCDC-EF3B090A8B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Review the contract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720259ED-0B37-4F8F-352D-8E9D99570C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noProof="0"/>
              <a:t>4. Compare two agreements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B69CFE6A-9716-3917-04C1-B68EF4CCE1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1600" noProof="0">
                <a:latin typeface="Segoe UI Semibold"/>
                <a:cs typeface="Segoe UI Semibold"/>
              </a:rPr>
              <a:t>Microsoft 365 Copilot and Copilot Studio</a:t>
            </a:r>
            <a:endParaRPr lang="en-US" noProof="0"/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3FC40283-FC5F-4B42-C8CD-654B3EAE6A9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noProof="0"/>
              <a:t>Ask Copilot to summarize an email thread about a memorandum of understanding (MOU) Use the references to jump to the email to gain more context.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336E1447-7DAD-0D50-E88D-1B6CE391B95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noProof="0"/>
              <a:t>Ask Copilot in Outlook to respond to the email with a few suggestions for updates to the MOU and then ask the contact to submit the MOU to the legal review platform. 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72B64BAF-D87F-61F3-EE9C-6C8F503084B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878012"/>
          </a:xfrm>
        </p:spPr>
        <p:txBody>
          <a:bodyPr>
            <a:normAutofit/>
          </a:bodyPr>
          <a:lstStyle/>
          <a:p>
            <a:r>
              <a:rPr lang="en-US" noProof="0"/>
              <a:t>Ask for specific details from a complex contract document such as the duration or payment terms. Then use a Copilot Agent to note any items related to disputes in the Legal system. </a:t>
            </a:r>
          </a:p>
        </p:txBody>
      </p:sp>
      <p:sp>
        <p:nvSpPr>
          <p:cNvPr id="73" name="Text Placeholder 72">
            <a:extLst>
              <a:ext uri="{FF2B5EF4-FFF2-40B4-BE49-F238E27FC236}">
                <a16:creationId xmlns:a16="http://schemas.microsoft.com/office/drawing/2014/main" id="{04095C6E-055F-90E1-014D-FE2E723CCF0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Save time reviewing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long email threads to pull out the essential information</a:t>
            </a:r>
          </a:p>
        </p:txBody>
      </p:sp>
      <p:sp>
        <p:nvSpPr>
          <p:cNvPr id="74" name="Text Placeholder 73">
            <a:extLst>
              <a:ext uri="{FF2B5EF4-FFF2-40B4-BE49-F238E27FC236}">
                <a16:creationId xmlns:a16="http://schemas.microsoft.com/office/drawing/2014/main" id="{5FAEF65D-BC01-DAAB-BDF2-86B8F2D4E1B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Prepare for a client meeting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by asking Copilot to summarize existing relationships and recent interactions.</a:t>
            </a:r>
          </a:p>
        </p:txBody>
      </p:sp>
      <p:sp>
        <p:nvSpPr>
          <p:cNvPr id="75" name="Text Placeholder 74">
            <a:extLst>
              <a:ext uri="{FF2B5EF4-FFF2-40B4-BE49-F238E27FC236}">
                <a16:creationId xmlns:a16="http://schemas.microsoft.com/office/drawing/2014/main" id="{8AEF5F31-6684-65D3-33B2-42F454DE583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 lnSpcReduction="10000"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Copilot will draft a professional email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with the necessary details including links to the legal review platform for submissions from only a few bullet points.</a:t>
            </a:r>
          </a:p>
        </p:txBody>
      </p:sp>
      <p:sp>
        <p:nvSpPr>
          <p:cNvPr id="76" name="Text Placeholder 75">
            <a:extLst>
              <a:ext uri="{FF2B5EF4-FFF2-40B4-BE49-F238E27FC236}">
                <a16:creationId xmlns:a16="http://schemas.microsoft.com/office/drawing/2014/main" id="{D41C4E2C-CA92-0B9E-4771-A49BFDBBC54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Create a set of formal meeting minutes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for client records in a format that you specify with items such as an attendance list, action items, disagreements, and key points.</a:t>
            </a:r>
          </a:p>
        </p:txBody>
      </p:sp>
      <p:sp>
        <p:nvSpPr>
          <p:cNvPr id="77" name="Text Placeholder 76">
            <a:extLst>
              <a:ext uri="{FF2B5EF4-FFF2-40B4-BE49-F238E27FC236}">
                <a16:creationId xmlns:a16="http://schemas.microsoft.com/office/drawing/2014/main" id="{4DEA5BF3-FE7B-9AAC-B45E-7FCEAFE714B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Speed a contract review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by asking Copilot to search for the information you need and then jumping right to the specific areas needing further review.</a:t>
            </a:r>
          </a:p>
        </p:txBody>
      </p:sp>
      <p:sp>
        <p:nvSpPr>
          <p:cNvPr id="78" name="Text Placeholder 77">
            <a:extLst>
              <a:ext uri="{FF2B5EF4-FFF2-40B4-BE49-F238E27FC236}">
                <a16:creationId xmlns:a16="http://schemas.microsoft.com/office/drawing/2014/main" id="{E920AE0A-1235-6838-7866-459E17FC1E37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Copilot can compare key legal positions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even if you don’t provide specific areas and lay out differences and potential missing provisions.</a:t>
            </a:r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A111F9EA-EAEA-1211-B8D6-462C33F9555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noProof="0"/>
              <a:t>Ask Copilot in Teams to create a brief for the legal counsel to use when meeting with the vendor to finalize the contract.  </a:t>
            </a: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8FF0578C-9606-4A5E-E20F-DEB7E6F7D72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noProof="0"/>
              <a:t>Use the Recap to understand the key items discussed in the meeting and then ask Copilot in Teams to create a meeting report with a list of all  contract updates required. </a:t>
            </a:r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B4BE515B-C4F1-B027-DC42-2406647CFE8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noProof="0"/>
              <a:t>Ask Copilot in Word to compare two agreements and list the results in a table and include areas addressed in one agreement and not the other.</a:t>
            </a:r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E9B1AD38-F92B-9ACB-7307-63B184829C5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>
            <a:normAutofit/>
          </a:bodyPr>
          <a:lstStyle/>
          <a:p>
            <a:r>
              <a:rPr lang="en-US" noProof="0">
                <a:latin typeface="Segoe UI Semibold"/>
                <a:cs typeface="Segoe UI Semibold"/>
              </a:rPr>
              <a:t>Extend</a:t>
            </a:r>
            <a:endParaRPr lang="en-US" noProof="0"/>
          </a:p>
        </p:txBody>
      </p:sp>
      <p:sp>
        <p:nvSpPr>
          <p:cNvPr id="79" name="Text Placeholder 78">
            <a:extLst>
              <a:ext uri="{FF2B5EF4-FFF2-40B4-BE49-F238E27FC236}">
                <a16:creationId xmlns:a16="http://schemas.microsoft.com/office/drawing/2014/main" id="{1970C907-D49D-A373-6767-7353CDC1D921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80" name="Text Placeholder 79">
            <a:extLst>
              <a:ext uri="{FF2B5EF4-FFF2-40B4-BE49-F238E27FC236}">
                <a16:creationId xmlns:a16="http://schemas.microsoft.com/office/drawing/2014/main" id="{F4D195D4-2525-A0A6-D5AD-578F022AE43A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81" name="Text Placeholder 80">
            <a:extLst>
              <a:ext uri="{FF2B5EF4-FFF2-40B4-BE49-F238E27FC236}">
                <a16:creationId xmlns:a16="http://schemas.microsoft.com/office/drawing/2014/main" id="{6EABCAE9-EB0F-9C72-AD3B-C6A6C55C609A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Advisory services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E2FC3A4-1E31-473A-906F-6FEBA5E0E735}"/>
              </a:ext>
            </a:extLst>
          </p:cNvPr>
          <p:cNvGrpSpPr/>
          <p:nvPr/>
        </p:nvGrpSpPr>
        <p:grpSpPr>
          <a:xfrm>
            <a:off x="3022536" y="1132756"/>
            <a:ext cx="1692000" cy="216000"/>
            <a:chOff x="2707850" y="862657"/>
            <a:chExt cx="1692000" cy="216000"/>
          </a:xfrm>
        </p:grpSpPr>
        <p:sp>
          <p:nvSpPr>
            <p:cNvPr id="28" name="Rectangle: Rounded Corners 6">
              <a:extLst>
                <a:ext uri="{FF2B5EF4-FFF2-40B4-BE49-F238E27FC236}">
                  <a16:creationId xmlns:a16="http://schemas.microsoft.com/office/drawing/2014/main" id="{25ABDAF4-1178-57B0-36C5-4B83F8AAE3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69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Transactional processes</a:t>
              </a:r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64B40C2D-E6B0-44ED-2636-52ED008C5B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622C3429-2E2E-5274-9586-8480CB2100C3}"/>
              </a:ext>
            </a:extLst>
          </p:cNvPr>
          <p:cNvGrpSpPr/>
          <p:nvPr/>
        </p:nvGrpSpPr>
        <p:grpSpPr>
          <a:xfrm>
            <a:off x="804187" y="2842949"/>
            <a:ext cx="2351135" cy="360000"/>
            <a:chOff x="588263" y="1217924"/>
            <a:chExt cx="2351135" cy="360000"/>
          </a:xfrm>
        </p:grpSpPr>
        <p:pic>
          <p:nvPicPr>
            <p:cNvPr id="128" name="Picture 127" descr="Zip Co logo SVG free download, id: 101874 - Brandlogos.net">
              <a:hlinkClick r:id="rId5"/>
              <a:extLst>
                <a:ext uri="{FF2B5EF4-FFF2-40B4-BE49-F238E27FC236}">
                  <a16:creationId xmlns:a16="http://schemas.microsoft.com/office/drawing/2014/main" id="{AB5135F5-D83B-C0A4-359F-777FF236506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4DB82813-C3C0-ADA6-74EC-E18FB06BE6C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27F7E6CA-8A27-743D-F2AA-E5F18562B480}"/>
              </a:ext>
            </a:extLst>
          </p:cNvPr>
          <p:cNvGrpSpPr/>
          <p:nvPr/>
        </p:nvGrpSpPr>
        <p:grpSpPr>
          <a:xfrm>
            <a:off x="4276273" y="2842949"/>
            <a:ext cx="2351135" cy="360000"/>
            <a:chOff x="588263" y="1697756"/>
            <a:chExt cx="2351135" cy="360000"/>
          </a:xfrm>
        </p:grpSpPr>
        <p:pic>
          <p:nvPicPr>
            <p:cNvPr id="131" name="Picture 130">
              <a:extLst>
                <a:ext uri="{FF2B5EF4-FFF2-40B4-BE49-F238E27FC236}">
                  <a16:creationId xmlns:a16="http://schemas.microsoft.com/office/drawing/2014/main" id="{4EE6A021-DC6A-809A-59EB-C11D23070A8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682F0C95-3315-1F01-B6E2-80C936155B6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82FE2D8B-EC46-E46C-ED22-1E6B80475B91}"/>
              </a:ext>
            </a:extLst>
          </p:cNvPr>
          <p:cNvGrpSpPr/>
          <p:nvPr/>
        </p:nvGrpSpPr>
        <p:grpSpPr>
          <a:xfrm>
            <a:off x="4276273" y="5158847"/>
            <a:ext cx="2351135" cy="360000"/>
            <a:chOff x="588263" y="3617084"/>
            <a:chExt cx="2351135" cy="360000"/>
          </a:xfrm>
        </p:grpSpPr>
        <p:pic>
          <p:nvPicPr>
            <p:cNvPr id="137" name="Picture 136">
              <a:extLst>
                <a:ext uri="{FF2B5EF4-FFF2-40B4-BE49-F238E27FC236}">
                  <a16:creationId xmlns:a16="http://schemas.microsoft.com/office/drawing/2014/main" id="{8493A8E5-E141-569D-9454-68A68A09A09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4F2ECC5A-AB35-E79F-7881-E9F06244434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058D44B0-BC50-AB5D-F15D-3D09738DE491}"/>
              </a:ext>
            </a:extLst>
          </p:cNvPr>
          <p:cNvGrpSpPr/>
          <p:nvPr/>
        </p:nvGrpSpPr>
        <p:grpSpPr>
          <a:xfrm>
            <a:off x="804187" y="5158847"/>
            <a:ext cx="2351135" cy="360000"/>
            <a:chOff x="588263" y="3617084"/>
            <a:chExt cx="2351135" cy="360000"/>
          </a:xfrm>
        </p:grpSpPr>
        <p:pic>
          <p:nvPicPr>
            <p:cNvPr id="140" name="Picture 139">
              <a:extLst>
                <a:ext uri="{FF2B5EF4-FFF2-40B4-BE49-F238E27FC236}">
                  <a16:creationId xmlns:a16="http://schemas.microsoft.com/office/drawing/2014/main" id="{656D468E-C637-03BA-B98A-56B6C23360B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BD612923-B3A4-DA0E-AE0A-A68D4AD404F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10C4EC2E-A4E1-876F-1CF7-EFA03B1171B4}"/>
              </a:ext>
            </a:extLst>
          </p:cNvPr>
          <p:cNvGrpSpPr/>
          <p:nvPr/>
        </p:nvGrpSpPr>
        <p:grpSpPr>
          <a:xfrm>
            <a:off x="7739914" y="5158847"/>
            <a:ext cx="2351135" cy="360000"/>
            <a:chOff x="588263" y="2657420"/>
            <a:chExt cx="2351135" cy="360000"/>
          </a:xfrm>
        </p:grpSpPr>
        <p:pic>
          <p:nvPicPr>
            <p:cNvPr id="143" name="Picture 142">
              <a:extLst>
                <a:ext uri="{FF2B5EF4-FFF2-40B4-BE49-F238E27FC236}">
                  <a16:creationId xmlns:a16="http://schemas.microsoft.com/office/drawing/2014/main" id="{0A5CD78B-E83A-CE5E-C8E8-F82D8D2A631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6DEAA176-14F8-9665-D3C3-01A76EFD7D4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60C5E30D-A813-059B-E01D-F03781D85538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3" name="Rectangle: Rounded Corners 6">
              <a:extLst>
                <a:ext uri="{FF2B5EF4-FFF2-40B4-BE49-F238E27FC236}">
                  <a16:creationId xmlns:a16="http://schemas.microsoft.com/office/drawing/2014/main" id="{A06B73FF-4A46-3971-E445-2CBC88B54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growth</a:t>
              </a:r>
            </a:p>
          </p:txBody>
        </p:sp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C10F155B-1F21-2C34-5456-FF66FB56673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58DC0735-303E-D37F-CEBE-B3734666F870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6" name="Rectangle: Rounded Corners 6">
              <a:extLst>
                <a:ext uri="{FF2B5EF4-FFF2-40B4-BE49-F238E27FC236}">
                  <a16:creationId xmlns:a16="http://schemas.microsoft.com/office/drawing/2014/main" id="{3474C5FB-58B0-BAD8-219C-9F6FEF871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3FF354A2-9EE4-562D-F070-ECF67D9A2EC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852C9EA1-F0DC-A685-A0E9-B1A235D3E83B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02152" y="4805680"/>
            <a:ext cx="2289848" cy="205232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DBB6EA0A-B0E6-6092-3097-48195F9E9813}"/>
              </a:ext>
            </a:extLst>
          </p:cNvPr>
          <p:cNvGrpSpPr/>
          <p:nvPr/>
        </p:nvGrpSpPr>
        <p:grpSpPr>
          <a:xfrm>
            <a:off x="7748359" y="2805625"/>
            <a:ext cx="2250050" cy="480390"/>
            <a:chOff x="767112" y="2825909"/>
            <a:chExt cx="2250050" cy="480390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EDFA505-E4F6-4BAB-2F7D-BF2071FD443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1892184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Legal records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15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5A1BBB0B-B60E-8CC2-2E52-AC1C1062DAE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044626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408</Words>
  <Application>Microsoft Office PowerPoint</Application>
  <PresentationFormat>Widescreen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Legal | Quicker Contract review (Copilot Studio)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2025-02-11T21:13:24Z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