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85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44">
            <a:extLst>
              <a:ext uri="{FF2B5EF4-FFF2-40B4-BE49-F238E27FC236}">
                <a16:creationId xmlns:a16="http://schemas.microsoft.com/office/drawing/2014/main" id="{6DF4DE01-712E-2204-BDEB-C2940064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Legal | </a:t>
            </a:r>
            <a:r>
              <a:rPr lang="en-US" noProof="0"/>
              <a:t>Licensing Agreement Negotiation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E64D21-F7B0-E315-BF23-CE7F541F85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Meet with the counterparty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3CEEE6E-E51F-5F01-E0FB-A662D745A3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Finalize the agreement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CB9519F-798F-1581-531B-14F0A61B29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Draft term sheet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D12B1834-B13A-A027-908E-B500E77A9E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Finalize negotiations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2BFF6EC3-767B-8BFA-33AF-E04884C27A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Conduct negotiations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8544130C-E70B-15AD-8324-8F9B1CA5CA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Surface legal insights</a:t>
            </a:r>
          </a:p>
        </p:txBody>
      </p:sp>
      <p:sp>
        <p:nvSpPr>
          <p:cNvPr id="81" name="Text Placeholder 52">
            <a:extLst>
              <a:ext uri="{FF2B5EF4-FFF2-40B4-BE49-F238E27FC236}">
                <a16:creationId xmlns:a16="http://schemas.microsoft.com/office/drawing/2014/main" id="{7CA14BE5-2588-922F-1874-95D64299D5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7CC1A604-1296-F956-A722-9D20E12A6F6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Use Copilot in Teams to transcribe the notes during the meeting to capture key negotiation points.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AC14184D-67BE-86FC-5ACF-1B4ABF8A3E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Using meeting notes to get started, use Copilot to create the preliminary term sheet.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B03364A6-08D7-0EC4-AAE0-750539527A3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Use Copilot in Word to help analyze the counterparty’s proposed terms.</a:t>
            </a:r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22CCE5C6-4C20-DCE1-EDAC-C0743ADD3D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Conduct effective meetings</a:t>
            </a:r>
            <a:r>
              <a:rPr lang="en-US" noProof="0"/>
              <a:t> across legal team and with other departments (e.g. cybersecurity) and summarize notes and action items.</a:t>
            </a:r>
          </a:p>
        </p:txBody>
      </p:sp>
      <p:sp>
        <p:nvSpPr>
          <p:cNvPr id="153" name="Text Placeholder 152">
            <a:extLst>
              <a:ext uri="{FF2B5EF4-FFF2-40B4-BE49-F238E27FC236}">
                <a16:creationId xmlns:a16="http://schemas.microsoft.com/office/drawing/2014/main" id="{E63682DD-8502-AB3F-6BD2-D2F6AE8F09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Draft emails and schedule meetings </a:t>
            </a:r>
            <a:r>
              <a:rPr lang="en-US" noProof="0"/>
              <a:t>for relevant stakeholders with appropriate information and tone for the audience.</a:t>
            </a:r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55988765-C04A-99B5-0E67-6980E86A0B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pPr lvl="0"/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Retrieve relevant chats, emails, and documents</a:t>
            </a:r>
            <a:r>
              <a:rPr lang="en-US" noProof="0"/>
              <a:t> faster.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39AB3AE6-CF6C-62B8-839B-0B790C10346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Generate legal research</a:t>
            </a:r>
            <a:r>
              <a:rPr lang="en-US" noProof="0"/>
              <a:t> based on topics, keywords, sources, and provide insights and recommendations.</a:t>
            </a:r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54910027-1503-EAC2-E92A-18C51552B9B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Analyze large amounts of text</a:t>
            </a:r>
            <a:r>
              <a:rPr lang="en-US" noProof="0"/>
              <a:t> to better understand the proposed terms.</a:t>
            </a:r>
          </a:p>
        </p:txBody>
      </p:sp>
      <p:sp>
        <p:nvSpPr>
          <p:cNvPr id="157" name="Text Placeholder 156">
            <a:extLst>
              <a:ext uri="{FF2B5EF4-FFF2-40B4-BE49-F238E27FC236}">
                <a16:creationId xmlns:a16="http://schemas.microsoft.com/office/drawing/2014/main" id="{6E30B0DA-752A-DFAE-7838-DBBC97E8BA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pPr lvl="0"/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Improve quality </a:t>
            </a:r>
            <a:r>
              <a:rPr lang="en-US" noProof="0"/>
              <a:t>of data-driven decisions with autogenerated analyses based on user prompts.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4E1BB59A-1873-FFD8-5C4F-9FA36009CD2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After reaching consensus, Copilot in Outlook generates draft of the licensing agreement incorporating the decisions made. The legal review team makes necessary adjustments.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5761F03E-2D45-DEE7-3A04-54B3AB4EDE5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In meetings, use Copilot in Teams to assist with real-time language suggestions and to flag potential pitfalls. 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D551BE98-A675-BC75-2942-E3BAB2C6DE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Use Copilot to find comparable agreements to provide real-time legal insights, and check for compliance requirements.</a:t>
            </a:r>
          </a:p>
        </p:txBody>
      </p:sp>
      <p:sp>
        <p:nvSpPr>
          <p:cNvPr id="82" name="Text Placeholder 86">
            <a:extLst>
              <a:ext uri="{FF2B5EF4-FFF2-40B4-BE49-F238E27FC236}">
                <a16:creationId xmlns:a16="http://schemas.microsoft.com/office/drawing/2014/main" id="{998E3A44-18DA-2EC4-E56B-61267E7DBC3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190" name="Text Placeholder 189">
            <a:extLst>
              <a:ext uri="{FF2B5EF4-FFF2-40B4-BE49-F238E27FC236}">
                <a16:creationId xmlns:a16="http://schemas.microsoft.com/office/drawing/2014/main" id="{104642CA-2BB6-4CF4-975A-DBF6957D938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91" name="Text Placeholder 190">
            <a:extLst>
              <a:ext uri="{FF2B5EF4-FFF2-40B4-BE49-F238E27FC236}">
                <a16:creationId xmlns:a16="http://schemas.microsoft.com/office/drawing/2014/main" id="{1E57615E-0906-4A9F-7E99-79D29CF8FA0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92" name="Text Placeholder 191">
            <a:extLst>
              <a:ext uri="{FF2B5EF4-FFF2-40B4-BE49-F238E27FC236}">
                <a16:creationId xmlns:a16="http://schemas.microsoft.com/office/drawing/2014/main" id="{6FEEE344-E947-36BB-89FC-70C6EE3F8AC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86" name="Rectangle: Rounded Corners 6">
            <a:extLst>
              <a:ext uri="{FF2B5EF4-FFF2-40B4-BE49-F238E27FC236}">
                <a16:creationId xmlns:a16="http://schemas.microsoft.com/office/drawing/2014/main" id="{C2DBB489-7821-9D83-5D89-06EDDA966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115" name="Rectangle: Rounded Corners 6">
            <a:extLst>
              <a:ext uri="{FF2B5EF4-FFF2-40B4-BE49-F238E27FC236}">
                <a16:creationId xmlns:a16="http://schemas.microsoft.com/office/drawing/2014/main" id="{3EA40901-0A3C-FFF8-AD80-174ECB936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88332769-DC21-E4B7-3FF3-D4FFB60DCEF5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41" name="Picture 240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9BE217D8-45B6-1B5B-1DFF-F5A0F4FF5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6CCEB58A-4A92-5349-98DE-C580A1BC28A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11635515-064D-DE2E-EAAC-58C78E963AA2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1217924"/>
            <a:chExt cx="2351135" cy="360000"/>
          </a:xfrm>
        </p:grpSpPr>
        <p:pic>
          <p:nvPicPr>
            <p:cNvPr id="244" name="Picture 24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2B8C2EFF-3356-FA2A-82CA-E15682308A5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EB288D2E-B1C1-605D-1965-E870489412A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2381D6CB-1727-C066-4E7C-72E861B7FE2C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3617084"/>
            <a:chExt cx="2351135" cy="360000"/>
          </a:xfrm>
        </p:grpSpPr>
        <p:pic>
          <p:nvPicPr>
            <p:cNvPr id="247" name="Picture 246">
              <a:extLst>
                <a:ext uri="{FF2B5EF4-FFF2-40B4-BE49-F238E27FC236}">
                  <a16:creationId xmlns:a16="http://schemas.microsoft.com/office/drawing/2014/main" id="{987DB1CC-D97F-C724-E06F-0FE54A857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3742667B-4B08-D89B-BC9B-7CDA178029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9103DEB7-E88E-503D-9451-E2162ADEE5CB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250" name="Picture 249">
              <a:extLst>
                <a:ext uri="{FF2B5EF4-FFF2-40B4-BE49-F238E27FC236}">
                  <a16:creationId xmlns:a16="http://schemas.microsoft.com/office/drawing/2014/main" id="{73125B53-C0C1-EA46-834F-476439E50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1FDCDA94-1603-2B04-46AF-290BE9D0639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6C774CAB-06D8-C411-96CE-3FE21D5AD6F7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4EAC66C9-560F-BFAB-E4F8-99AEE6B5084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817F4FA1-88F2-9AE4-EF39-19B4700D2A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7895FD52-2F04-7497-748F-0EE4699CC797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256" name="Picture 255">
              <a:extLst>
                <a:ext uri="{FF2B5EF4-FFF2-40B4-BE49-F238E27FC236}">
                  <a16:creationId xmlns:a16="http://schemas.microsoft.com/office/drawing/2014/main" id="{16FBE491-02E6-CA80-1725-929432FA4A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E25BFBA8-D4C0-16D4-8CB7-23AC66C5994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006D3A2-B72F-F66D-A673-F8B7E80A1E9C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3" name="Rectangle: Rounded Corners 6">
              <a:extLst>
                <a:ext uri="{FF2B5EF4-FFF2-40B4-BE49-F238E27FC236}">
                  <a16:creationId xmlns:a16="http://schemas.microsoft.com/office/drawing/2014/main" id="{7B47BC46-E7B8-3B7E-E699-E84C3EC4D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Advisory services</a:t>
              </a:r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4127B00E-81C8-AA20-C81E-1EFA7B82EB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37A6856-DA03-9C5A-7F82-463258FB8622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5E1BE05C-82EC-6001-CC2B-1C8288CD63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Transactional processes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50894E07-B9E4-68FE-544A-E0B3B7934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C7640E4-5986-2145-F453-3E52DF2C4B9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9" name="Rectangle: Rounded Corners 6">
              <a:extLst>
                <a:ext uri="{FF2B5EF4-FFF2-40B4-BE49-F238E27FC236}">
                  <a16:creationId xmlns:a16="http://schemas.microsoft.com/office/drawing/2014/main" id="{66D8B71C-88EF-E47F-5650-D95BD44A54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54D72032-4E3E-A0B7-55A3-6CC211C3B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2B508F-1C57-1C4F-274E-F69B948538F0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8B0A97E8-E66C-BAFD-65B7-0C5AFAAC2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583C899E-181C-FE79-9BCE-631118940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59715CE1-3FF8-3839-587D-91E6AD49728D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2152" y="4805680"/>
            <a:ext cx="2289848" cy="20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010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280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Legal | Licensing Agreement Negotiation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