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4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5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opilot.microsoft.com/" TargetMode="External"/><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0" name="Title 44">
            <a:extLst>
              <a:ext uri="{FF2B5EF4-FFF2-40B4-BE49-F238E27FC236}">
                <a16:creationId xmlns:a16="http://schemas.microsoft.com/office/drawing/2014/main" id="{6DF4DE01-712E-2204-BDEB-C2940064C97F}"/>
              </a:ext>
            </a:extLst>
          </p:cNvPr>
          <p:cNvSpPr>
            <a:spLocks noGrp="1"/>
          </p:cNvSpPr>
          <p:nvPr>
            <p:ph type="title"/>
          </p:nvPr>
        </p:nvSpPr>
        <p:spPr>
          <a:xfrm>
            <a:off x="584200" y="387350"/>
            <a:ext cx="5672138" cy="263149"/>
          </a:xfrm>
        </p:spPr>
        <p:txBody>
          <a:bodyPr/>
          <a:lstStyle/>
          <a:p>
            <a:r>
              <a:rPr lang="en-US">
                <a:solidFill>
                  <a:srgbClr val="0078D4"/>
                </a:solidFill>
              </a:rPr>
              <a:t>Legal | </a:t>
            </a:r>
            <a:r>
              <a:rPr lang="en-US"/>
              <a:t>Licensing Agreement Negotiation</a:t>
            </a:r>
          </a:p>
        </p:txBody>
      </p:sp>
      <p:sp>
        <p:nvSpPr>
          <p:cNvPr id="16" name="Text Placeholder 15">
            <a:extLst>
              <a:ext uri="{FF2B5EF4-FFF2-40B4-BE49-F238E27FC236}">
                <a16:creationId xmlns:a16="http://schemas.microsoft.com/office/drawing/2014/main" id="{D0E64D21-F7B0-E315-BF23-CE7F541F85F6}"/>
              </a:ext>
            </a:extLst>
          </p:cNvPr>
          <p:cNvSpPr>
            <a:spLocks noGrp="1"/>
          </p:cNvSpPr>
          <p:nvPr>
            <p:ph type="body" sz="quarter" idx="11"/>
          </p:nvPr>
        </p:nvSpPr>
        <p:spPr>
          <a:xfrm>
            <a:off x="584200" y="1593881"/>
            <a:ext cx="2808000" cy="345600"/>
          </a:xfrm>
        </p:spPr>
        <p:txBody>
          <a:bodyPr/>
          <a:lstStyle/>
          <a:p>
            <a:r>
              <a:rPr lang="en-US" noProof="0"/>
              <a:t>1. Meet with the counterparty</a:t>
            </a:r>
          </a:p>
        </p:txBody>
      </p:sp>
      <p:sp>
        <p:nvSpPr>
          <p:cNvPr id="32" name="Text Placeholder 31">
            <a:extLst>
              <a:ext uri="{FF2B5EF4-FFF2-40B4-BE49-F238E27FC236}">
                <a16:creationId xmlns:a16="http://schemas.microsoft.com/office/drawing/2014/main" id="{F3CEEE6E-E51F-5F01-E0FB-A662D745A355}"/>
              </a:ext>
            </a:extLst>
          </p:cNvPr>
          <p:cNvSpPr>
            <a:spLocks noGrp="1"/>
          </p:cNvSpPr>
          <p:nvPr>
            <p:ph type="body" sz="quarter" idx="12"/>
          </p:nvPr>
        </p:nvSpPr>
        <p:spPr>
          <a:xfrm>
            <a:off x="584200" y="4052218"/>
            <a:ext cx="2808000" cy="345600"/>
          </a:xfrm>
        </p:spPr>
        <p:txBody>
          <a:bodyPr/>
          <a:lstStyle/>
          <a:p>
            <a:r>
              <a:rPr lang="en-US" noProof="0"/>
              <a:t>6. Finalize the agreement</a:t>
            </a:r>
          </a:p>
        </p:txBody>
      </p:sp>
      <p:sp>
        <p:nvSpPr>
          <p:cNvPr id="35" name="Text Placeholder 34">
            <a:extLst>
              <a:ext uri="{FF2B5EF4-FFF2-40B4-BE49-F238E27FC236}">
                <a16:creationId xmlns:a16="http://schemas.microsoft.com/office/drawing/2014/main" id="{DCB9519F-798F-1581-531B-14F0A61B290C}"/>
              </a:ext>
            </a:extLst>
          </p:cNvPr>
          <p:cNvSpPr>
            <a:spLocks noGrp="1"/>
          </p:cNvSpPr>
          <p:nvPr>
            <p:ph type="body" sz="quarter" idx="13"/>
          </p:nvPr>
        </p:nvSpPr>
        <p:spPr>
          <a:xfrm>
            <a:off x="4047840" y="1593881"/>
            <a:ext cx="2808000" cy="345600"/>
          </a:xfrm>
        </p:spPr>
        <p:txBody>
          <a:bodyPr/>
          <a:lstStyle/>
          <a:p>
            <a:r>
              <a:rPr lang="en-US" noProof="0"/>
              <a:t>2. Draft term sheet</a:t>
            </a:r>
          </a:p>
        </p:txBody>
      </p:sp>
      <p:sp>
        <p:nvSpPr>
          <p:cNvPr id="41" name="Text Placeholder 40">
            <a:extLst>
              <a:ext uri="{FF2B5EF4-FFF2-40B4-BE49-F238E27FC236}">
                <a16:creationId xmlns:a16="http://schemas.microsoft.com/office/drawing/2014/main" id="{D12B1834-B13A-A027-908E-B500E77A9EEA}"/>
              </a:ext>
            </a:extLst>
          </p:cNvPr>
          <p:cNvSpPr>
            <a:spLocks noGrp="1"/>
          </p:cNvSpPr>
          <p:nvPr>
            <p:ph type="body" sz="quarter" idx="14"/>
          </p:nvPr>
        </p:nvSpPr>
        <p:spPr>
          <a:xfrm>
            <a:off x="4047840" y="4052218"/>
            <a:ext cx="2808000" cy="345600"/>
          </a:xfrm>
        </p:spPr>
        <p:txBody>
          <a:bodyPr/>
          <a:lstStyle/>
          <a:p>
            <a:r>
              <a:rPr lang="en-US" noProof="0"/>
              <a:t>5. Finalize negotiations</a:t>
            </a:r>
          </a:p>
        </p:txBody>
      </p:sp>
      <p:sp>
        <p:nvSpPr>
          <p:cNvPr id="42" name="Text Placeholder 41">
            <a:extLst>
              <a:ext uri="{FF2B5EF4-FFF2-40B4-BE49-F238E27FC236}">
                <a16:creationId xmlns:a16="http://schemas.microsoft.com/office/drawing/2014/main" id="{2BFF6EC3-767B-8BFA-33AF-E04884C27A6D}"/>
              </a:ext>
            </a:extLst>
          </p:cNvPr>
          <p:cNvSpPr>
            <a:spLocks noGrp="1"/>
          </p:cNvSpPr>
          <p:nvPr>
            <p:ph type="body" sz="quarter" idx="15"/>
          </p:nvPr>
        </p:nvSpPr>
        <p:spPr>
          <a:xfrm>
            <a:off x="7511481" y="1593881"/>
            <a:ext cx="2808000" cy="345600"/>
          </a:xfrm>
        </p:spPr>
        <p:txBody>
          <a:bodyPr/>
          <a:lstStyle/>
          <a:p>
            <a:r>
              <a:rPr lang="en-US" noProof="0"/>
              <a:t>3. Conduct negotiations</a:t>
            </a:r>
            <a:endParaRPr lang="en-US"/>
          </a:p>
        </p:txBody>
      </p:sp>
      <p:sp>
        <p:nvSpPr>
          <p:cNvPr id="43" name="Text Placeholder 42">
            <a:extLst>
              <a:ext uri="{FF2B5EF4-FFF2-40B4-BE49-F238E27FC236}">
                <a16:creationId xmlns:a16="http://schemas.microsoft.com/office/drawing/2014/main" id="{8544130C-E70B-15AD-8324-8F9B1CA5CA56}"/>
              </a:ext>
            </a:extLst>
          </p:cNvPr>
          <p:cNvSpPr>
            <a:spLocks noGrp="1"/>
          </p:cNvSpPr>
          <p:nvPr>
            <p:ph type="body" sz="quarter" idx="16"/>
          </p:nvPr>
        </p:nvSpPr>
        <p:spPr>
          <a:xfrm>
            <a:off x="7511481" y="4052218"/>
            <a:ext cx="2808000" cy="345600"/>
          </a:xfrm>
        </p:spPr>
        <p:txBody>
          <a:bodyPr/>
          <a:lstStyle/>
          <a:p>
            <a:r>
              <a:rPr lang="en-US" noProof="0"/>
              <a:t>4. Surface legal insights</a:t>
            </a:r>
          </a:p>
        </p:txBody>
      </p:sp>
      <p:sp>
        <p:nvSpPr>
          <p:cNvPr id="81" name="Text Placeholder 52">
            <a:extLst>
              <a:ext uri="{FF2B5EF4-FFF2-40B4-BE49-F238E27FC236}">
                <a16:creationId xmlns:a16="http://schemas.microsoft.com/office/drawing/2014/main" id="{7CA14BE5-2588-922F-1874-95D64299D588}"/>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Microsoft 365 Copilot</a:t>
            </a:r>
            <a:endParaRPr lang="en-US"/>
          </a:p>
        </p:txBody>
      </p:sp>
      <p:sp>
        <p:nvSpPr>
          <p:cNvPr id="45" name="Text Placeholder 44">
            <a:extLst>
              <a:ext uri="{FF2B5EF4-FFF2-40B4-BE49-F238E27FC236}">
                <a16:creationId xmlns:a16="http://schemas.microsoft.com/office/drawing/2014/main" id="{7CC1A604-1296-F956-A722-9D20E12A6F65}"/>
              </a:ext>
            </a:extLst>
          </p:cNvPr>
          <p:cNvSpPr>
            <a:spLocks noGrp="1"/>
          </p:cNvSpPr>
          <p:nvPr>
            <p:ph type="body" sz="quarter" idx="18"/>
          </p:nvPr>
        </p:nvSpPr>
        <p:spPr>
          <a:xfrm>
            <a:off x="584200" y="2032188"/>
            <a:ext cx="2808000" cy="626701"/>
          </a:xfrm>
        </p:spPr>
        <p:txBody>
          <a:bodyPr/>
          <a:lstStyle/>
          <a:p>
            <a:r>
              <a:rPr lang="en-US" noProof="0"/>
              <a:t>Use Copilot in Teams to transcribe the notes during the meeting to capture discussion royalties, territory, duration, and other key negotiation points.</a:t>
            </a:r>
          </a:p>
        </p:txBody>
      </p:sp>
      <p:sp>
        <p:nvSpPr>
          <p:cNvPr id="65" name="Text Placeholder 64">
            <a:extLst>
              <a:ext uri="{FF2B5EF4-FFF2-40B4-BE49-F238E27FC236}">
                <a16:creationId xmlns:a16="http://schemas.microsoft.com/office/drawing/2014/main" id="{AC14184D-67BE-86FC-5ACF-1B4ABF8A3E8B}"/>
              </a:ext>
            </a:extLst>
          </p:cNvPr>
          <p:cNvSpPr>
            <a:spLocks noGrp="1"/>
          </p:cNvSpPr>
          <p:nvPr>
            <p:ph type="body" sz="quarter" idx="19"/>
          </p:nvPr>
        </p:nvSpPr>
        <p:spPr>
          <a:xfrm>
            <a:off x="4047840" y="2032188"/>
            <a:ext cx="2808000" cy="626701"/>
          </a:xfrm>
        </p:spPr>
        <p:txBody>
          <a:bodyPr/>
          <a:lstStyle/>
          <a:p>
            <a:r>
              <a:rPr lang="en-US" noProof="0"/>
              <a:t>Using meeting notes to get started, use Copilot to create the preliminary term sheet.</a:t>
            </a:r>
          </a:p>
        </p:txBody>
      </p:sp>
      <p:sp>
        <p:nvSpPr>
          <p:cNvPr id="66" name="Text Placeholder 65">
            <a:extLst>
              <a:ext uri="{FF2B5EF4-FFF2-40B4-BE49-F238E27FC236}">
                <a16:creationId xmlns:a16="http://schemas.microsoft.com/office/drawing/2014/main" id="{B03364A6-08D7-0EC4-AAE0-750539527A3B}"/>
              </a:ext>
            </a:extLst>
          </p:cNvPr>
          <p:cNvSpPr>
            <a:spLocks noGrp="1"/>
          </p:cNvSpPr>
          <p:nvPr>
            <p:ph type="body" sz="quarter" idx="20"/>
          </p:nvPr>
        </p:nvSpPr>
        <p:spPr>
          <a:xfrm>
            <a:off x="7511481" y="2032188"/>
            <a:ext cx="2808000" cy="626701"/>
          </a:xfrm>
        </p:spPr>
        <p:txBody>
          <a:bodyPr/>
          <a:lstStyle/>
          <a:p>
            <a:r>
              <a:rPr lang="en-US" noProof="0"/>
              <a:t>Use Copilot in Word to help analyze the counterparty’s proposed terms.</a:t>
            </a:r>
          </a:p>
        </p:txBody>
      </p:sp>
      <p:sp>
        <p:nvSpPr>
          <p:cNvPr id="152" name="Text Placeholder 151">
            <a:extLst>
              <a:ext uri="{FF2B5EF4-FFF2-40B4-BE49-F238E27FC236}">
                <a16:creationId xmlns:a16="http://schemas.microsoft.com/office/drawing/2014/main" id="{22CCE5C6-4C20-DCE1-EDAC-C0743ADD3DDB}"/>
              </a:ext>
            </a:extLst>
          </p:cNvPr>
          <p:cNvSpPr>
            <a:spLocks noGrp="1"/>
          </p:cNvSpPr>
          <p:nvPr>
            <p:ph type="body" sz="quarter" idx="21"/>
          </p:nvPr>
        </p:nvSpPr>
        <p:spPr>
          <a:xfrm>
            <a:off x="584200" y="3208260"/>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Conduct effective meetings</a:t>
            </a:r>
            <a:r>
              <a:rPr lang="en-US" noProof="0"/>
              <a:t> across legal team and with other departments (e.g. cybersecurity) and summarize notes and action items.</a:t>
            </a:r>
          </a:p>
        </p:txBody>
      </p:sp>
      <p:sp>
        <p:nvSpPr>
          <p:cNvPr id="153" name="Text Placeholder 152">
            <a:extLst>
              <a:ext uri="{FF2B5EF4-FFF2-40B4-BE49-F238E27FC236}">
                <a16:creationId xmlns:a16="http://schemas.microsoft.com/office/drawing/2014/main" id="{E63682DD-8502-AB3F-6BD2-D2F6AE8F09CE}"/>
              </a:ext>
            </a:extLst>
          </p:cNvPr>
          <p:cNvSpPr>
            <a:spLocks noGrp="1"/>
          </p:cNvSpPr>
          <p:nvPr>
            <p:ph type="body" sz="quarter" idx="22"/>
          </p:nvPr>
        </p:nvSpPr>
        <p:spPr>
          <a:xfrm>
            <a:off x="584200"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Draft emails and schedule meetings </a:t>
            </a:r>
            <a:r>
              <a:rPr lang="en-US" noProof="0"/>
              <a:t>for relevant stakeholders with appropriate information and tone for audience.</a:t>
            </a:r>
          </a:p>
        </p:txBody>
      </p:sp>
      <p:sp>
        <p:nvSpPr>
          <p:cNvPr id="154" name="Text Placeholder 153">
            <a:extLst>
              <a:ext uri="{FF2B5EF4-FFF2-40B4-BE49-F238E27FC236}">
                <a16:creationId xmlns:a16="http://schemas.microsoft.com/office/drawing/2014/main" id="{55988765-C04A-99B5-0E67-6980E86A0B0B}"/>
              </a:ext>
            </a:extLst>
          </p:cNvPr>
          <p:cNvSpPr>
            <a:spLocks noGrp="1"/>
          </p:cNvSpPr>
          <p:nvPr>
            <p:ph type="body" sz="quarter" idx="23"/>
          </p:nvPr>
        </p:nvSpPr>
        <p:spPr>
          <a:xfrm>
            <a:off x="4047840" y="3208260"/>
            <a:ext cx="2808000" cy="626701"/>
          </a:xfrm>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Retrieve relevant chats, emails, and documents</a:t>
            </a:r>
            <a:r>
              <a:rPr lang="en-US" noProof="0"/>
              <a:t> faster.</a:t>
            </a:r>
          </a:p>
        </p:txBody>
      </p:sp>
      <p:sp>
        <p:nvSpPr>
          <p:cNvPr id="155" name="Text Placeholder 154">
            <a:extLst>
              <a:ext uri="{FF2B5EF4-FFF2-40B4-BE49-F238E27FC236}">
                <a16:creationId xmlns:a16="http://schemas.microsoft.com/office/drawing/2014/main" id="{39AB3AE6-CF6C-62B8-839B-0B790C103465}"/>
              </a:ext>
            </a:extLst>
          </p:cNvPr>
          <p:cNvSpPr>
            <a:spLocks noGrp="1"/>
          </p:cNvSpPr>
          <p:nvPr>
            <p:ph type="body" sz="quarter" idx="24"/>
          </p:nvPr>
        </p:nvSpPr>
        <p:spPr>
          <a:xfrm>
            <a:off x="4047840"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Generate legal research</a:t>
            </a:r>
            <a:r>
              <a:rPr lang="en-US" noProof="0"/>
              <a:t> based on topics, keywords, sources, and provide insights and recommendations.</a:t>
            </a:r>
          </a:p>
        </p:txBody>
      </p:sp>
      <p:sp>
        <p:nvSpPr>
          <p:cNvPr id="156" name="Text Placeholder 155">
            <a:extLst>
              <a:ext uri="{FF2B5EF4-FFF2-40B4-BE49-F238E27FC236}">
                <a16:creationId xmlns:a16="http://schemas.microsoft.com/office/drawing/2014/main" id="{54910027-1503-EAC2-E92A-18C51552B9B1}"/>
              </a:ext>
            </a:extLst>
          </p:cNvPr>
          <p:cNvSpPr>
            <a:spLocks noGrp="1"/>
          </p:cNvSpPr>
          <p:nvPr>
            <p:ph type="body" sz="quarter" idx="25"/>
          </p:nvPr>
        </p:nvSpPr>
        <p:spPr>
          <a:xfrm>
            <a:off x="7511481" y="320826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Analyze large amounts of text</a:t>
            </a:r>
            <a:r>
              <a:rPr lang="en-US" noProof="0"/>
              <a:t> to better understand the proposed terms.</a:t>
            </a:r>
          </a:p>
        </p:txBody>
      </p:sp>
      <p:sp>
        <p:nvSpPr>
          <p:cNvPr id="157" name="Text Placeholder 156">
            <a:extLst>
              <a:ext uri="{FF2B5EF4-FFF2-40B4-BE49-F238E27FC236}">
                <a16:creationId xmlns:a16="http://schemas.microsoft.com/office/drawing/2014/main" id="{6E30B0DA-752A-DFAE-7838-DBBC97E8BA2F}"/>
              </a:ext>
            </a:extLst>
          </p:cNvPr>
          <p:cNvSpPr>
            <a:spLocks noGrp="1"/>
          </p:cNvSpPr>
          <p:nvPr>
            <p:ph type="body" sz="quarter" idx="26"/>
          </p:nvPr>
        </p:nvSpPr>
        <p:spPr>
          <a:xfrm>
            <a:off x="7511481" y="5641938"/>
            <a:ext cx="2808000" cy="626701"/>
          </a:xfrm>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Improve quality </a:t>
            </a:r>
            <a:r>
              <a:rPr lang="en-US" noProof="0"/>
              <a:t>of data-driven decisions with autogenerated analyses based on user prompts.</a:t>
            </a:r>
          </a:p>
        </p:txBody>
      </p:sp>
      <p:sp>
        <p:nvSpPr>
          <p:cNvPr id="73" name="Text Placeholder 72">
            <a:extLst>
              <a:ext uri="{FF2B5EF4-FFF2-40B4-BE49-F238E27FC236}">
                <a16:creationId xmlns:a16="http://schemas.microsoft.com/office/drawing/2014/main" id="{4E1BB59A-1873-FFD8-5C4F-9FA36009CD29}"/>
              </a:ext>
            </a:extLst>
          </p:cNvPr>
          <p:cNvSpPr>
            <a:spLocks noGrp="1"/>
          </p:cNvSpPr>
          <p:nvPr>
            <p:ph type="body" sz="quarter" idx="27"/>
          </p:nvPr>
        </p:nvSpPr>
        <p:spPr>
          <a:xfrm>
            <a:off x="584200" y="4488366"/>
            <a:ext cx="2808000" cy="626701"/>
          </a:xfrm>
        </p:spPr>
        <p:txBody>
          <a:bodyPr/>
          <a:lstStyle/>
          <a:p>
            <a:r>
              <a:rPr lang="en-US" noProof="0"/>
              <a:t>After reaching consensus, Copilot </a:t>
            </a:r>
            <a:r>
              <a:rPr lang="en-US"/>
              <a:t>in Outlook </a:t>
            </a:r>
            <a:r>
              <a:rPr lang="en-US" noProof="0"/>
              <a:t>generates draft of the licensing agreement incorporating the decisions made. The legal review team makes necessary adjustments.</a:t>
            </a:r>
          </a:p>
        </p:txBody>
      </p:sp>
      <p:sp>
        <p:nvSpPr>
          <p:cNvPr id="74" name="Text Placeholder 73">
            <a:extLst>
              <a:ext uri="{FF2B5EF4-FFF2-40B4-BE49-F238E27FC236}">
                <a16:creationId xmlns:a16="http://schemas.microsoft.com/office/drawing/2014/main" id="{5761F03E-2D45-DEE7-3A04-54B3AB4EDE5C}"/>
              </a:ext>
            </a:extLst>
          </p:cNvPr>
          <p:cNvSpPr>
            <a:spLocks noGrp="1"/>
          </p:cNvSpPr>
          <p:nvPr>
            <p:ph type="body" sz="quarter" idx="28"/>
          </p:nvPr>
        </p:nvSpPr>
        <p:spPr>
          <a:xfrm>
            <a:off x="4047841" y="4488366"/>
            <a:ext cx="2808000" cy="626701"/>
          </a:xfrm>
        </p:spPr>
        <p:txBody>
          <a:bodyPr/>
          <a:lstStyle/>
          <a:p>
            <a:r>
              <a:rPr lang="en-US" noProof="0"/>
              <a:t>In meetings, </a:t>
            </a:r>
            <a:r>
              <a:rPr lang="en-US"/>
              <a:t>u</a:t>
            </a:r>
            <a:r>
              <a:rPr lang="en-US" noProof="0"/>
              <a:t>se Copilot in Teams to assist with real-time language suggestions and to flag potential pitfalls. </a:t>
            </a:r>
          </a:p>
        </p:txBody>
      </p:sp>
      <p:sp>
        <p:nvSpPr>
          <p:cNvPr id="75" name="Text Placeholder 74">
            <a:extLst>
              <a:ext uri="{FF2B5EF4-FFF2-40B4-BE49-F238E27FC236}">
                <a16:creationId xmlns:a16="http://schemas.microsoft.com/office/drawing/2014/main" id="{D551BE98-A675-BC75-2942-E3BAB2C6DEEF}"/>
              </a:ext>
            </a:extLst>
          </p:cNvPr>
          <p:cNvSpPr>
            <a:spLocks noGrp="1"/>
          </p:cNvSpPr>
          <p:nvPr>
            <p:ph type="body" sz="quarter" idx="29"/>
          </p:nvPr>
        </p:nvSpPr>
        <p:spPr>
          <a:xfrm>
            <a:off x="7511481" y="4488366"/>
            <a:ext cx="2808000" cy="626701"/>
          </a:xfrm>
        </p:spPr>
        <p:txBody>
          <a:bodyPr/>
          <a:lstStyle/>
          <a:p>
            <a:r>
              <a:rPr lang="en-US" noProof="0"/>
              <a:t>Use Copilot to find comparable agreements to provide real-time legal insights, and check for compliance requirements to ensure adherence to patent law and regulations.</a:t>
            </a:r>
          </a:p>
        </p:txBody>
      </p:sp>
      <p:sp>
        <p:nvSpPr>
          <p:cNvPr id="82" name="Text Placeholder 86">
            <a:extLst>
              <a:ext uri="{FF2B5EF4-FFF2-40B4-BE49-F238E27FC236}">
                <a16:creationId xmlns:a16="http://schemas.microsoft.com/office/drawing/2014/main" id="{998E3A44-18DA-2EC4-E56B-61267E7DBC30}"/>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Buy</a:t>
            </a:r>
            <a:endParaRPr lang="en-US"/>
          </a:p>
        </p:txBody>
      </p:sp>
      <p:sp>
        <p:nvSpPr>
          <p:cNvPr id="190" name="Text Placeholder 189">
            <a:extLst>
              <a:ext uri="{FF2B5EF4-FFF2-40B4-BE49-F238E27FC236}">
                <a16:creationId xmlns:a16="http://schemas.microsoft.com/office/drawing/2014/main" id="{104642CA-2BB6-4CF4-975A-DBF6957D938A}"/>
              </a:ext>
            </a:extLst>
          </p:cNvPr>
          <p:cNvSpPr>
            <a:spLocks noGrp="1"/>
          </p:cNvSpPr>
          <p:nvPr>
            <p:ph type="body" sz="quarter" idx="38"/>
          </p:nvPr>
        </p:nvSpPr>
        <p:spPr>
          <a:solidFill>
            <a:srgbClr val="0070C0"/>
          </a:solidFill>
        </p:spPr>
        <p:txBody>
          <a:bodyPr/>
          <a:lstStyle/>
          <a:p>
            <a:endParaRPr lang="en-US"/>
          </a:p>
        </p:txBody>
      </p:sp>
      <p:sp>
        <p:nvSpPr>
          <p:cNvPr id="191" name="Text Placeholder 190">
            <a:extLst>
              <a:ext uri="{FF2B5EF4-FFF2-40B4-BE49-F238E27FC236}">
                <a16:creationId xmlns:a16="http://schemas.microsoft.com/office/drawing/2014/main" id="{1E57615E-0906-4A9F-7E99-79D29CF8FA03}"/>
              </a:ext>
            </a:extLst>
          </p:cNvPr>
          <p:cNvSpPr>
            <a:spLocks noGrp="1"/>
          </p:cNvSpPr>
          <p:nvPr>
            <p:ph type="body" sz="quarter" idx="39"/>
          </p:nvPr>
        </p:nvSpPr>
        <p:spPr>
          <a:solidFill>
            <a:srgbClr val="0078D4"/>
          </a:solidFill>
        </p:spPr>
        <p:txBody>
          <a:bodyPr/>
          <a:lstStyle/>
          <a:p>
            <a:endParaRPr lang="en-US" dirty="0"/>
          </a:p>
        </p:txBody>
      </p:sp>
      <p:sp>
        <p:nvSpPr>
          <p:cNvPr id="192" name="Text Placeholder 191">
            <a:extLst>
              <a:ext uri="{FF2B5EF4-FFF2-40B4-BE49-F238E27FC236}">
                <a16:creationId xmlns:a16="http://schemas.microsoft.com/office/drawing/2014/main" id="{6FEEE344-E947-36BB-89FC-70C6EE3F8ACC}"/>
              </a:ext>
            </a:extLst>
          </p:cNvPr>
          <p:cNvSpPr>
            <a:spLocks noGrp="1"/>
          </p:cNvSpPr>
          <p:nvPr>
            <p:ph type="body" sz="quarter" idx="40"/>
          </p:nvPr>
        </p:nvSpPr>
        <p:spPr/>
        <p:txBody>
          <a:bodyPr/>
          <a:lstStyle/>
          <a:p>
            <a:endParaRPr lang="en-US"/>
          </a:p>
        </p:txBody>
      </p:sp>
      <p:sp>
        <p:nvSpPr>
          <p:cNvPr id="86" name="Rectangle: Rounded Corners 6">
            <a:extLst>
              <a:ext uri="{FF2B5EF4-FFF2-40B4-BE49-F238E27FC236}">
                <a16:creationId xmlns:a16="http://schemas.microsoft.com/office/drawing/2014/main" id="{C2DBB489-7821-9D83-5D89-06EDDA9661B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115" name="Rectangle: Rounded Corners 6">
            <a:extLst>
              <a:ext uri="{FF2B5EF4-FFF2-40B4-BE49-F238E27FC236}">
                <a16:creationId xmlns:a16="http://schemas.microsoft.com/office/drawing/2014/main" id="{3EA40901-0A3C-FFF8-AD80-174ECB93604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40" name="Group 239">
            <a:extLst>
              <a:ext uri="{FF2B5EF4-FFF2-40B4-BE49-F238E27FC236}">
                <a16:creationId xmlns:a16="http://schemas.microsoft.com/office/drawing/2014/main" id="{88332769-DC21-E4B7-3FF3-D4FFB60DCEF5}"/>
              </a:ext>
            </a:extLst>
          </p:cNvPr>
          <p:cNvGrpSpPr/>
          <p:nvPr/>
        </p:nvGrpSpPr>
        <p:grpSpPr>
          <a:xfrm>
            <a:off x="4276273" y="2761669"/>
            <a:ext cx="2351135" cy="360000"/>
            <a:chOff x="588263" y="1217924"/>
            <a:chExt cx="2351135" cy="360000"/>
          </a:xfrm>
        </p:grpSpPr>
        <p:pic>
          <p:nvPicPr>
            <p:cNvPr id="241" name="Picture 240" descr="Zip Co logo SVG free download, id: 101874 - Brandlogos.net">
              <a:hlinkClick r:id="rId3"/>
              <a:extLst>
                <a:ext uri="{FF2B5EF4-FFF2-40B4-BE49-F238E27FC236}">
                  <a16:creationId xmlns:a16="http://schemas.microsoft.com/office/drawing/2014/main" id="{9BE217D8-45B6-1B5B-1DFF-F5A0F4FF54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2" name="TextBox 241">
              <a:extLst>
                <a:ext uri="{FF2B5EF4-FFF2-40B4-BE49-F238E27FC236}">
                  <a16:creationId xmlns:a16="http://schemas.microsoft.com/office/drawing/2014/main" id="{6CCEB58A-4A92-5349-98DE-C580A1BC28A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Business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dirty="0">
                <a:solidFill>
                  <a:prstClr val="black"/>
                </a:solidFill>
                <a:latin typeface="Segoe UI Semibold"/>
              </a:endParaRPr>
            </a:p>
          </p:txBody>
        </p:sp>
      </p:grpSp>
      <p:grpSp>
        <p:nvGrpSpPr>
          <p:cNvPr id="243" name="Group 242">
            <a:extLst>
              <a:ext uri="{FF2B5EF4-FFF2-40B4-BE49-F238E27FC236}">
                <a16:creationId xmlns:a16="http://schemas.microsoft.com/office/drawing/2014/main" id="{11635515-064D-DE2E-EAAC-58C78E963AA2}"/>
              </a:ext>
            </a:extLst>
          </p:cNvPr>
          <p:cNvGrpSpPr/>
          <p:nvPr/>
        </p:nvGrpSpPr>
        <p:grpSpPr>
          <a:xfrm>
            <a:off x="7739914" y="5158847"/>
            <a:ext cx="2351135" cy="360000"/>
            <a:chOff x="588263" y="1217924"/>
            <a:chExt cx="2351135" cy="360000"/>
          </a:xfrm>
        </p:grpSpPr>
        <p:pic>
          <p:nvPicPr>
            <p:cNvPr id="244" name="Picture 243" descr="Zip Co logo SVG free download, id: 101874 - Brandlogos.net">
              <a:hlinkClick r:id="rId3"/>
              <a:extLst>
                <a:ext uri="{FF2B5EF4-FFF2-40B4-BE49-F238E27FC236}">
                  <a16:creationId xmlns:a16="http://schemas.microsoft.com/office/drawing/2014/main" id="{2B8C2EFF-3356-FA2A-82CA-E15682308A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EB288D2E-B1C1-605D-1965-E870489412A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246" name="Group 245">
            <a:extLst>
              <a:ext uri="{FF2B5EF4-FFF2-40B4-BE49-F238E27FC236}">
                <a16:creationId xmlns:a16="http://schemas.microsoft.com/office/drawing/2014/main" id="{2381D6CB-1727-C066-4E7C-72E861B7FE2C}"/>
              </a:ext>
            </a:extLst>
          </p:cNvPr>
          <p:cNvGrpSpPr/>
          <p:nvPr/>
        </p:nvGrpSpPr>
        <p:grpSpPr>
          <a:xfrm>
            <a:off x="804187" y="2761669"/>
            <a:ext cx="2351135" cy="360000"/>
            <a:chOff x="588263" y="3617084"/>
            <a:chExt cx="2351135" cy="360000"/>
          </a:xfrm>
        </p:grpSpPr>
        <p:pic>
          <p:nvPicPr>
            <p:cNvPr id="247" name="Picture 246">
              <a:extLst>
                <a:ext uri="{FF2B5EF4-FFF2-40B4-BE49-F238E27FC236}">
                  <a16:creationId xmlns:a16="http://schemas.microsoft.com/office/drawing/2014/main" id="{987DB1CC-D97F-C724-E06F-0FE54A857B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3742667B-4B08-D89B-BC9B-7CDA178029D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9103DEB7-E88E-503D-9451-E2162ADEE5CB}"/>
              </a:ext>
            </a:extLst>
          </p:cNvPr>
          <p:cNvGrpSpPr/>
          <p:nvPr/>
        </p:nvGrpSpPr>
        <p:grpSpPr>
          <a:xfrm>
            <a:off x="4276273" y="5158847"/>
            <a:ext cx="2351135" cy="360000"/>
            <a:chOff x="588263" y="3617084"/>
            <a:chExt cx="2351135" cy="360000"/>
          </a:xfrm>
        </p:grpSpPr>
        <p:pic>
          <p:nvPicPr>
            <p:cNvPr id="250" name="Picture 249">
              <a:extLst>
                <a:ext uri="{FF2B5EF4-FFF2-40B4-BE49-F238E27FC236}">
                  <a16:creationId xmlns:a16="http://schemas.microsoft.com/office/drawing/2014/main" id="{73125B53-C0C1-EA46-834F-476439E50A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1FDCDA94-1603-2B04-46AF-290BE9D0639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6C774CAB-06D8-C411-96CE-3FE21D5AD6F7}"/>
              </a:ext>
            </a:extLst>
          </p:cNvPr>
          <p:cNvGrpSpPr/>
          <p:nvPr/>
        </p:nvGrpSpPr>
        <p:grpSpPr>
          <a:xfrm>
            <a:off x="804187" y="5158847"/>
            <a:ext cx="2351135" cy="360000"/>
            <a:chOff x="588263" y="1697756"/>
            <a:chExt cx="2351135" cy="360000"/>
          </a:xfrm>
        </p:grpSpPr>
        <p:pic>
          <p:nvPicPr>
            <p:cNvPr id="253" name="Picture 252">
              <a:extLst>
                <a:ext uri="{FF2B5EF4-FFF2-40B4-BE49-F238E27FC236}">
                  <a16:creationId xmlns:a16="http://schemas.microsoft.com/office/drawing/2014/main" id="{4EAC66C9-560F-BFAB-E4F8-99AEE6B508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817F4FA1-88F2-9AE4-EF39-19B4700D2A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7895FD52-2F04-7497-748F-0EE4699CC797}"/>
              </a:ext>
            </a:extLst>
          </p:cNvPr>
          <p:cNvGrpSpPr/>
          <p:nvPr/>
        </p:nvGrpSpPr>
        <p:grpSpPr>
          <a:xfrm>
            <a:off x="7739914" y="2761669"/>
            <a:ext cx="2351135" cy="360000"/>
            <a:chOff x="588263" y="2657420"/>
            <a:chExt cx="2351135" cy="360000"/>
          </a:xfrm>
        </p:grpSpPr>
        <p:pic>
          <p:nvPicPr>
            <p:cNvPr id="256" name="Picture 255">
              <a:extLst>
                <a:ext uri="{FF2B5EF4-FFF2-40B4-BE49-F238E27FC236}">
                  <a16:creationId xmlns:a16="http://schemas.microsoft.com/office/drawing/2014/main" id="{16FBE491-02E6-CA80-1725-929432FA4A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E25BFBA8-D4C0-16D4-8CB7-23AC66C5994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1006D3A2-B72F-F66D-A673-F8B7E80A1E9C}"/>
              </a:ext>
            </a:extLst>
          </p:cNvPr>
          <p:cNvGrpSpPr/>
          <p:nvPr/>
        </p:nvGrpSpPr>
        <p:grpSpPr>
          <a:xfrm>
            <a:off x="1624328" y="1132756"/>
            <a:ext cx="1332000" cy="216000"/>
            <a:chOff x="1198144" y="862657"/>
            <a:chExt cx="1332000" cy="216000"/>
          </a:xfrm>
        </p:grpSpPr>
        <p:sp>
          <p:nvSpPr>
            <p:cNvPr id="3" name="Rectangle: Rounded Corners 6">
              <a:extLst>
                <a:ext uri="{FF2B5EF4-FFF2-40B4-BE49-F238E27FC236}">
                  <a16:creationId xmlns:a16="http://schemas.microsoft.com/office/drawing/2014/main" id="{7B47BC46-E7B8-3B7E-E699-E84C3EC4D382}"/>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4" name="Graphic 3">
              <a:extLst>
                <a:ext uri="{FF2B5EF4-FFF2-40B4-BE49-F238E27FC236}">
                  <a16:creationId xmlns:a16="http://schemas.microsoft.com/office/drawing/2014/main" id="{4127B00E-81C8-AA20-C81E-1EFA7B82EB0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 name="Group 4">
            <a:extLst>
              <a:ext uri="{FF2B5EF4-FFF2-40B4-BE49-F238E27FC236}">
                <a16:creationId xmlns:a16="http://schemas.microsoft.com/office/drawing/2014/main" id="{A37A6856-DA03-9C5A-7F82-463258FB8622}"/>
              </a:ext>
            </a:extLst>
          </p:cNvPr>
          <p:cNvGrpSpPr/>
          <p:nvPr/>
        </p:nvGrpSpPr>
        <p:grpSpPr>
          <a:xfrm>
            <a:off x="3022536" y="1132756"/>
            <a:ext cx="1692000" cy="216000"/>
            <a:chOff x="2707850" y="862657"/>
            <a:chExt cx="1692000" cy="216000"/>
          </a:xfrm>
        </p:grpSpPr>
        <p:sp>
          <p:nvSpPr>
            <p:cNvPr id="6" name="Rectangle: Rounded Corners 6">
              <a:extLst>
                <a:ext uri="{FF2B5EF4-FFF2-40B4-BE49-F238E27FC236}">
                  <a16:creationId xmlns:a16="http://schemas.microsoft.com/office/drawing/2014/main" id="{5E1BE05C-82EC-6001-CC2B-1C8288CD6350}"/>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7" name="Graphic 6">
              <a:extLst>
                <a:ext uri="{FF2B5EF4-FFF2-40B4-BE49-F238E27FC236}">
                  <a16:creationId xmlns:a16="http://schemas.microsoft.com/office/drawing/2014/main" id="{50894E07-B9E4-68FE-544A-E0B3B7934F1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8" name="Group 7">
            <a:extLst>
              <a:ext uri="{FF2B5EF4-FFF2-40B4-BE49-F238E27FC236}">
                <a16:creationId xmlns:a16="http://schemas.microsoft.com/office/drawing/2014/main" id="{5C7640E4-5986-2145-F453-3E52DF2C4B9B}"/>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66D8B71C-88EF-E47F-5650-D95BD44A546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0" name="Graphic 9">
              <a:extLst>
                <a:ext uri="{FF2B5EF4-FFF2-40B4-BE49-F238E27FC236}">
                  <a16:creationId xmlns:a16="http://schemas.microsoft.com/office/drawing/2014/main" id="{54D72032-4E3E-A0B7-55A3-6CC211C3B0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1" name="Group 10">
            <a:extLst>
              <a:ext uri="{FF2B5EF4-FFF2-40B4-BE49-F238E27FC236}">
                <a16:creationId xmlns:a16="http://schemas.microsoft.com/office/drawing/2014/main" id="{522B508F-1C57-1C4F-274E-F69B948538F0}"/>
              </a:ext>
            </a:extLst>
          </p:cNvPr>
          <p:cNvGrpSpPr/>
          <p:nvPr/>
        </p:nvGrpSpPr>
        <p:grpSpPr>
          <a:xfrm>
            <a:off x="8868697" y="1127774"/>
            <a:ext cx="1450784" cy="216000"/>
            <a:chOff x="1194743" y="1140160"/>
            <a:chExt cx="1450784" cy="216000"/>
          </a:xfrm>
        </p:grpSpPr>
        <p:sp>
          <p:nvSpPr>
            <p:cNvPr id="12" name="Rectangle: Rounded Corners 6">
              <a:extLst>
                <a:ext uri="{FF2B5EF4-FFF2-40B4-BE49-F238E27FC236}">
                  <a16:creationId xmlns:a16="http://schemas.microsoft.com/office/drawing/2014/main" id="{8B0A97E8-E66C-BAFD-65B7-0C5AFAAC250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3" name="Graphic 12">
              <a:extLst>
                <a:ext uri="{FF2B5EF4-FFF2-40B4-BE49-F238E27FC236}">
                  <a16:creationId xmlns:a16="http://schemas.microsoft.com/office/drawing/2014/main" id="{583C899E-181C-FE79-9BCE-6311189409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15" name="Picture 14">
            <a:extLst>
              <a:ext uri="{FF2B5EF4-FFF2-40B4-BE49-F238E27FC236}">
                <a16:creationId xmlns:a16="http://schemas.microsoft.com/office/drawing/2014/main" id="{59715CE1-3FF8-3839-587D-91E6AD4972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
        <p:nvSpPr>
          <p:cNvPr id="14" name="Text Placeholder 44">
            <a:extLst>
              <a:ext uri="{FF2B5EF4-FFF2-40B4-BE49-F238E27FC236}">
                <a16:creationId xmlns:a16="http://schemas.microsoft.com/office/drawing/2014/main" id="{A2D42554-BA30-A977-19F7-B2C960D5E1A2}"/>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13"/>
              </a:rPr>
              <a:t>copilot.microsoft.com </a:t>
            </a:r>
            <a:r>
              <a:rPr lang="en-US" dirty="0"/>
              <a:t>or the Microsoft Copilot mobile app and set toggle to “Web”.</a:t>
            </a:r>
          </a:p>
          <a:p>
            <a:r>
              <a:rPr lang="en-US" baseline="30000" dirty="0"/>
              <a:t>2</a:t>
            </a:r>
            <a:r>
              <a:rPr lang="en-US" dirty="0"/>
              <a:t>Access Business Chat at </a:t>
            </a:r>
            <a:r>
              <a:rPr lang="en-US" dirty="0">
                <a:hlinkClick r:id="rId13"/>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0315010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378</Words>
  <Application>Microsoft Office PowerPoint</Application>
  <PresentationFormat>Widescreen</PresentationFormat>
  <Paragraphs>37</Paragraphs>
  <Slides>1</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Legal | Licensing Agreement Negotiation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2024-09-08T19:02:02Z</dcterms:modified>
</cp:coreProperties>
</file>