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646269-8F28-5E12-7ADB-D98AA8D538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289329C-A6C6-1F69-E3D3-D67342B556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8F01FB2-DFBC-DA14-058F-07A4876DF2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58B17A-7C9B-677B-88EB-8D05E7FCF7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4AA71-149B-4518-8B09-A5251565E2A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8090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hyperlink" Target="https://support.microsoft.com/en-us/topic/overview-of-microsoft-365-chat-preview-5b00a52d-7296-48ee-b938-b95b7209f73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sv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FA1E5F-454E-17E1-DAD6-7AC640822F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44">
            <a:extLst>
              <a:ext uri="{FF2B5EF4-FFF2-40B4-BE49-F238E27FC236}">
                <a16:creationId xmlns:a16="http://schemas.microsoft.com/office/drawing/2014/main" id="{73687B2E-3E76-C475-F085-A93C9D573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Legal | </a:t>
            </a:r>
            <a:r>
              <a:rPr lang="en-US" noProof="0"/>
              <a:t>Legal strategy development</a:t>
            </a:r>
            <a:endParaRPr lang="en-US" sz="1400" i="1" noProof="0"/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A90A6458-2380-CB9E-CDE3-0BE961706D3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Case data aggregation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B541A559-9F6C-6F0F-860C-B1532E275CE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5. Outcome analysis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808530E6-0A09-C7CB-67EF-0A12D37103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Similar case analytics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F94C2690-9762-DA24-3439-25D95F1F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4. Preparation assistance</a:t>
            </a:r>
          </a:p>
        </p:txBody>
      </p:sp>
      <p:sp>
        <p:nvSpPr>
          <p:cNvPr id="30" name="Text Placeholder 52">
            <a:extLst>
              <a:ext uri="{FF2B5EF4-FFF2-40B4-BE49-F238E27FC236}">
                <a16:creationId xmlns:a16="http://schemas.microsoft.com/office/drawing/2014/main" id="{E24D6F74-A470-A069-D54B-97C5E13767B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Strategy formulation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6F0EFA0A-B656-2393-7CF9-9B7262B34AC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>
            <a:normAutofit/>
          </a:bodyPr>
          <a:lstStyle/>
          <a:p>
            <a:r>
              <a:rPr lang="en-US" noProof="0" dirty="0"/>
              <a:t>Microsoft 365 Copilot Chat and</a:t>
            </a:r>
            <a:r>
              <a:rPr lang="en-US" sz="1100" noProof="0" dirty="0"/>
              <a:t> Copilot Studio</a:t>
            </a:r>
            <a:endParaRPr lang="en-US" noProof="0" dirty="0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6C8A2765-25F8-C334-22D5-F11CB93A569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25670"/>
            <a:ext cx="2808000" cy="821836"/>
          </a:xfrm>
        </p:spPr>
        <p:txBody>
          <a:bodyPr>
            <a:normAutofit/>
          </a:bodyPr>
          <a:lstStyle/>
          <a:p>
            <a:r>
              <a:rPr lang="en-US" noProof="0" dirty="0"/>
              <a:t>Use Microsoft 365 Copilot Chat to aggregate case information. A Copilot Agent is used to add information from your organization’s cases, by connecting to your system of record.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5CEA2858-66AA-03C6-D7A3-4E7B725D45F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>
            <a:normAutofit/>
          </a:bodyPr>
          <a:lstStyle/>
          <a:p>
            <a:r>
              <a:rPr lang="en-US" noProof="0"/>
              <a:t>Prompt Copilot to analyze relevant cases to identify strategies that have been used previously, which could be applicable to the current situation.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272A3C3D-93B6-2A4B-9C51-9AD1E12F777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rmAutofit lnSpcReduction="10000"/>
          </a:bodyPr>
          <a:lstStyle/>
          <a:p>
            <a:r>
              <a:rPr lang="en-US" noProof="0"/>
              <a:t>Based on the analysis, have Copilot</a:t>
            </a:r>
            <a:r>
              <a:rPr lang="en-US" sz="1000" noProof="0"/>
              <a:t> </a:t>
            </a:r>
            <a:r>
              <a:rPr lang="en-US" noProof="0"/>
              <a:t>suggest legal strategies that align with the nuances of the current case or provide recommendations on case similarities to the current legal challenge.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47980881-170F-37C0-BDD0-5943D5AB017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Collecting case data </a:t>
            </a:r>
            <a:r>
              <a:rPr lang="en-US" noProof="0"/>
              <a:t>ensures a comprehensive foundation for analysis.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9B581ACA-0054-FD6C-C8DA-61D6E08E6B6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Analyzing outcomes </a:t>
            </a:r>
            <a:r>
              <a:rPr lang="en-US" noProof="0"/>
              <a:t>helps in refining strategies for future cases.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3202D133-46DE-0A1D-D439-AFF0CF8F06B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Analyzing similar cases</a:t>
            </a:r>
            <a:r>
              <a:rPr lang="en-US" noProof="0"/>
              <a:t> helps identify what strategies have been effective in the past.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CE3E62D5-16F9-401D-F1C8-DC19845F4D0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Assisting in preparation </a:t>
            </a:r>
            <a:r>
              <a:rPr lang="en-US" noProof="0"/>
              <a:t>ensures that all case materials are thorough and persuasive.</a:t>
            </a: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C6D2F157-B1F8-68DD-D98B-28BAF11B8D4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>
            <a:normAutofit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lang="en-US" b="1" noProof="0"/>
              <a:t>Formulating strategies </a:t>
            </a:r>
            <a:r>
              <a:rPr lang="en-US" noProof="0"/>
              <a:t>provides a starting point for legal argumentation and defense.</a:t>
            </a:r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BA0F0E06-351C-603C-CF66-DDB930842836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>
            <a:normAutofit/>
          </a:bodyPr>
          <a:lstStyle/>
          <a:p>
            <a:r>
              <a:rPr lang="en-US" noProof="0"/>
              <a:t>Use Copilot to summarize case decisions to add to your legal system of record.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F9309803-67B7-72EC-57C2-763A4D83569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 dirty="0"/>
              <a:t>Ask Copilot to summarize the legal strategies suggested and prepare a brief for review.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55702CA-EF4A-46EE-A2C6-8FAA5C1F44E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Extend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166DD0-DDF6-CA2F-FF2C-23B283FB3CD0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5512D1-7748-F25A-34FB-47EC7591625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0FAE8AE5-C20F-2F28-E517-D9BB4EC4D5A0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D66E7BDD-77CB-917C-A65E-3D8F4A0C24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CBA61B13-3EAA-A184-9659-65C3BAD1E147}"/>
              </a:ext>
            </a:extLst>
          </p:cNvPr>
          <p:cNvGrpSpPr/>
          <p:nvPr/>
        </p:nvGrpSpPr>
        <p:grpSpPr>
          <a:xfrm>
            <a:off x="1624328" y="1132756"/>
            <a:ext cx="1280160" cy="216000"/>
            <a:chOff x="1198144" y="862657"/>
            <a:chExt cx="128016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5BF68767-959C-7850-8FBB-361F5C75D0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28016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Advisory services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5678DEE9-0B52-6BA5-582E-A219BDB46CA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EEEF19E-78F5-3B91-B6B0-94BFE65EE0BA}"/>
              </a:ext>
            </a:extLst>
          </p:cNvPr>
          <p:cNvGrpSpPr/>
          <p:nvPr/>
        </p:nvGrpSpPr>
        <p:grpSpPr>
          <a:xfrm>
            <a:off x="2993961" y="1132756"/>
            <a:ext cx="1737360" cy="216000"/>
            <a:chOff x="2707850" y="862657"/>
            <a:chExt cx="1737360" cy="216000"/>
          </a:xfrm>
        </p:grpSpPr>
        <p:sp>
          <p:nvSpPr>
            <p:cNvPr id="28" name="Rectangle: Rounded Corners 6">
              <a:extLst>
                <a:ext uri="{FF2B5EF4-FFF2-40B4-BE49-F238E27FC236}">
                  <a16:creationId xmlns:a16="http://schemas.microsoft.com/office/drawing/2014/main" id="{89A444F6-B71A-C92D-A677-857F77D05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2707850" y="862657"/>
              <a:ext cx="173736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Outside counsel spend</a:t>
              </a:r>
            </a:p>
          </p:txBody>
        </p:sp>
        <p:pic>
          <p:nvPicPr>
            <p:cNvPr id="29" name="Graphic 28">
              <a:extLst>
                <a:ext uri="{FF2B5EF4-FFF2-40B4-BE49-F238E27FC236}">
                  <a16:creationId xmlns:a16="http://schemas.microsoft.com/office/drawing/2014/main" id="{BE6DACE5-479C-9D7A-F3E5-897338E39D5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2754635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D4CF9E0D-91A1-4FF7-399B-F45409700C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A0EBF2C-D1EC-1EB3-44F7-175AF75DA6C6}"/>
              </a:ext>
            </a:extLst>
          </p:cNvPr>
          <p:cNvGrpSpPr/>
          <p:nvPr/>
        </p:nvGrpSpPr>
        <p:grpSpPr>
          <a:xfrm>
            <a:off x="7523373" y="1127774"/>
            <a:ext cx="1005840" cy="216000"/>
            <a:chOff x="1194743" y="1140160"/>
            <a:chExt cx="100584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622CD4F8-3264-54D6-EE0E-55811C0B1D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CBFDDC24-C279-5F67-E373-34DEB847649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7B033471-BFAB-0E73-C07D-B876ECEF84EE}"/>
              </a:ext>
            </a:extLst>
          </p:cNvPr>
          <p:cNvGrpSpPr/>
          <p:nvPr/>
        </p:nvGrpSpPr>
        <p:grpSpPr>
          <a:xfrm>
            <a:off x="8592472" y="1127774"/>
            <a:ext cx="1463040" cy="216000"/>
            <a:chOff x="1194743" y="1140160"/>
            <a:chExt cx="1463040" cy="216000"/>
          </a:xfrm>
        </p:grpSpPr>
        <p:sp>
          <p:nvSpPr>
            <p:cNvPr id="38" name="Rectangle: Rounded Corners 6">
              <a:extLst>
                <a:ext uri="{FF2B5EF4-FFF2-40B4-BE49-F238E27FC236}">
                  <a16:creationId xmlns:a16="http://schemas.microsoft.com/office/drawing/2014/main" id="{E0441B2B-DA5E-720D-8722-F168BEBE8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630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Employee experience</a:t>
              </a:r>
            </a:p>
          </p:txBody>
        </p:sp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00968DF7-DB5C-EC37-620F-3D00D4937DD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3089EAC-3134-64D8-1CC9-D3AB696906CD}"/>
              </a:ext>
            </a:extLst>
          </p:cNvPr>
          <p:cNvGrpSpPr/>
          <p:nvPr/>
        </p:nvGrpSpPr>
        <p:grpSpPr>
          <a:xfrm>
            <a:off x="7739914" y="2752144"/>
            <a:ext cx="2351135" cy="360000"/>
            <a:chOff x="588263" y="1217924"/>
            <a:chExt cx="2351135" cy="360000"/>
          </a:xfrm>
        </p:grpSpPr>
        <p:pic>
          <p:nvPicPr>
            <p:cNvPr id="14" name="Picture 13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0536001E-A24B-BBBD-074B-90ED946DD77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66DF070-43E1-C938-DCB9-BCCA034117E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latin typeface="Segoe UI"/>
                  <a:ea typeface="+mn-ea"/>
                  <a:cs typeface="Segoe UI" pitchFamily="34" charset="0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9AF17A79-03D0-66BA-6088-ECD778E01E96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02152" y="4805680"/>
            <a:ext cx="2289848" cy="2052320"/>
          </a:xfrm>
          <a:prstGeom prst="rect">
            <a:avLst/>
          </a:prstGeom>
        </p:spPr>
      </p:pic>
      <p:grpSp>
        <p:nvGrpSpPr>
          <p:cNvPr id="62" name="Group 61">
            <a:extLst>
              <a:ext uri="{FF2B5EF4-FFF2-40B4-BE49-F238E27FC236}">
                <a16:creationId xmlns:a16="http://schemas.microsoft.com/office/drawing/2014/main" id="{E8855FBF-4BDB-4F27-A6F1-3738899B3B5E}"/>
              </a:ext>
            </a:extLst>
          </p:cNvPr>
          <p:cNvGrpSpPr/>
          <p:nvPr/>
        </p:nvGrpSpPr>
        <p:grpSpPr>
          <a:xfrm>
            <a:off x="762175" y="2722704"/>
            <a:ext cx="2350571" cy="365760"/>
            <a:chOff x="762175" y="2722704"/>
            <a:chExt cx="2350571" cy="365760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FE3BB32-1620-7023-BE11-3790E6610BD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220562" y="2764673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+Connection to case system</a:t>
              </a:r>
            </a:p>
          </p:txBody>
        </p:sp>
        <p:pic>
          <p:nvPicPr>
            <p:cNvPr id="53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D3094D5B-D232-49AC-B9CB-C0C876F411A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2175" y="272270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2280359D-8905-A939-6903-6048F0E1771E}"/>
              </a:ext>
            </a:extLst>
          </p:cNvPr>
          <p:cNvGrpSpPr/>
          <p:nvPr/>
        </p:nvGrpSpPr>
        <p:grpSpPr>
          <a:xfrm>
            <a:off x="4192083" y="2737601"/>
            <a:ext cx="2350571" cy="365760"/>
            <a:chOff x="762175" y="2722704"/>
            <a:chExt cx="2350571" cy="365760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3D7DED8E-EBE2-A655-ABAA-E2DD3D73907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220562" y="2764673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+Connection to case system</a:t>
              </a:r>
            </a:p>
          </p:txBody>
        </p:sp>
        <p:pic>
          <p:nvPicPr>
            <p:cNvPr id="65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62A2D30B-896C-1FD7-494B-8D1D99BEE12B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2175" y="272270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40907E93-FA95-646C-D71C-517A66A5EA61}"/>
              </a:ext>
            </a:extLst>
          </p:cNvPr>
          <p:cNvGrpSpPr/>
          <p:nvPr/>
        </p:nvGrpSpPr>
        <p:grpSpPr>
          <a:xfrm>
            <a:off x="2544734" y="5244870"/>
            <a:ext cx="2350571" cy="365760"/>
            <a:chOff x="762175" y="2722704"/>
            <a:chExt cx="2350571" cy="365760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D91E628B-5398-AE0C-FAB5-571168E4976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220562" y="2764673"/>
              <a:ext cx="1892184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+Connection to case system</a:t>
              </a:r>
            </a:p>
          </p:txBody>
        </p:sp>
        <p:pic>
          <p:nvPicPr>
            <p:cNvPr id="68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70D95BBC-8619-33C1-7CB0-4EA5207FA35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2175" y="2722704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81BE07C-4C4B-3FAB-83F1-40A78E7F9285}"/>
              </a:ext>
            </a:extLst>
          </p:cNvPr>
          <p:cNvGrpSpPr/>
          <p:nvPr/>
        </p:nvGrpSpPr>
        <p:grpSpPr>
          <a:xfrm>
            <a:off x="6008092" y="5244870"/>
            <a:ext cx="2351135" cy="360000"/>
            <a:chOff x="588263" y="1217924"/>
            <a:chExt cx="2351135" cy="360000"/>
          </a:xfrm>
        </p:grpSpPr>
        <p:pic>
          <p:nvPicPr>
            <p:cNvPr id="20" name="Picture 19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EA077F6B-5B8C-C6BD-9243-51805EBD238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ADFFD4E-113F-B330-A194-2E549A7D101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0" cap="none" spc="0" normalizeH="0" baseline="30000" noProof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latin typeface="Segoe UI"/>
                  <a:ea typeface="+mn-ea"/>
                  <a:cs typeface="Segoe UI" pitchFamily="34" charset="0"/>
                </a:rPr>
                <a:t>1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5447790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259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Legal | Legal strategy development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2025-02-11T21:15:42Z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