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D55FB-779B-4F67-A773-60C0132F0975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273A7-DEB0-40C6-9A7C-9E4E4DDCE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9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4AA71-149B-4518-8B09-A5251565E2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56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13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54735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190519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5884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6920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41104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219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21416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21437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66321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268333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54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098303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849775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55734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7832144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134069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5605956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6068681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5462174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1317443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694078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11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3209345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14142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133187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8394561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0340990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68705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994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835515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97176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595948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0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7596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220387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053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59425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690276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2663084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83892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64301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09704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92817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55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19798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356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777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17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493252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9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59229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34922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pPr lvl="0"/>
            <a:r>
              <a:rPr lang="en-US"/>
              <a:t>Footer</a:t>
            </a:r>
          </a:p>
          <a:p>
            <a:pPr lvl="0"/>
            <a:r>
              <a:rPr lang="en-US"/>
              <a:t>Line two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177065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796063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7186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0349756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40920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4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sv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svg"/><Relationship Id="rId9" Type="http://schemas.openxmlformats.org/officeDocument/2006/relationships/hyperlink" Target="https://support.microsoft.com/en-us/topic/overview-of-microsoft-365-chat-preview-5b00a52d-7296-48ee-b938-b95b7209f7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Legal | </a:t>
            </a:r>
            <a:r>
              <a:rPr lang="en-US" dirty="0"/>
              <a:t>Legal strategy development</a:t>
            </a:r>
            <a:endParaRPr lang="en-US" sz="1400" i="1" dirty="0"/>
          </a:p>
        </p:txBody>
      </p: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E827DE31-3AA2-9B1A-F320-0DFE7CEB69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Access Copilot at Copilot.Microsoft.com or from the Windows taskbar or Edge browser and set toggle to “Web”.</a:t>
            </a:r>
          </a:p>
          <a:p>
            <a:r>
              <a:rPr lang="en-US" baseline="30000" dirty="0"/>
              <a:t>2</a:t>
            </a:r>
            <a:r>
              <a:rPr lang="en-US" dirty="0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 Case data aggregation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6. Outcome analysis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2. Similar case analytics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5. Preparation assistance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3. Strategy formulation</a:t>
            </a:r>
          </a:p>
        </p:txBody>
      </p:sp>
      <p:sp>
        <p:nvSpPr>
          <p:cNvPr id="30" name="Text Placeholder 52">
            <a:extLst>
              <a:ext uri="{FF2B5EF4-FFF2-40B4-BE49-F238E27FC236}">
                <a16:creationId xmlns:a16="http://schemas.microsoft.com/office/drawing/2014/main" id="{6798AE69-DC90-A46B-5B42-FFC15E0833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Copilot for Microsoft 365 | Copilot Studio</a:t>
            </a:r>
            <a:endParaRPr lang="en-US" noProof="0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732485"/>
          </a:xfrm>
        </p:spPr>
        <p:txBody>
          <a:bodyPr>
            <a:normAutofit/>
          </a:bodyPr>
          <a:lstStyle/>
          <a:p>
            <a:r>
              <a:rPr lang="en-US" dirty="0"/>
              <a:t>Use Microsoft Copilot</a:t>
            </a:r>
            <a:r>
              <a:rPr lang="en-US" baseline="30000" dirty="0"/>
              <a:t>1</a:t>
            </a:r>
            <a:r>
              <a:rPr lang="en-US" dirty="0"/>
              <a:t> to aggregate publicly available case information. Copilot Studio can be used to add information from your company’s cases, by connecting to your system of record.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706373"/>
          </a:xfrm>
        </p:spPr>
        <p:txBody>
          <a:bodyPr>
            <a:normAutofit/>
          </a:bodyPr>
          <a:lstStyle/>
          <a:p>
            <a:r>
              <a:rPr lang="en-US" dirty="0"/>
              <a:t>Prompt Copilot</a:t>
            </a:r>
            <a:r>
              <a:rPr lang="en-US" baseline="30000" dirty="0"/>
              <a:t>2</a:t>
            </a:r>
            <a:r>
              <a:rPr lang="en-US" dirty="0"/>
              <a:t> to analyze relevant cases to identify strategies that have been used previously, which could be applicable to the current situation.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742227"/>
          </a:xfrm>
        </p:spPr>
        <p:txBody>
          <a:bodyPr>
            <a:normAutofit/>
          </a:bodyPr>
          <a:lstStyle/>
          <a:p>
            <a:r>
              <a:rPr lang="en-US" dirty="0"/>
              <a:t>Based on the analysis, have Copilot</a:t>
            </a:r>
            <a:r>
              <a:rPr lang="en-US" sz="1000" baseline="30000" dirty="0"/>
              <a:t>2</a:t>
            </a:r>
            <a:r>
              <a:rPr lang="en-US" sz="1000" dirty="0"/>
              <a:t> </a:t>
            </a:r>
            <a:r>
              <a:rPr lang="en-US" dirty="0"/>
              <a:t>suggest legal strategies that align with the nuances of the current case or provide recommendations on case similarities to the current legal challenge.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/>
              <a:t>Collecting case data </a:t>
            </a:r>
            <a:r>
              <a:rPr lang="en-US" dirty="0"/>
              <a:t>ensures a comprehensive foundation for analysis.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b="1" dirty="0"/>
              <a:t>Analyzing outcomes </a:t>
            </a:r>
            <a:r>
              <a:rPr lang="en-US" dirty="0"/>
              <a:t>helps in refining strategies for future cases.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b="1" dirty="0"/>
              <a:t>Analyzing similar cases</a:t>
            </a:r>
            <a:r>
              <a:rPr lang="en-US" dirty="0"/>
              <a:t> helps identify what strategies have been effective in the past.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b="1" dirty="0"/>
              <a:t>Assisting in preparation </a:t>
            </a:r>
            <a:r>
              <a:rPr lang="en-US" dirty="0"/>
              <a:t>ensures that all case materials are thorough and persuasive.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11126FF-054E-32B2-5843-B18735CEC0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b="1" dirty="0"/>
              <a:t>Formulating strategies </a:t>
            </a:r>
            <a:r>
              <a:rPr lang="en-US" dirty="0"/>
              <a:t>provides a starting point for legal argumentation and defense.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Copilot</a:t>
            </a:r>
            <a:r>
              <a:rPr lang="en-US" baseline="30000" dirty="0"/>
              <a:t>2</a:t>
            </a:r>
            <a:r>
              <a:rPr lang="en-US" dirty="0"/>
              <a:t> to summarize case decisions to add to your legal system of record.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795154"/>
          </a:xfrm>
        </p:spPr>
        <p:txBody>
          <a:bodyPr>
            <a:normAutofit/>
          </a:bodyPr>
          <a:lstStyle/>
          <a:p>
            <a:r>
              <a:rPr lang="en-US" dirty="0"/>
              <a:t>Ask Copilot in PowerPoint and Copilot in Word to assist in preparing case presentations and documentation, ensuring all materials are thorough and persuasive.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Customize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AD40E1C2-D161-E562-E609-6B157D269B0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445D687-B85A-3573-FF82-4CEEE28513B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B7444041-7A5D-3F98-4535-7B3ECD8B29A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280160" cy="216000"/>
            <a:chOff x="1198144" y="862657"/>
            <a:chExt cx="128016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28016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Advisory services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2993961" y="1132756"/>
            <a:ext cx="1737360" cy="216000"/>
            <a:chOff x="2707850" y="862657"/>
            <a:chExt cx="173736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73736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Outside counsel spend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005840" cy="216000"/>
            <a:chOff x="1194743" y="1140160"/>
            <a:chExt cx="100584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3589D2-4FAC-5E72-970D-75473C3B4B6F}"/>
              </a:ext>
            </a:extLst>
          </p:cNvPr>
          <p:cNvGrpSpPr/>
          <p:nvPr/>
        </p:nvGrpSpPr>
        <p:grpSpPr>
          <a:xfrm>
            <a:off x="8592472" y="1127774"/>
            <a:ext cx="1463040" cy="216000"/>
            <a:chOff x="1194743" y="1140160"/>
            <a:chExt cx="1463040" cy="216000"/>
          </a:xfrm>
        </p:grpSpPr>
        <p:sp>
          <p:nvSpPr>
            <p:cNvPr id="38" name="Rectangle: Rounded Corners 6">
              <a:extLst>
                <a:ext uri="{FF2B5EF4-FFF2-40B4-BE49-F238E27FC236}">
                  <a16:creationId xmlns:a16="http://schemas.microsoft.com/office/drawing/2014/main" id="{47694ED9-322C-F8E3-6D0D-F170B6469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B49ED0C-8E03-502F-F821-E3B0A5334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50D385-18D9-3DEF-3FBD-6D8540269104}"/>
              </a:ext>
            </a:extLst>
          </p:cNvPr>
          <p:cNvGrpSpPr/>
          <p:nvPr/>
        </p:nvGrpSpPr>
        <p:grpSpPr>
          <a:xfrm>
            <a:off x="6081903" y="5188158"/>
            <a:ext cx="2512983" cy="360000"/>
            <a:chOff x="4111577" y="5084119"/>
            <a:chExt cx="2512983" cy="360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7587CCC-A958-D76B-12BD-A8ADFC0A497E}"/>
                </a:ext>
              </a:extLst>
            </p:cNvPr>
            <p:cNvGrpSpPr/>
            <p:nvPr/>
          </p:nvGrpSpPr>
          <p:grpSpPr>
            <a:xfrm>
              <a:off x="4111577" y="5084119"/>
              <a:ext cx="1262752" cy="360000"/>
              <a:chOff x="588263" y="2177588"/>
              <a:chExt cx="1262752" cy="3600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430F632-F56C-D02C-7D1E-A4A6BA4B3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8263" y="2177588"/>
                <a:ext cx="360000" cy="360000"/>
              </a:xfrm>
              <a:prstGeom prst="ellipse">
                <a:avLst/>
              </a:prstGeom>
              <a:solidFill>
                <a:srgbClr val="FFFFFF"/>
              </a:solidFill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1645E5-B55C-D238-8EA3-BB31D0E4DF88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1047214" y="2203700"/>
                <a:ext cx="80380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Copilot in </a:t>
                </a:r>
                <a:br>
                  <a:rPr kumimoji="0" lang="pl-PL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PowerPoint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BB924C0-05C0-8329-6727-4F1F8CEA923F}"/>
                </a:ext>
              </a:extLst>
            </p:cNvPr>
            <p:cNvGrpSpPr/>
            <p:nvPr/>
          </p:nvGrpSpPr>
          <p:grpSpPr>
            <a:xfrm>
              <a:off x="5500981" y="5084119"/>
              <a:ext cx="1123579" cy="360000"/>
              <a:chOff x="577439" y="3137252"/>
              <a:chExt cx="1123579" cy="3600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B90A5A2-54CE-20B9-456D-B58CA5007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77439" y="3137252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09B764-DB6B-465F-EE6F-4FB3DF10D818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1047214" y="3163364"/>
                <a:ext cx="65380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Copilot in </a:t>
                </a:r>
                <a:br>
                  <a:rPr kumimoji="0" lang="pl-PL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Word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4E71EF-845C-FB23-69D1-0688733C86E9}"/>
              </a:ext>
            </a:extLst>
          </p:cNvPr>
          <p:cNvGrpSpPr/>
          <p:nvPr/>
        </p:nvGrpSpPr>
        <p:grpSpPr>
          <a:xfrm>
            <a:off x="7739914" y="2752144"/>
            <a:ext cx="2351135" cy="360000"/>
            <a:chOff x="588263" y="1217924"/>
            <a:chExt cx="2351135" cy="360000"/>
          </a:xfrm>
        </p:grpSpPr>
        <p:pic>
          <p:nvPicPr>
            <p:cNvPr id="14" name="Picture 13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8EBFB056-A9C9-5748-F58D-683431C231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30642F-33B7-653B-E1A2-6BB970F7AB6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A5E928-B25B-FB9F-B8A9-7AEC382F98F8}"/>
              </a:ext>
            </a:extLst>
          </p:cNvPr>
          <p:cNvGrpSpPr/>
          <p:nvPr/>
        </p:nvGrpSpPr>
        <p:grpSpPr>
          <a:xfrm>
            <a:off x="4276272" y="2645823"/>
            <a:ext cx="2351135" cy="360000"/>
            <a:chOff x="4276273" y="2761669"/>
            <a:chExt cx="2351135" cy="360000"/>
          </a:xfrm>
        </p:grpSpPr>
        <p:pic>
          <p:nvPicPr>
            <p:cNvPr id="17" name="Picture 16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79BDCCA5-0B46-F890-F443-1C7E27E3C6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146753-8568-1773-8CB9-985F81D2A8B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54B103B-E310-2A3E-C878-33662F4692D9}"/>
              </a:ext>
            </a:extLst>
          </p:cNvPr>
          <p:cNvGrpSpPr/>
          <p:nvPr/>
        </p:nvGrpSpPr>
        <p:grpSpPr>
          <a:xfrm>
            <a:off x="2690741" y="5188158"/>
            <a:ext cx="2351135" cy="360000"/>
            <a:chOff x="4276273" y="2761669"/>
            <a:chExt cx="2351135" cy="360000"/>
          </a:xfrm>
        </p:grpSpPr>
        <p:pic>
          <p:nvPicPr>
            <p:cNvPr id="43" name="Picture 42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1746AA75-AC9F-C39F-28CB-3C480A4FFC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4700E0-E1FF-FC10-C3E4-2B1DCD8DFC3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8F46E0-C3B3-451A-A13A-8480D2F431BD}"/>
              </a:ext>
            </a:extLst>
          </p:cNvPr>
          <p:cNvGrpSpPr/>
          <p:nvPr/>
        </p:nvGrpSpPr>
        <p:grpSpPr>
          <a:xfrm>
            <a:off x="761611" y="2738561"/>
            <a:ext cx="2351135" cy="360000"/>
            <a:chOff x="4276273" y="2761669"/>
            <a:chExt cx="2351135" cy="360000"/>
          </a:xfrm>
        </p:grpSpPr>
        <p:pic>
          <p:nvPicPr>
            <p:cNvPr id="32" name="Picture 31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45190DDB-04F2-75DD-D7FC-BF080E6C2E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44BEB0B-0CEC-0E8B-C2A3-BF5273BB264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787781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828E1D-CF17-CB62-93DF-B9C32280802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2152" y="4805680"/>
            <a:ext cx="2289848" cy="20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012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1_Light 16x9</vt:lpstr>
      <vt:lpstr>Legal | Legal strategy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Chad Christian (Unify Consulting LLC)</dc:creator>
  <cp:lastModifiedBy>Chad Christian (Unify Consulting LLC)</cp:lastModifiedBy>
  <cp:revision>1</cp:revision>
  <dcterms:created xsi:type="dcterms:W3CDTF">2024-06-11T21:48:50Z</dcterms:created>
  <dcterms:modified xsi:type="dcterms:W3CDTF">2024-06-11T21:49:23Z</dcterms:modified>
</cp:coreProperties>
</file>