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4E199-DD77-489E-950B-7193487A64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5945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hyperlink" Target="https://support.microsoft.com/en-us/topic/overview-of-microsoft-365-chat-preview-5b00a52d-7296-48ee-b938-b95b7209f73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4A0092-68A2-DE21-573F-9CA448E94B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44">
            <a:extLst>
              <a:ext uri="{FF2B5EF4-FFF2-40B4-BE49-F238E27FC236}">
                <a16:creationId xmlns:a16="http://schemas.microsoft.com/office/drawing/2014/main" id="{29AE373B-CA38-E62A-87A0-C0E00DC42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7245350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Legal | </a:t>
            </a:r>
            <a:r>
              <a:rPr lang="en-US" noProof="0" dirty="0"/>
              <a:t>Develop a compliance video (Microsoft 365 Copilot Chat only)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1B7CA64-CBB0-A6E1-EA5E-20CD9C5883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Create critical images for video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0DB44AC-B446-F684-B4B7-9AA496D0CC5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Write coordination emails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0CB3B630-D39C-4E5B-9972-68AC87AEA7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Develop video script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E686ED7-CA74-9F67-2320-7D79C3F206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Research compliance topics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4B6DA35-D12E-CB53-2F46-63DCAED525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Create production schedule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EEFFFBA-43A3-4374-B93D-8843819BE7A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Develop video backgrounds</a:t>
            </a:r>
          </a:p>
        </p:txBody>
      </p:sp>
      <p:sp>
        <p:nvSpPr>
          <p:cNvPr id="84" name="Text Placeholder 52">
            <a:extLst>
              <a:ext uri="{FF2B5EF4-FFF2-40B4-BE49-F238E27FC236}">
                <a16:creationId xmlns:a16="http://schemas.microsoft.com/office/drawing/2014/main" id="{C9790367-ABBC-0AA6-82C1-B9F5F8AFB89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 dirty="0"/>
              <a:t>Microsoft 365 Copilot Chat</a:t>
            </a:r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DE233AB5-AC29-F2F4-3A49-204218AEE8D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/>
              <a:t>Request Copilot to develop an image of an eagle to use as a training mascot to produce a new training curriculum.</a:t>
            </a:r>
          </a:p>
        </p:txBody>
      </p:sp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EB51E194-EA2B-A11C-E018-DA81C9B8892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/>
              <a:t>Ask Copilot to draft the script in which the team, acting as hypothetical news reporters, narrates “breaking news” compliance issues to develop a creative training film.</a:t>
            </a:r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869E0EBF-A50A-8E97-FE66-AB4982ED3DB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0" y="2032188"/>
            <a:ext cx="2918753" cy="824843"/>
          </a:xfrm>
        </p:spPr>
        <p:txBody>
          <a:bodyPr>
            <a:normAutofit/>
          </a:bodyPr>
          <a:lstStyle/>
          <a:p>
            <a:r>
              <a:rPr lang="en-US" noProof="0"/>
              <a:t>Request Copilot draft a production schedule to keep the project on-track. Copilot can help ensure that multiple team members and resources, were efficiently tracked for a complex filming environment. </a:t>
            </a:r>
          </a:p>
        </p:txBody>
      </p:sp>
      <p:sp>
        <p:nvSpPr>
          <p:cNvPr id="162" name="Text Placeholder 161">
            <a:extLst>
              <a:ext uri="{FF2B5EF4-FFF2-40B4-BE49-F238E27FC236}">
                <a16:creationId xmlns:a16="http://schemas.microsoft.com/office/drawing/2014/main" id="{F42F9950-D388-EA41-E86E-D70E6987EB6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Avoid costs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by reducing reliance on graphic designer. </a:t>
            </a:r>
          </a:p>
        </p:txBody>
      </p:sp>
      <p:sp>
        <p:nvSpPr>
          <p:cNvPr id="163" name="Text Placeholder 162">
            <a:extLst>
              <a:ext uri="{FF2B5EF4-FFF2-40B4-BE49-F238E27FC236}">
                <a16:creationId xmlns:a16="http://schemas.microsoft.com/office/drawing/2014/main" id="{0CC48568-245B-CB02-4E46-CBBF913FF32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Write professional emails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to summarize updates and communicate critical information to the team.</a:t>
            </a:r>
          </a:p>
        </p:txBody>
      </p:sp>
      <p:sp>
        <p:nvSpPr>
          <p:cNvPr id="164" name="Text Placeholder 163">
            <a:extLst>
              <a:ext uri="{FF2B5EF4-FFF2-40B4-BE49-F238E27FC236}">
                <a16:creationId xmlns:a16="http://schemas.microsoft.com/office/drawing/2014/main" id="{53E0165D-069C-8F15-7A91-D5A1E73E104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59"/>
            <a:ext cx="2808000" cy="800179"/>
          </a:xfrm>
        </p:spPr>
        <p:txBody>
          <a:bodyPr>
            <a:normAutofit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Copilot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drafts complex script sections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for an important compliance training video based on existing compliance documentation, saving the team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dozens of hours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in writing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. 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65" name="Text Placeholder 164">
            <a:extLst>
              <a:ext uri="{FF2B5EF4-FFF2-40B4-BE49-F238E27FC236}">
                <a16:creationId xmlns:a16="http://schemas.microsoft.com/office/drawing/2014/main" id="{B51DB958-E593-0D5A-E704-8588395526B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Collect and summarize real news stories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describing complex compliance cases, saving hours of research.</a:t>
            </a:r>
          </a:p>
        </p:txBody>
      </p:sp>
      <p:sp>
        <p:nvSpPr>
          <p:cNvPr id="166" name="Text Placeholder 165">
            <a:extLst>
              <a:ext uri="{FF2B5EF4-FFF2-40B4-BE49-F238E27FC236}">
                <a16:creationId xmlns:a16="http://schemas.microsoft.com/office/drawing/2014/main" id="{4F246490-1E6E-4956-1EA7-F406B7670B0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Copilot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drafts a production schedule </a:t>
            </a: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based on the script and a list of resources to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enable alignment and cohesion on-set.  </a:t>
            </a:r>
          </a:p>
        </p:txBody>
      </p:sp>
      <p:sp>
        <p:nvSpPr>
          <p:cNvPr id="167" name="Text Placeholder 166">
            <a:extLst>
              <a:ext uri="{FF2B5EF4-FFF2-40B4-BE49-F238E27FC236}">
                <a16:creationId xmlns:a16="http://schemas.microsoft.com/office/drawing/2014/main" id="{EB6E6B56-69E2-2B44-711B-FC3C42A8476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Copilot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creates images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from a brief, written, description, to assist in describing sets to production managers for the film.</a:t>
            </a:r>
          </a:p>
        </p:txBody>
      </p:sp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FB142029-D27F-92C2-6CCC-3A784A314C5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Ask Copilot to write professional emails to assist in coordinating filming and communicating updates.</a:t>
            </a:r>
          </a:p>
        </p:txBody>
      </p:sp>
      <p:sp>
        <p:nvSpPr>
          <p:cNvPr id="77" name="Text Placeholder 76">
            <a:extLst>
              <a:ext uri="{FF2B5EF4-FFF2-40B4-BE49-F238E27FC236}">
                <a16:creationId xmlns:a16="http://schemas.microsoft.com/office/drawing/2014/main" id="{CA1A6997-6CA3-D813-136E-E8DD4E682E7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/>
              <a:t>Use Copilot to research “ripped from the headlines,” compliance stories to develop 1-pagers hosted on the team’s SharePoint site as a training aid to the film.</a:t>
            </a:r>
          </a:p>
        </p:txBody>
      </p:sp>
      <p:sp>
        <p:nvSpPr>
          <p:cNvPr id="78" name="Text Placeholder 77">
            <a:extLst>
              <a:ext uri="{FF2B5EF4-FFF2-40B4-BE49-F238E27FC236}">
                <a16:creationId xmlns:a16="http://schemas.microsoft.com/office/drawing/2014/main" id="{5D86E910-2EAF-E67D-4A68-D6F30FF343C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Ask Copilot to generate draft images of backgrounds for the video.</a:t>
            </a:r>
          </a:p>
        </p:txBody>
      </p:sp>
      <p:sp>
        <p:nvSpPr>
          <p:cNvPr id="85" name="Text Placeholder 86">
            <a:extLst>
              <a:ext uri="{FF2B5EF4-FFF2-40B4-BE49-F238E27FC236}">
                <a16:creationId xmlns:a16="http://schemas.microsoft.com/office/drawing/2014/main" id="{14AAD561-1883-9517-18BE-67C478AAD12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Start</a:t>
            </a:r>
            <a:endParaRPr lang="en-US" noProof="0"/>
          </a:p>
        </p:txBody>
      </p:sp>
      <p:sp>
        <p:nvSpPr>
          <p:cNvPr id="168" name="Text Placeholder 167">
            <a:extLst>
              <a:ext uri="{FF2B5EF4-FFF2-40B4-BE49-F238E27FC236}">
                <a16:creationId xmlns:a16="http://schemas.microsoft.com/office/drawing/2014/main" id="{448DEC36-82FC-4B0B-F221-A30023DCD1D4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69" name="Text Placeholder 168">
            <a:extLst>
              <a:ext uri="{FF2B5EF4-FFF2-40B4-BE49-F238E27FC236}">
                <a16:creationId xmlns:a16="http://schemas.microsoft.com/office/drawing/2014/main" id="{F28AA48F-DF75-8ED1-0287-FFEA4B68BBA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170" name="Text Placeholder 169">
            <a:extLst>
              <a:ext uri="{FF2B5EF4-FFF2-40B4-BE49-F238E27FC236}">
                <a16:creationId xmlns:a16="http://schemas.microsoft.com/office/drawing/2014/main" id="{66BB6D84-88F9-551D-BEAD-96F70F002B1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92" name="Rectangle: Rounded Corners 6">
            <a:extLst>
              <a:ext uri="{FF2B5EF4-FFF2-40B4-BE49-F238E27FC236}">
                <a16:creationId xmlns:a16="http://schemas.microsoft.com/office/drawing/2014/main" id="{60049874-FBA9-1DAF-7DE0-2F73F9D5F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45110026-74BA-6CD9-A68C-BDE465C85613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94" name="Rectangle: Rounded Corners 6">
              <a:extLst>
                <a:ext uri="{FF2B5EF4-FFF2-40B4-BE49-F238E27FC236}">
                  <a16:creationId xmlns:a16="http://schemas.microsoft.com/office/drawing/2014/main" id="{35423A8B-D566-FC78-1AD5-BC4900BBA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Compliance</a:t>
              </a:r>
            </a:p>
          </p:txBody>
        </p:sp>
        <p:pic>
          <p:nvPicPr>
            <p:cNvPr id="104" name="Graphic 103">
              <a:extLst>
                <a:ext uri="{FF2B5EF4-FFF2-40B4-BE49-F238E27FC236}">
                  <a16:creationId xmlns:a16="http://schemas.microsoft.com/office/drawing/2014/main" id="{48BE67E3-99D4-5124-59A5-37D897A6FC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118" name="Rectangle: Rounded Corners 6">
            <a:extLst>
              <a:ext uri="{FF2B5EF4-FFF2-40B4-BE49-F238E27FC236}">
                <a16:creationId xmlns:a16="http://schemas.microsoft.com/office/drawing/2014/main" id="{0FFCC5F0-8B5B-7FD6-5929-0D885CF5E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2F2BF79A-FDE0-5CD6-FE56-17BAE3A02B56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20" name="Rectangle: Rounded Corners 6">
              <a:extLst>
                <a:ext uri="{FF2B5EF4-FFF2-40B4-BE49-F238E27FC236}">
                  <a16:creationId xmlns:a16="http://schemas.microsoft.com/office/drawing/2014/main" id="{14B45181-0DDA-317D-80E3-04823AF06D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121" name="Graphic 120">
              <a:extLst>
                <a:ext uri="{FF2B5EF4-FFF2-40B4-BE49-F238E27FC236}">
                  <a16:creationId xmlns:a16="http://schemas.microsoft.com/office/drawing/2014/main" id="{E7CB2FEB-69D2-1D35-DE8F-413DC6E6C09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BF349412-8258-46E0-10B8-46FCDAD7A418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123" name="Rectangle: Rounded Corners 6">
              <a:extLst>
                <a:ext uri="{FF2B5EF4-FFF2-40B4-BE49-F238E27FC236}">
                  <a16:creationId xmlns:a16="http://schemas.microsoft.com/office/drawing/2014/main" id="{38D6F465-D20F-BE8A-BCC2-8282B8A69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24" name="Graphic 123">
              <a:extLst>
                <a:ext uri="{FF2B5EF4-FFF2-40B4-BE49-F238E27FC236}">
                  <a16:creationId xmlns:a16="http://schemas.microsoft.com/office/drawing/2014/main" id="{AD275667-0A1F-8785-4F03-BE6FE8D0365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900EE554-724F-BA1D-EF67-76757083A9FC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4276273" y="2761669"/>
            <a:chExt cx="2351135" cy="360000"/>
          </a:xfrm>
        </p:grpSpPr>
        <p:pic>
          <p:nvPicPr>
            <p:cNvPr id="203" name="Picture 202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19887FCD-EB3F-385C-91BF-29511F06969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4" name="TextBox 203">
              <a:extLst>
                <a:ext uri="{FF2B5EF4-FFF2-40B4-BE49-F238E27FC236}">
                  <a16:creationId xmlns:a16="http://schemas.microsoft.com/office/drawing/2014/main" id="{721BD715-6C88-11F4-AE4E-714D79D3E95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5" name="Group 204">
            <a:extLst>
              <a:ext uri="{FF2B5EF4-FFF2-40B4-BE49-F238E27FC236}">
                <a16:creationId xmlns:a16="http://schemas.microsoft.com/office/drawing/2014/main" id="{66297C83-8D97-13C2-BCEA-4392369C7177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4276273" y="2761669"/>
            <a:chExt cx="2351135" cy="360000"/>
          </a:xfrm>
        </p:grpSpPr>
        <p:pic>
          <p:nvPicPr>
            <p:cNvPr id="206" name="Picture 205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EDE3DC1F-2B0B-0B3C-B2F8-D44B9ED29D4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30535578-8962-FC65-114C-C5A055705CB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0E46922E-B21F-894A-EF6E-202351250673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7739914" y="2761669"/>
            <a:chExt cx="2351135" cy="360000"/>
          </a:xfrm>
        </p:grpSpPr>
        <p:pic>
          <p:nvPicPr>
            <p:cNvPr id="209" name="Picture 208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D04CB864-5217-E5CA-B28B-FE8CE36BAB9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7739914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DC98935A-B179-CCF9-9FE0-3C0EA254D02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198865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24C09F00-47C7-CE64-11DF-B82CE02079E8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4276273" y="2761669"/>
            <a:chExt cx="2351135" cy="360000"/>
          </a:xfrm>
        </p:grpSpPr>
        <p:pic>
          <p:nvPicPr>
            <p:cNvPr id="212" name="Picture 211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F95FF04D-B8EE-1A0D-5D09-6DA4F012C2E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239393BF-CBEC-3883-5D0A-C08B3176401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1CB6931F-D67C-A33A-2580-FBD53BCF058E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4276273" y="2761669"/>
            <a:chExt cx="2351135" cy="360000"/>
          </a:xfrm>
        </p:grpSpPr>
        <p:pic>
          <p:nvPicPr>
            <p:cNvPr id="215" name="Picture 214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9C941AEC-117F-2392-4098-767E15557DA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E8EAEB01-8103-426F-D16B-3B3077D9659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17" name="Group 216">
            <a:extLst>
              <a:ext uri="{FF2B5EF4-FFF2-40B4-BE49-F238E27FC236}">
                <a16:creationId xmlns:a16="http://schemas.microsoft.com/office/drawing/2014/main" id="{029C4D08-A9C0-DD40-6705-5DB73186413A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7739914" y="2761669"/>
            <a:chExt cx="2351135" cy="360000"/>
          </a:xfrm>
        </p:grpSpPr>
        <p:pic>
          <p:nvPicPr>
            <p:cNvPr id="218" name="Picture 217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E111B137-8156-D71D-9923-3DF6FE550FC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7739914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9" name="TextBox 218">
              <a:extLst>
                <a:ext uri="{FF2B5EF4-FFF2-40B4-BE49-F238E27FC236}">
                  <a16:creationId xmlns:a16="http://schemas.microsoft.com/office/drawing/2014/main" id="{DA223ADF-B32A-100D-C5DA-32863B8860C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198865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3C6F6F11-A9B3-6A33-BF8E-D74735EFC487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02152" y="4805680"/>
            <a:ext cx="2289848" cy="205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602076"/>
      </p:ext>
    </p:extLst>
  </p:cSld>
  <p:clrMapOvr>
    <a:masterClrMapping/>
  </p:clrMapOvr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334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Legal | Develop a compliance video (Microsoft 365 Copilot Chat only)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2025-02-11T21:12:01Z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