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14748344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hyperlink" Target="https://copilot.cloud.microsoft/prompts/draft-a-post-c74f6ac2-8bd9-44e7-bea4-6d5a428a86d1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hyperlink" Target="https://support.microsoft.com/en-us/topic/overview-of-microsoft-365-chat-preview-5b00a52d-7296-48ee-b938-b95b7209f737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svg"/><Relationship Id="rId15" Type="http://schemas.openxmlformats.org/officeDocument/2006/relationships/hyperlink" Target="https://copilot.cloud.microsoft/prompts/17b3f43b-eaae-493c-a894-bd38694c7888" TargetMode="External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hyperlink" Target="https://copilot.cloud.microsoft/prompts/create-an-employee-feedback-survey-028d3d2e-86c4-4655-bb6d-7f8d44c787b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387350"/>
            <a:ext cx="7625489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  <a:cs typeface="Segoe UI"/>
              </a:rPr>
              <a:t>Information Technology | </a:t>
            </a:r>
            <a:r>
              <a:rPr lang="en-US" noProof="0">
                <a:cs typeface="Segoe UI"/>
              </a:rPr>
              <a:t>Tech engagement health</a:t>
            </a:r>
            <a:endParaRPr lang="en-US" noProof="0">
              <a:cs typeface="Segoe UI Semibold"/>
            </a:endParaRP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199" name="Text Placeholder 198">
            <a:extLst>
              <a:ext uri="{FF2B5EF4-FFF2-40B4-BE49-F238E27FC236}">
                <a16:creationId xmlns:a16="http://schemas.microsoft.com/office/drawing/2014/main" id="{446022C5-1ED2-8026-8A6F-C5CA889A87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sz="1100" noProof="0"/>
              <a:t>Buy</a:t>
            </a: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288" name="Group 287">
            <a:extLst>
              <a:ext uri="{FF2B5EF4-FFF2-40B4-BE49-F238E27FC236}">
                <a16:creationId xmlns:a16="http://schemas.microsoft.com/office/drawing/2014/main" id="{854BE826-3B6C-52D1-1DE9-EC8CCAA147B7}"/>
              </a:ext>
            </a:extLst>
          </p:cNvPr>
          <p:cNvGrpSpPr/>
          <p:nvPr/>
        </p:nvGrpSpPr>
        <p:grpSpPr>
          <a:xfrm>
            <a:off x="804187" y="2761669"/>
            <a:ext cx="2351135" cy="360000"/>
            <a:chOff x="4276273" y="2761669"/>
            <a:chExt cx="2351135" cy="360000"/>
          </a:xfrm>
        </p:grpSpPr>
        <p:pic>
          <p:nvPicPr>
            <p:cNvPr id="289" name="Picture 288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1D402869-1292-401E-E8F2-F9CD29386D9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0" name="TextBox 289">
              <a:extLst>
                <a:ext uri="{FF2B5EF4-FFF2-40B4-BE49-F238E27FC236}">
                  <a16:creationId xmlns:a16="http://schemas.microsoft.com/office/drawing/2014/main" id="{092AB17B-3AE4-C87A-8BF1-206B18E726A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1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303" name="Text Placeholder 60">
            <a:extLst>
              <a:ext uri="{FF2B5EF4-FFF2-40B4-BE49-F238E27FC236}">
                <a16:creationId xmlns:a16="http://schemas.microsoft.com/office/drawing/2014/main" id="{F53B8C73-53E5-5F43-ABF6-6C779BBEE43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304" name="Text Placeholder 61">
            <a:extLst>
              <a:ext uri="{FF2B5EF4-FFF2-40B4-BE49-F238E27FC236}">
                <a16:creationId xmlns:a16="http://schemas.microsoft.com/office/drawing/2014/main" id="{E0A0C535-D61E-AAAD-3002-2B6831B163C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305" name="Text Placeholder 62">
            <a:extLst>
              <a:ext uri="{FF2B5EF4-FFF2-40B4-BE49-F238E27FC236}">
                <a16:creationId xmlns:a16="http://schemas.microsoft.com/office/drawing/2014/main" id="{C02E3746-9136-85D7-D807-CA6EB9D6954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80A3D7-6D91-DD7D-B0C2-69B85F2D4A94}"/>
              </a:ext>
            </a:extLst>
          </p:cNvPr>
          <p:cNvGrpSpPr/>
          <p:nvPr/>
        </p:nvGrpSpPr>
        <p:grpSpPr>
          <a:xfrm>
            <a:off x="7523373" y="1127774"/>
            <a:ext cx="1097280" cy="216000"/>
            <a:chOff x="1194743" y="1140160"/>
            <a:chExt cx="1097280" cy="216000"/>
          </a:xfrm>
        </p:grpSpPr>
        <p:sp>
          <p:nvSpPr>
            <p:cNvPr id="16" name="Rectangle: Rounded Corners 6">
              <a:extLst>
                <a:ext uri="{FF2B5EF4-FFF2-40B4-BE49-F238E27FC236}">
                  <a16:creationId xmlns:a16="http://schemas.microsoft.com/office/drawing/2014/main" id="{BAA78275-26F0-1A8F-6081-586A224AD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9728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DEE9505F-9F7C-B3FF-22AA-3826700A41C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8D92813-C4C2-7D84-5D59-BCA805317036}"/>
              </a:ext>
            </a:extLst>
          </p:cNvPr>
          <p:cNvGrpSpPr/>
          <p:nvPr/>
        </p:nvGrpSpPr>
        <p:grpSpPr>
          <a:xfrm>
            <a:off x="8717943" y="1127774"/>
            <a:ext cx="2011680" cy="216000"/>
            <a:chOff x="1194743" y="1140160"/>
            <a:chExt cx="2011680" cy="216000"/>
          </a:xfrm>
        </p:grpSpPr>
        <p:sp>
          <p:nvSpPr>
            <p:cNvPr id="19" name="Rectangle: Rounded Corners 6">
              <a:extLst>
                <a:ext uri="{FF2B5EF4-FFF2-40B4-BE49-F238E27FC236}">
                  <a16:creationId xmlns:a16="http://schemas.microsoft.com/office/drawing/2014/main" id="{0405C8EA-FE6F-53E8-9209-487DD7B07B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201168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Employee experience</a:t>
              </a:r>
              <a:r>
                <a:rPr lang="en-US" sz="900" noProof="0">
                  <a:solidFill>
                    <a:srgbClr val="8661C5"/>
                  </a:solidFill>
                  <a:latin typeface="Segoe UI Semibold"/>
                  <a:cs typeface="Segoe UI Semibold"/>
                </a:rPr>
                <a:t> 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AB78CF91-7CF0-24FA-9F61-525EF6C7F5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FF14DB77-756F-24B1-3BB0-6C34D8C60B36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00028" y="4918520"/>
            <a:ext cx="2391972" cy="1939479"/>
          </a:xfrm>
          <a:prstGeom prst="rect">
            <a:avLst/>
          </a:prstGeom>
        </p:spPr>
      </p:pic>
      <p:sp>
        <p:nvSpPr>
          <p:cNvPr id="3" name="Rectangle: Rounded Corners 11">
            <a:extLst>
              <a:ext uri="{FF2B5EF4-FFF2-40B4-BE49-F238E27FC236}">
                <a16:creationId xmlns:a16="http://schemas.microsoft.com/office/drawing/2014/main" id="{F9B1ED79-18CA-B7C9-6E11-03BE8EDCBBF6}"/>
              </a:ext>
            </a:extLst>
          </p:cNvPr>
          <p:cNvSpPr/>
          <p:nvPr/>
        </p:nvSpPr>
        <p:spPr bwMode="auto">
          <a:xfrm>
            <a:off x="619119" y="1589189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40" normalizeH="0" baseline="0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1. Find upcoming features</a:t>
            </a:r>
          </a:p>
        </p:txBody>
      </p:sp>
      <p:sp>
        <p:nvSpPr>
          <p:cNvPr id="5" name="Rectangle: Rounded Corners 13">
            <a:extLst>
              <a:ext uri="{FF2B5EF4-FFF2-40B4-BE49-F238E27FC236}">
                <a16:creationId xmlns:a16="http://schemas.microsoft.com/office/drawing/2014/main" id="{6996873A-CF23-5426-9CF4-0EDC4238E8E1}"/>
              </a:ext>
            </a:extLst>
          </p:cNvPr>
          <p:cNvSpPr/>
          <p:nvPr/>
        </p:nvSpPr>
        <p:spPr bwMode="auto">
          <a:xfrm>
            <a:off x="4087539" y="1589189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0" normalizeH="0" baseline="0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2. </a:t>
            </a:r>
            <a:r>
              <a:rPr kumimoji="0" lang="en-US" sz="1200" b="1" i="0" u="none" strike="noStrike" kern="1200" cap="none" spc="-40" normalizeH="0" baseline="0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Draft a post</a:t>
            </a:r>
            <a:endParaRPr kumimoji="0" lang="en-US" sz="1200" b="1" i="0" u="none" strike="noStrike" kern="1200" cap="none" spc="-20" normalizeH="0" baseline="0" noProof="0">
              <a:ln w="3175">
                <a:noFill/>
              </a:ln>
              <a:gradFill>
                <a:gsLst>
                  <a:gs pos="76437">
                    <a:srgbClr val="FFFFFF"/>
                  </a:gs>
                  <a:gs pos="55747">
                    <a:srgbClr val="FFFFFF"/>
                  </a:gs>
                </a:gsLst>
                <a:path path="circle">
                  <a:fillToRect l="100000" b="100000"/>
                </a:path>
              </a:gradFill>
              <a:effectLst/>
              <a:uLnTx/>
              <a:uFillTx/>
              <a:latin typeface="Segoe UI Semibold"/>
              <a:ea typeface="+mn-ea"/>
              <a:cs typeface="Segoe UI" pitchFamily="34" charset="0"/>
            </a:endParaRPr>
          </a:p>
        </p:txBody>
      </p:sp>
      <p:sp>
        <p:nvSpPr>
          <p:cNvPr id="6" name="Rectangle: Rounded Corners 15">
            <a:extLst>
              <a:ext uri="{FF2B5EF4-FFF2-40B4-BE49-F238E27FC236}">
                <a16:creationId xmlns:a16="http://schemas.microsoft.com/office/drawing/2014/main" id="{EA701A2B-0B02-8DF2-A637-4D11B5BC938E}"/>
              </a:ext>
            </a:extLst>
          </p:cNvPr>
          <p:cNvSpPr/>
          <p:nvPr/>
        </p:nvSpPr>
        <p:spPr bwMode="auto">
          <a:xfrm>
            <a:off x="7540844" y="1589189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40" normalizeH="0" baseline="0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3. Share news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9692F7-7048-88AC-1380-FDE86DED5C5D}"/>
              </a:ext>
            </a:extLst>
          </p:cNvPr>
          <p:cNvSpPr txBox="1"/>
          <p:nvPr/>
        </p:nvSpPr>
        <p:spPr>
          <a:xfrm>
            <a:off x="755885" y="2126009"/>
            <a:ext cx="2758715" cy="249299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Use Copilot to quickly find out the upcoming features for Microsoft 365.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054F17-4E21-AE3A-60D6-38F91D712504}"/>
              </a:ext>
            </a:extLst>
          </p:cNvPr>
          <p:cNvSpPr txBox="1"/>
          <p:nvPr/>
        </p:nvSpPr>
        <p:spPr>
          <a:xfrm>
            <a:off x="4113061" y="2131843"/>
            <a:ext cx="2705513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Create an awareness communication post for end users on a new feature.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lt"/>
                <a:cs typeface="Segoe UI"/>
              </a:rPr>
              <a:t>​</a:t>
            </a:r>
          </a:p>
        </p:txBody>
      </p:sp>
      <p:sp>
        <p:nvSpPr>
          <p:cNvPr id="9" name="Rectangle: Rounded Corners 6">
            <a:extLst>
              <a:ext uri="{FF2B5EF4-FFF2-40B4-BE49-F238E27FC236}">
                <a16:creationId xmlns:a16="http://schemas.microsoft.com/office/drawing/2014/main" id="{9129682D-CA50-860F-AB16-82031B60B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4205178" y="5601963"/>
            <a:ext cx="2705513" cy="604704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survey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to capture feedback from users in my organization on Microsoft 365 products.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C532BE-FFAB-6B98-397C-BDAE34D838CF}"/>
              </a:ext>
            </a:extLst>
          </p:cNvPr>
          <p:cNvSpPr txBox="1"/>
          <p:nvPr/>
        </p:nvSpPr>
        <p:spPr>
          <a:xfrm>
            <a:off x="7598261" y="2134901"/>
            <a:ext cx="2894677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Update users on service heath issues or new features with SharePoint News.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lt"/>
                <a:cs typeface="Segoe UI"/>
              </a:rPr>
              <a:t>​</a:t>
            </a:r>
          </a:p>
        </p:txBody>
      </p:sp>
      <p:sp>
        <p:nvSpPr>
          <p:cNvPr id="11" name="Rectangle: Rounded Corners 6">
            <a:extLst>
              <a:ext uri="{FF2B5EF4-FFF2-40B4-BE49-F238E27FC236}">
                <a16:creationId xmlns:a16="http://schemas.microsoft.com/office/drawing/2014/main" id="{AF3BD5C2-4168-FE71-FE6D-F000CFFE1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538505" y="5601963"/>
            <a:ext cx="2261524" cy="588452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“10”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best practice tips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for end users of Microsoft 365 products.</a:t>
            </a:r>
          </a:p>
        </p:txBody>
      </p:sp>
      <p:sp>
        <p:nvSpPr>
          <p:cNvPr id="21" name="Rectangle: Rounded Corners 6">
            <a:extLst>
              <a:ext uri="{FF2B5EF4-FFF2-40B4-BE49-F238E27FC236}">
                <a16:creationId xmlns:a16="http://schemas.microsoft.com/office/drawing/2014/main" id="{B680CDEE-B280-A2D8-FF91-DE2110289C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62052" y="5595824"/>
            <a:ext cx="2705513" cy="610843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lang="en-US" sz="900" noProof="0">
                <a:solidFill>
                  <a:prstClr val="black"/>
                </a:solidFill>
                <a:latin typeface="Segoe UI"/>
              </a:rPr>
              <a:t>Show </a:t>
            </a:r>
            <a:r>
              <a:rPr lang="en-US" sz="900" b="1" noProof="0">
                <a:solidFill>
                  <a:prstClr val="black"/>
                </a:solidFill>
                <a:latin typeface="Segoe UI"/>
              </a:rPr>
              <a:t>insights</a:t>
            </a:r>
            <a:r>
              <a:rPr lang="en-US" sz="900" noProof="0">
                <a:solidFill>
                  <a:prstClr val="black"/>
                </a:solidFill>
                <a:latin typeface="Segoe UI"/>
              </a:rPr>
              <a:t> about the data.</a:t>
            </a:r>
            <a:endParaRPr lang="en-US" noProof="0">
              <a:solidFill>
                <a:prstClr val="black"/>
              </a:solidFill>
            </a:endParaRPr>
          </a:p>
        </p:txBody>
      </p:sp>
      <p:sp>
        <p:nvSpPr>
          <p:cNvPr id="22" name="Rectangle: Rounded Corners 4">
            <a:extLst>
              <a:ext uri="{FF2B5EF4-FFF2-40B4-BE49-F238E27FC236}">
                <a16:creationId xmlns:a16="http://schemas.microsoft.com/office/drawing/2014/main" id="{AA7988F7-2EA9-A412-A71F-E50CD364FCD1}"/>
              </a:ext>
            </a:extLst>
          </p:cNvPr>
          <p:cNvSpPr/>
          <p:nvPr/>
        </p:nvSpPr>
        <p:spPr bwMode="auto">
          <a:xfrm>
            <a:off x="619119" y="4046230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40" normalizeH="0" baseline="0" noProof="0">
                <a:ln w="3175">
                  <a:noFill/>
                </a:ln>
                <a:gradFill>
                  <a:gsLst>
                    <a:gs pos="55747">
                      <a:srgbClr val="FFFFFF"/>
                    </a:gs>
                    <a:gs pos="7643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/>
              </a:rPr>
              <a:t>6. </a:t>
            </a:r>
            <a:r>
              <a:rPr lang="en-US" sz="1200" b="1" spc="-40" noProof="0">
                <a:ln w="3175">
                  <a:noFill/>
                </a:ln>
                <a:gradFill>
                  <a:gsLst>
                    <a:gs pos="55747">
                      <a:srgbClr val="FFFFFF"/>
                    </a:gs>
                    <a:gs pos="7643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Segoe UI Semibold"/>
                <a:cs typeface="Segoe UI"/>
              </a:rPr>
              <a:t>Themes</a:t>
            </a:r>
            <a:endParaRPr lang="en-US" sz="1200" b="1" i="0" u="none" strike="noStrike" kern="1200" cap="none" spc="-40" normalizeH="0" baseline="0" noProof="0">
              <a:ln w="3175">
                <a:noFill/>
              </a:ln>
              <a:gradFill>
                <a:gsLst>
                  <a:gs pos="55747">
                    <a:srgbClr val="FFFFFF"/>
                  </a:gs>
                  <a:gs pos="76437">
                    <a:srgbClr val="FFFFFF"/>
                  </a:gs>
                </a:gsLst>
                <a:path path="circle">
                  <a:fillToRect l="100000" b="100000"/>
                </a:path>
              </a:gradFill>
              <a:effectLst/>
              <a:uLnTx/>
              <a:uFillTx/>
              <a:latin typeface="Segoe UI Semibold"/>
              <a:cs typeface="Segoe UI" pitchFamily="34" charset="0"/>
            </a:endParaRPr>
          </a:p>
        </p:txBody>
      </p:sp>
      <p:sp>
        <p:nvSpPr>
          <p:cNvPr id="24" name="Rectangle: Rounded Corners 7">
            <a:extLst>
              <a:ext uri="{FF2B5EF4-FFF2-40B4-BE49-F238E27FC236}">
                <a16:creationId xmlns:a16="http://schemas.microsoft.com/office/drawing/2014/main" id="{C3795DE9-6881-4EBA-A0D9-41CF798393BA}"/>
              </a:ext>
            </a:extLst>
          </p:cNvPr>
          <p:cNvSpPr/>
          <p:nvPr/>
        </p:nvSpPr>
        <p:spPr bwMode="auto">
          <a:xfrm>
            <a:off x="7540844" y="4048392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0" normalizeH="0" baseline="0" noProof="0">
                <a:ln w="3175">
                  <a:noFill/>
                </a:ln>
                <a:gradFill>
                  <a:gsLst>
                    <a:gs pos="55747">
                      <a:srgbClr val="FFFFFF"/>
                    </a:gs>
                    <a:gs pos="7643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/>
              </a:rPr>
              <a:t>4. Tips and tricks</a:t>
            </a:r>
            <a:endParaRPr kumimoji="0" lang="en-US" sz="1200" b="1" i="0" u="none" strike="noStrike" kern="1200" cap="none" spc="-20" normalizeH="0" baseline="0" noProof="0">
              <a:ln w="3175">
                <a:noFill/>
              </a:ln>
              <a:gradFill>
                <a:gsLst>
                  <a:gs pos="55747">
                    <a:srgbClr val="FFFFFF"/>
                  </a:gs>
                  <a:gs pos="76437">
                    <a:srgbClr val="FFFFFF"/>
                  </a:gs>
                </a:gsLst>
                <a:path path="circle">
                  <a:fillToRect l="100000" b="100000"/>
                </a:path>
              </a:gradFill>
              <a:effectLst/>
              <a:uLnTx/>
              <a:uFillTx/>
              <a:latin typeface="Segoe UI Semibold"/>
              <a:ea typeface="+mn-ea"/>
              <a:cs typeface="Segoe UI" pitchFamily="34" charset="0"/>
            </a:endParaRPr>
          </a:p>
        </p:txBody>
      </p:sp>
      <p:sp>
        <p:nvSpPr>
          <p:cNvPr id="25" name="Rectangle: Rounded Corners 19">
            <a:extLst>
              <a:ext uri="{FF2B5EF4-FFF2-40B4-BE49-F238E27FC236}">
                <a16:creationId xmlns:a16="http://schemas.microsoft.com/office/drawing/2014/main" id="{92CCAB3D-FA87-AC29-1021-7A4192029850}"/>
              </a:ext>
            </a:extLst>
          </p:cNvPr>
          <p:cNvSpPr/>
          <p:nvPr/>
        </p:nvSpPr>
        <p:spPr bwMode="auto">
          <a:xfrm>
            <a:off x="4087539" y="4046230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0" normalizeH="0" baseline="0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5. Feedback</a:t>
            </a:r>
          </a:p>
        </p:txBody>
      </p:sp>
      <p:sp>
        <p:nvSpPr>
          <p:cNvPr id="27" name="Rectangle: Rounded Corners 6">
            <a:extLst>
              <a:ext uri="{FF2B5EF4-FFF2-40B4-BE49-F238E27FC236}">
                <a16:creationId xmlns:a16="http://schemas.microsoft.com/office/drawing/2014/main" id="{A3FE3F9A-E97D-070B-F3BC-CF41AAA17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55885" y="3310741"/>
            <a:ext cx="2705513" cy="545135"/>
          </a:xfrm>
          <a:prstGeom prst="roundRect">
            <a:avLst>
              <a:gd name="adj" fmla="val 10001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Pull a list of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Microsoft 365 features coming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in the next 90 days.</a:t>
            </a:r>
          </a:p>
        </p:txBody>
      </p:sp>
      <p:sp>
        <p:nvSpPr>
          <p:cNvPr id="28" name="Rectangle: Rounded Corners 6">
            <a:extLst>
              <a:ext uri="{FF2B5EF4-FFF2-40B4-BE49-F238E27FC236}">
                <a16:creationId xmlns:a16="http://schemas.microsoft.com/office/drawing/2014/main" id="{AF29C537-B680-5074-0147-79A281C9A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4087539" y="3310741"/>
            <a:ext cx="2705513" cy="535872"/>
          </a:xfrm>
          <a:prstGeom prst="roundRect">
            <a:avLst>
              <a:gd name="adj" fmla="val 10001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Draft a post about the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upcoming feature 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[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whiteboard customizable templates].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E90750-B740-A6BE-E09D-E639722806A7}"/>
              </a:ext>
            </a:extLst>
          </p:cNvPr>
          <p:cNvSpPr txBox="1"/>
          <p:nvPr/>
        </p:nvSpPr>
        <p:spPr>
          <a:xfrm>
            <a:off x="4228852" y="4480261"/>
            <a:ext cx="2894677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lt"/>
                <a:cs typeface="Segoe UI"/>
              </a:rPr>
              <a:t>Capture user feedback to understand their journey and satisfaction with Microsoft 365.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cs typeface="Segoe UI"/>
            </a:endParaRPr>
          </a:p>
        </p:txBody>
      </p:sp>
      <p:sp>
        <p:nvSpPr>
          <p:cNvPr id="30" name="Rectangle: Rounded Corners 6">
            <a:extLst>
              <a:ext uri="{FF2B5EF4-FFF2-40B4-BE49-F238E27FC236}">
                <a16:creationId xmlns:a16="http://schemas.microsoft.com/office/drawing/2014/main" id="{0472050F-4E7B-EE83-8D84-EBF1FA00A7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562178" y="3305253"/>
            <a:ext cx="2705513" cy="551449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Format this text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for a SharePoint news post.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9AA4600-D398-C60D-47A0-1E9C48A9FD66}"/>
              </a:ext>
            </a:extLst>
          </p:cNvPr>
          <p:cNvSpPr txBox="1"/>
          <p:nvPr/>
        </p:nvSpPr>
        <p:spPr>
          <a:xfrm>
            <a:off x="7562178" y="4480261"/>
            <a:ext cx="2894677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lt"/>
                <a:cs typeface="Segoe UI"/>
              </a:rPr>
              <a:t>Use Copilot to brainstorm tips and tricks to share weekly updates with the organization to drive engaged users.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569BEDE-D3D7-C157-F6DF-C1C3B3AA1204}"/>
              </a:ext>
            </a:extLst>
          </p:cNvPr>
          <p:cNvSpPr txBox="1"/>
          <p:nvPr/>
        </p:nvSpPr>
        <p:spPr>
          <a:xfrm>
            <a:off x="685726" y="4510904"/>
            <a:ext cx="2894677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lt"/>
                <a:cs typeface="Segoe UI"/>
              </a:rPr>
              <a:t>Review </a:t>
            </a:r>
            <a:r>
              <a:rPr lang="en-US" noProof="0">
                <a:solidFill>
                  <a:srgbClr val="000000"/>
                </a:solidFill>
                <a:latin typeface="Segoe UI"/>
                <a:ea typeface="+mn-lt"/>
                <a:cs typeface="Segoe UI"/>
              </a:rPr>
              <a:t>user feedback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lt"/>
                <a:cs typeface="Segoe UI"/>
              </a:rPr>
              <a:t>for themes</a:t>
            </a:r>
            <a:r>
              <a:rPr lang="en-US" noProof="0">
                <a:solidFill>
                  <a:srgbClr val="000000"/>
                </a:solidFill>
                <a:latin typeface="Segoe UI"/>
                <a:ea typeface="+mn-lt"/>
                <a:cs typeface="Segoe UI"/>
              </a:rPr>
              <a:t> when opening the forms results in Excel.</a:t>
            </a:r>
            <a:endParaRPr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lt"/>
              <a:cs typeface="Segoe UI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C24FB90-69C1-C00F-7494-3DA59E71A557}"/>
              </a:ext>
            </a:extLst>
          </p:cNvPr>
          <p:cNvGrpSpPr/>
          <p:nvPr/>
        </p:nvGrpSpPr>
        <p:grpSpPr>
          <a:xfrm>
            <a:off x="4276273" y="2761669"/>
            <a:ext cx="2368026" cy="360000"/>
            <a:chOff x="3277688" y="3137252"/>
            <a:chExt cx="2368026" cy="360000"/>
          </a:xfrm>
        </p:grpSpPr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D2CE3163-275C-2D58-3180-A1BAFB6340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068" t="-43068" r="-43068" b="-43068"/>
            <a:stretch/>
          </p:blipFill>
          <p:spPr>
            <a:xfrm>
              <a:off x="3277688" y="3137252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5B80ECA-2AF3-30DC-B55A-8A775775446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Viva Engage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96DBCCD-3523-B3A4-5728-5C4475A8A3D6}"/>
              </a:ext>
            </a:extLst>
          </p:cNvPr>
          <p:cNvGrpSpPr/>
          <p:nvPr/>
        </p:nvGrpSpPr>
        <p:grpSpPr>
          <a:xfrm>
            <a:off x="7739914" y="2781741"/>
            <a:ext cx="2368026" cy="360000"/>
            <a:chOff x="3277688" y="2177588"/>
            <a:chExt cx="2368026" cy="360000"/>
          </a:xfrm>
        </p:grpSpPr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D37CCA19-E076-A00E-2CA4-17706BB70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77688" y="2177588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A160086-63C9-5715-5247-4CB04AB3C24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SharePoint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7D2851C0-093B-82B5-4FC5-911F159EA14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263138" y="5252444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</a:t>
            </a:r>
            <a:r>
              <a:rPr lang="en-US" sz="1100" noProof="0">
                <a:solidFill>
                  <a:prstClr val="black"/>
                </a:solidFill>
                <a:latin typeface="Segoe UI Semibold"/>
              </a:rPr>
              <a:t> in Excel</a:t>
            </a:r>
            <a:endParaRPr kumimoji="0" lang="en-US" sz="11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A9B8223-2FF5-989C-7395-C944371DFE24}"/>
              </a:ext>
            </a:extLst>
          </p:cNvPr>
          <p:cNvGrpSpPr/>
          <p:nvPr/>
        </p:nvGrpSpPr>
        <p:grpSpPr>
          <a:xfrm>
            <a:off x="7714157" y="5157082"/>
            <a:ext cx="2351135" cy="360000"/>
            <a:chOff x="4276273" y="2761669"/>
            <a:chExt cx="2351135" cy="360000"/>
          </a:xfrm>
        </p:grpSpPr>
        <p:pic>
          <p:nvPicPr>
            <p:cNvPr id="44" name="Picture 43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03E1DF39-FD63-E857-CC97-353A784A7A6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D17D93AB-D10A-97DE-A3BA-BCCC3AFE391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1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E886AFD-F2E9-C8FC-0A52-6BD9464E0184}"/>
              </a:ext>
            </a:extLst>
          </p:cNvPr>
          <p:cNvGrpSpPr/>
          <p:nvPr/>
        </p:nvGrpSpPr>
        <p:grpSpPr>
          <a:xfrm>
            <a:off x="4298095" y="5164565"/>
            <a:ext cx="2368026" cy="360000"/>
            <a:chOff x="3277688" y="1697756"/>
            <a:chExt cx="2368026" cy="360000"/>
          </a:xfrm>
        </p:grpSpPr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F77B7F25-56E7-A178-E76C-B2AF05690F7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77688" y="1697756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95C84371-5D2F-51F1-D383-518D3D5B23C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Forms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25FD5A13-CDCE-1702-A809-21FE9C1C4B83}"/>
              </a:ext>
            </a:extLst>
          </p:cNvPr>
          <p:cNvGrpSpPr/>
          <p:nvPr/>
        </p:nvGrpSpPr>
        <p:grpSpPr>
          <a:xfrm>
            <a:off x="1697851" y="1123965"/>
            <a:ext cx="987666" cy="216000"/>
            <a:chOff x="2707850" y="862657"/>
            <a:chExt cx="987666" cy="216000"/>
          </a:xfrm>
        </p:grpSpPr>
        <p:sp>
          <p:nvSpPr>
            <p:cNvPr id="62" name="Rectangle: Rounded Corners 6">
              <a:extLst>
                <a:ext uri="{FF2B5EF4-FFF2-40B4-BE49-F238E27FC236}">
                  <a16:creationId xmlns:a16="http://schemas.microsoft.com/office/drawing/2014/main" id="{C4662E1C-E52F-E72E-50B4-378A784251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987666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NSAT</a:t>
              </a:r>
            </a:p>
          </p:txBody>
        </p:sp>
        <p:pic>
          <p:nvPicPr>
            <p:cNvPr id="63" name="Graphic 62">
              <a:extLst>
                <a:ext uri="{FF2B5EF4-FFF2-40B4-BE49-F238E27FC236}">
                  <a16:creationId xmlns:a16="http://schemas.microsoft.com/office/drawing/2014/main" id="{5A07A6D5-7FD6-7239-1ADA-EBE3DB1327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B12C84D8-288B-1050-CC21-7D8B63694772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089" y="5161969"/>
            <a:ext cx="360000" cy="360000"/>
          </a:xfrm>
          <a:prstGeom prst="ellipse">
            <a:avLst/>
          </a:prstGeom>
          <a:solidFill>
            <a:schemeClr val="bg1"/>
          </a:solidFill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9B546684-26BF-3EFB-7C74-186F1AFA5016}"/>
              </a:ext>
            </a:extLst>
          </p:cNvPr>
          <p:cNvSpPr txBox="1"/>
          <p:nvPr/>
        </p:nvSpPr>
        <p:spPr>
          <a:xfrm>
            <a:off x="4205178" y="3724163"/>
            <a:ext cx="185627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noProof="0">
                <a:solidFill>
                  <a:srgbClr val="1A1A1A"/>
                </a:solidFill>
                <a:latin typeface="Segoe UI"/>
                <a:cs typeface="Segoe UI" pitchFamily="34" charset="0"/>
                <a:hlinkClick r:id="rId13"/>
              </a:rPr>
              <a:t>Try in Copilot Lab: Draft a post</a:t>
            </a:r>
            <a:endParaRPr lang="en-US" sz="900" noProof="0">
              <a:solidFill>
                <a:srgbClr val="1A1A1A"/>
              </a:solidFill>
              <a:latin typeface="Segoe UI"/>
              <a:cs typeface="Segoe UI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EC87899-66D1-C921-B086-456B7A71F126}"/>
              </a:ext>
            </a:extLst>
          </p:cNvPr>
          <p:cNvSpPr txBox="1"/>
          <p:nvPr/>
        </p:nvSpPr>
        <p:spPr>
          <a:xfrm>
            <a:off x="4327041" y="6065710"/>
            <a:ext cx="3387116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noProof="0">
                <a:solidFill>
                  <a:srgbClr val="1A1A1A"/>
                </a:solidFill>
                <a:latin typeface="Segoe UI"/>
                <a:cs typeface="Segoe UI" pitchFamily="34" charset="0"/>
                <a:hlinkClick r:id="rId14"/>
              </a:rPr>
              <a:t>Try in Copilot Lab: </a:t>
            </a:r>
            <a:r>
              <a:rPr lang="en-US" sz="900" i="0" noProof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hlinkClick r:id="rId14"/>
              </a:rPr>
              <a:t>Create an employee feedback survey</a:t>
            </a:r>
            <a:endParaRPr lang="en-US" sz="900" noProof="0">
              <a:solidFill>
                <a:srgbClr val="1A1A1A"/>
              </a:solidFill>
              <a:latin typeface="Segoe UI"/>
              <a:cs typeface="Segoe UI" pitchFamily="34" charset="0"/>
            </a:endParaRPr>
          </a:p>
        </p:txBody>
      </p:sp>
      <p:sp>
        <p:nvSpPr>
          <p:cNvPr id="50" name="TextBox 49">
            <a:hlinkClick r:id="rId15"/>
            <a:extLst>
              <a:ext uri="{FF2B5EF4-FFF2-40B4-BE49-F238E27FC236}">
                <a16:creationId xmlns:a16="http://schemas.microsoft.com/office/drawing/2014/main" id="{92A8FC01-5EC9-7CEE-1A2A-6D13AB645C21}"/>
              </a:ext>
            </a:extLst>
          </p:cNvPr>
          <p:cNvSpPr txBox="1"/>
          <p:nvPr/>
        </p:nvSpPr>
        <p:spPr>
          <a:xfrm>
            <a:off x="769761" y="5852973"/>
            <a:ext cx="1594988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Find insights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1FC7FF92-62C9-01CA-C682-24E01B38CAF4}"/>
              </a:ext>
            </a:extLst>
          </p:cNvPr>
          <p:cNvGrpSpPr/>
          <p:nvPr/>
        </p:nvGrpSpPr>
        <p:grpSpPr>
          <a:xfrm>
            <a:off x="4470538" y="1123859"/>
            <a:ext cx="1506383" cy="216000"/>
            <a:chOff x="1198143" y="862657"/>
            <a:chExt cx="1506383" cy="216000"/>
          </a:xfrm>
        </p:grpSpPr>
        <p:sp>
          <p:nvSpPr>
            <p:cNvPr id="52" name="Rectangle: Rounded Corners 6">
              <a:extLst>
                <a:ext uri="{FF2B5EF4-FFF2-40B4-BE49-F238E27FC236}">
                  <a16:creationId xmlns:a16="http://schemas.microsoft.com/office/drawing/2014/main" id="{656AD78A-CE7C-4274-5D1B-628E9F217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50638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Adoption</a:t>
              </a:r>
            </a:p>
          </p:txBody>
        </p:sp>
        <p:pic>
          <p:nvPicPr>
            <p:cNvPr id="53" name="Graphic 52">
              <a:extLst>
                <a:ext uri="{FF2B5EF4-FFF2-40B4-BE49-F238E27FC236}">
                  <a16:creationId xmlns:a16="http://schemas.microsoft.com/office/drawing/2014/main" id="{7549F4B4-F46F-D9AC-DC12-9AE0FCF7588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1206004-5672-1643-BD3D-2285F134865B}"/>
              </a:ext>
            </a:extLst>
          </p:cNvPr>
          <p:cNvGrpSpPr/>
          <p:nvPr/>
        </p:nvGrpSpPr>
        <p:grpSpPr>
          <a:xfrm>
            <a:off x="2824249" y="1123965"/>
            <a:ext cx="1530994" cy="211019"/>
            <a:chOff x="1198144" y="862656"/>
            <a:chExt cx="1530994" cy="211019"/>
          </a:xfrm>
        </p:grpSpPr>
        <p:sp>
          <p:nvSpPr>
            <p:cNvPr id="55" name="Rectangle: Rounded Corners 6">
              <a:extLst>
                <a:ext uri="{FF2B5EF4-FFF2-40B4-BE49-F238E27FC236}">
                  <a16:creationId xmlns:a16="http://schemas.microsoft.com/office/drawing/2014/main" id="{1E21EEFA-CB56-99B3-117B-05B3FC7CE9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6"/>
              <a:ext cx="1530994" cy="211019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IT management costs</a:t>
              </a:r>
            </a:p>
          </p:txBody>
        </p:sp>
        <p:pic>
          <p:nvPicPr>
            <p:cNvPr id="56" name="Graphic 55">
              <a:extLst>
                <a:ext uri="{FF2B5EF4-FFF2-40B4-BE49-F238E27FC236}">
                  <a16:creationId xmlns:a16="http://schemas.microsoft.com/office/drawing/2014/main" id="{B46AFCE5-9AFA-C1A3-90FA-70A138AF19D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7884405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266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Information Technology | Tech engagement health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2025-02-11T22:06:06Z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