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copilot.cloud.microsoft/prompts/get-column-ideas-cf6a4e8b-c7dc-4e1a-ab01-2140ab7df4b5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hyperlink" Target="https://www.microsoft.com/en-us/videoplayer/embed/RW1lGW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732155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noProof="0">
                <a:cs typeface="Segoe UI"/>
              </a:rPr>
              <a:t>Evaluate and purchase a new IT solution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Gather business requirements 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1100" noProof="0"/>
              <a:t>6. Create launch communication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solutions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>
                <a:solidFill>
                  <a:schemeClr val="bg1"/>
                </a:solidFill>
              </a:rPr>
              <a:t>5. Create a comparison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Create a build vs. buy analysis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Create solution RFP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02551955-C8C0-74D4-6CB1-D59D9CC089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Microsoft 365 Copilot Chat to aggregate multiple threads of conversations and create a holistic view of all essential business requirements for the new solution. 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38BB4F05-9674-7109-EBD0-76BCD3950A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Quickly and accurately compare available solutions </a:t>
            </a:r>
            <a:br>
              <a:rPr lang="en-US" noProof="0"/>
            </a:br>
            <a:r>
              <a:rPr lang="en-US" noProof="0"/>
              <a:t>in market using Copilot. 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036E8EB8-A948-4E5C-133C-9C9BB86E0B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Copilot in Excel to compare quotes from vendors and analyze key differences.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BFFE9E3-5C94-1246-D368-43AB7A72EE7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16143"/>
            <a:ext cx="2808000" cy="626701"/>
          </a:xfrm>
        </p:spPr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b="1" noProof="0"/>
              <a:t>Summarize my conversation</a:t>
            </a:r>
            <a:r>
              <a:rPr lang="en-US" noProof="0"/>
              <a:t>s about [project name].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71FFCF8-E9FA-EEA2-2200-E51F9F0956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Action: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 Use Coaching by Copilot</a:t>
            </a:r>
            <a:r>
              <a:rPr lang="en-US" b="1" noProof="0"/>
              <a:t> </a:t>
            </a:r>
            <a:r>
              <a:rPr lang="en-US" noProof="0"/>
              <a:t>to ensure that it is clear, concise, and impactful and provide coaching tips.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0D51820D-26DB-09FC-D703-51BF5607CD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/>
              <a:t>Prepare a </a:t>
            </a:r>
            <a:r>
              <a:rPr lang="en-US" b="1" noProof="0"/>
              <a:t>summary of information </a:t>
            </a:r>
            <a:r>
              <a:rPr lang="en-US" noProof="0"/>
              <a:t>gathered from [website].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4CD3F426-3268-BE2E-170A-80BF08AA26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b="1" noProof="0"/>
              <a:t>Create a comparison chart </a:t>
            </a:r>
            <a:r>
              <a:rPr lang="en-US" noProof="0"/>
              <a:t>with each company’s proposal, with the company at the top of each column, and rows that compare cost, services provided, and timeline.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73E9074-80E0-237A-7E45-2DDE0684C2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/>
              <a:t>Add a column showing the deviation from the lowest number in the total cost column.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DD7407E7-74DF-8965-A80C-98D9045C5AA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391972" cy="626701"/>
          </a:xfrm>
        </p:spPr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b="1" noProof="0"/>
              <a:t>Draft</a:t>
            </a:r>
            <a:r>
              <a:rPr lang="en-US" noProof="0"/>
              <a:t> a “request for proposal” using the attached files as reference: [email], [meeting recap[, [presentation].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421A428-A0EB-0B5A-CB0F-2DCC892AB2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Outlook to easily draft an email announcing the new solution and thank contributors. 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6C5F9089-2DA5-84D4-483C-CAC21B2513B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Use Copilot to create a comparison chart across all the vendor proposals you received.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4AAFC6A5-AD91-5321-8511-B5EF7983FEC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Draft RFP to the selected vendors using Copilot </a:t>
            </a:r>
            <a:br>
              <a:rPr lang="en-US" noProof="0"/>
            </a:br>
            <a:r>
              <a:rPr lang="en-US" noProof="0"/>
              <a:t>in Word, pulling in information from your emails, meeting notes, and presentations.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B9438946-96F6-DACE-645F-4EFB7656378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1113" y="1168756"/>
            <a:ext cx="144000" cy="144000"/>
          </a:xfrm>
          <a:prstGeom prst="rect">
            <a:avLst/>
          </a:prstGeom>
        </p:spPr>
      </p:pic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1D28B68D-7867-BC7A-13E1-D37617724B07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286" name="Picture 285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0DB6931F-14DC-CA2C-33E8-7E2F5D0AF6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F9B79380-03C0-AC7F-6074-1F4C30D39A2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854BE826-3B6C-52D1-1DE9-EC8CCAA147B7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289" name="Picture 28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1D402869-1292-401E-E8F2-F9CD29386D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092AB17B-3AE4-C87A-8BF1-206B18E726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B6CB6228-CBE0-7F98-D15A-2607570CCF2D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292" name="Picture 291">
              <a:extLst>
                <a:ext uri="{FF2B5EF4-FFF2-40B4-BE49-F238E27FC236}">
                  <a16:creationId xmlns:a16="http://schemas.microsoft.com/office/drawing/2014/main" id="{AB86B126-FABC-F7D4-F62F-CB5030CAE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B966FFB4-FD4A-9167-1BEA-46BFE58D77F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D213860A-8732-BAEB-B4F8-C0400FAEC8C0}"/>
              </a:ext>
            </a:extLst>
          </p:cNvPr>
          <p:cNvGrpSpPr/>
          <p:nvPr/>
        </p:nvGrpSpPr>
        <p:grpSpPr>
          <a:xfrm>
            <a:off x="7739914" y="2761669"/>
            <a:ext cx="2361959" cy="360000"/>
            <a:chOff x="577439" y="3137252"/>
            <a:chExt cx="2361959" cy="360000"/>
          </a:xfrm>
        </p:grpSpPr>
        <p:pic>
          <p:nvPicPr>
            <p:cNvPr id="295" name="Picture 294">
              <a:extLst>
                <a:ext uri="{FF2B5EF4-FFF2-40B4-BE49-F238E27FC236}">
                  <a16:creationId xmlns:a16="http://schemas.microsoft.com/office/drawing/2014/main" id="{0D6C0E20-2721-DA3D-3AC5-6A642BF7D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FA047304-C499-713A-5C5E-B8D0030CE3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F9DB5636-FB78-E1CE-AD03-62F1823AD8B4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id="{F3A16BDA-2C8D-7756-46D1-E2744FC6FA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8B919107-44E4-2648-998A-9B1CF7CE9D8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3" name="Text Placeholder 60">
            <a:extLst>
              <a:ext uri="{FF2B5EF4-FFF2-40B4-BE49-F238E27FC236}">
                <a16:creationId xmlns:a16="http://schemas.microsoft.com/office/drawing/2014/main" id="{F53B8C73-53E5-5F43-ABF6-6C779BBEE4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4" name="Text Placeholder 61">
            <a:extLst>
              <a:ext uri="{FF2B5EF4-FFF2-40B4-BE49-F238E27FC236}">
                <a16:creationId xmlns:a16="http://schemas.microsoft.com/office/drawing/2014/main" id="{E0A0C535-D61E-AAAD-3002-2B6831B163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5" name="Text Placeholder 62">
            <a:extLst>
              <a:ext uri="{FF2B5EF4-FFF2-40B4-BE49-F238E27FC236}">
                <a16:creationId xmlns:a16="http://schemas.microsoft.com/office/drawing/2014/main" id="{C02E3746-9136-85D7-D807-CA6EB9D6954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EFC8F-41AC-6FB1-018C-A895FDB850E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B480A3D7-6D91-DD7D-B0C2-69B85F2D4A94}"/>
              </a:ext>
            </a:extLst>
          </p:cNvPr>
          <p:cNvGrpSpPr/>
          <p:nvPr/>
        </p:nvGrpSpPr>
        <p:grpSpPr>
          <a:xfrm>
            <a:off x="7523373" y="1127774"/>
            <a:ext cx="1097280" cy="216000"/>
            <a:chOff x="1194743" y="1140160"/>
            <a:chExt cx="109728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AA78275-26F0-1A8F-6081-586A224AD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EE9505F-9F7C-B3FF-22AA-3826700A4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92813-C4C2-7D84-5D59-BCA805317036}"/>
              </a:ext>
            </a:extLst>
          </p:cNvPr>
          <p:cNvGrpSpPr/>
          <p:nvPr/>
        </p:nvGrpSpPr>
        <p:grpSpPr>
          <a:xfrm>
            <a:off x="8717943" y="1127774"/>
            <a:ext cx="2011680" cy="216000"/>
            <a:chOff x="1194743" y="1140160"/>
            <a:chExt cx="201168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0405C8EA-FE6F-53E8-9209-487DD7B07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experience 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AB78CF91-7CF0-24FA-9F61-525EF6C7F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2" name="Graphic 2">
            <a:hlinkClick r:id="rId12"/>
            <a:extLst>
              <a:ext uri="{FF2B5EF4-FFF2-40B4-BE49-F238E27FC236}">
                <a16:creationId xmlns:a16="http://schemas.microsoft.com/office/drawing/2014/main" id="{7452F5A8-E5EE-30A2-41BC-9B43D0E61009}"/>
              </a:ext>
            </a:extLst>
          </p:cNvPr>
          <p:cNvSpPr/>
          <p:nvPr/>
        </p:nvSpPr>
        <p:spPr>
          <a:xfrm>
            <a:off x="7509510" y="431384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B042CCA-CC38-7729-5A60-DC3BA4F0CC7F}"/>
              </a:ext>
            </a:extLst>
          </p:cNvPr>
          <p:cNvGrpSpPr/>
          <p:nvPr/>
        </p:nvGrpSpPr>
        <p:grpSpPr>
          <a:xfrm>
            <a:off x="4244505" y="5157037"/>
            <a:ext cx="2351135" cy="360000"/>
            <a:chOff x="4276273" y="2761669"/>
            <a:chExt cx="2351135" cy="360000"/>
          </a:xfrm>
        </p:grpSpPr>
        <p:pic>
          <p:nvPicPr>
            <p:cNvPr id="25" name="Picture 24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97B40CD0-E763-B5B5-3D37-EECDAD7AC70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C41FC30-116D-0E6B-B0D7-637A9DE6B80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2" name="TextBox 21">
            <a:hlinkClick r:id="rId13"/>
            <a:extLst>
              <a:ext uri="{FF2B5EF4-FFF2-40B4-BE49-F238E27FC236}">
                <a16:creationId xmlns:a16="http://schemas.microsoft.com/office/drawing/2014/main" id="{C30CBA55-7446-93FC-239A-9769F3C42639}"/>
              </a:ext>
            </a:extLst>
          </p:cNvPr>
          <p:cNvSpPr txBox="1"/>
          <p:nvPr/>
        </p:nvSpPr>
        <p:spPr>
          <a:xfrm>
            <a:off x="7623610" y="3782924"/>
            <a:ext cx="1856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Get column ideas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711297-9D0F-FC28-7371-895C3C8599A8}"/>
              </a:ext>
            </a:extLst>
          </p:cNvPr>
          <p:cNvGrpSpPr/>
          <p:nvPr/>
        </p:nvGrpSpPr>
        <p:grpSpPr>
          <a:xfrm>
            <a:off x="1624328" y="1132755"/>
            <a:ext cx="1530994" cy="211019"/>
            <a:chOff x="1198144" y="862656"/>
            <a:chExt cx="1530994" cy="211019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7E62617E-CB6F-B84D-0544-FF090064E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CEA34EF7-D417-32A5-32ED-C4B7C577F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4681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Evaluate and purchase a new IT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