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3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5" Type="http://schemas.openxmlformats.org/officeDocument/2006/relationships/image" Target="../media/image19.svg"/><Relationship Id="rId10" Type="http://schemas.openxmlformats.org/officeDocument/2006/relationships/image" Target="../media/image14.sv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  <a:cs typeface="Segoe UI"/>
              </a:rPr>
              <a:t>Information Technology </a:t>
            </a:r>
            <a:r>
              <a:rPr lang="en-US" noProof="0">
                <a:cs typeface="Segoe UI"/>
              </a:rPr>
              <a:t>| Update technology strategy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noProof="0">
                <a:latin typeface="Segoe UI Semibold"/>
                <a:cs typeface="Segoe UI Semibold"/>
              </a:rPr>
              <a:t>Conduct research</a:t>
            </a:r>
            <a:endParaRPr lang="en-US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6. Plan</a:t>
            </a:r>
            <a:endParaRPr lang="en-US" noProof="0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2. Define strategy</a:t>
            </a:r>
            <a:endParaRPr lang="en-US" noProof="0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5. Announce</a:t>
            </a:r>
            <a:endParaRPr lang="en-US" noProof="0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3. Business alignment</a:t>
            </a:r>
            <a:endParaRPr lang="en-US" noProof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4. OKRs</a:t>
            </a:r>
            <a:endParaRPr lang="en-US" noProof="0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224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Research emerging technology and market trends from the web.</a:t>
            </a:r>
            <a:endParaRPr lang="en-US" noProof="0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Create a strategy document for how IT initiatives support business goals.</a:t>
            </a:r>
            <a:endParaRPr lang="en-US" noProof="0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Align stakeholders across the organization on the technology strategy.</a:t>
            </a:r>
            <a:endParaRPr lang="en-US" noProof="0"/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0353" y="3208260"/>
            <a:ext cx="2808000" cy="626701"/>
          </a:xfrm>
        </p:spPr>
        <p:txBody>
          <a:bodyPr>
            <a:normAutofit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lang="en-US" noProof="0">
                <a:ea typeface="+mn-lt"/>
                <a:cs typeface="+mn-lt"/>
              </a:rPr>
              <a:t>Create a summary of the latest trends and technology for "collaboration" and the tools that are be used.</a:t>
            </a:r>
            <a:endParaRPr lang="en-US" noProof="0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lang="en-US" noProof="0">
                <a:cs typeface="Segoe UI"/>
              </a:rPr>
              <a:t>Set up a page based on [a loop template] and make it for "work items to support technology strategy"</a:t>
            </a:r>
            <a:endParaRPr lang="en-US" noProof="0"/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ABEFB2B-9F58-F520-9B13-94B207F244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3162" y="3043149"/>
            <a:ext cx="2808000" cy="880557"/>
          </a:xfrm>
        </p:spPr>
        <p:txBody>
          <a:bodyPr>
            <a:normAutofit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lang="en-US" noProof="0">
                <a:ea typeface="+mn-lt"/>
                <a:cs typeface="+mn-lt"/>
              </a:rPr>
              <a:t>From this market research [include step 1 prompt as reference], draft a strategy document for how an IT initiative for "collaboration" can support business goals in my organization.</a:t>
            </a:r>
            <a:endParaRPr lang="en-US" noProof="0"/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</a:t>
            </a:r>
            <a:r>
              <a:rPr lang="en-US" noProof="0">
                <a:cs typeface="Segoe UI"/>
              </a:rPr>
              <a:t> Help me write a post to announce the publishing of the technology strategy documentation and OKRs to my organization.</a:t>
            </a:r>
            <a:endParaRPr lang="en-US" noProof="0"/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Plan projects, work items, and goals to support the key initiatives in the technology strategy document.</a:t>
            </a:r>
            <a:endParaRPr lang="en-US" noProof="0"/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Share the product strategy and OKRs with the organization.</a:t>
            </a:r>
            <a:endParaRPr lang="en-US" noProof="0"/>
          </a:p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Cost savings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/>
                <a:cs typeface="Segoe UI Semibold"/>
              </a:endParaRP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F3589D2-4FAC-5E72-970D-75473C3B4B6F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38" name="Rectangle: Rounded Corners 6">
              <a:extLst>
                <a:ext uri="{FF2B5EF4-FFF2-40B4-BE49-F238E27FC236}">
                  <a16:creationId xmlns:a16="http://schemas.microsoft.com/office/drawing/2014/main" id="{47694ED9-322C-F8E3-6D0D-F170B6469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Employee experience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/>
                <a:cs typeface="Segoe UI Semibold"/>
              </a:endParaRPr>
            </a:p>
          </p:txBody>
        </p:sp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CB49ED0C-8E03-502F-F821-E3B0A5334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7CFD73D-41E2-B7EE-6ABF-4C2DEFB585F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8461956" y="5096849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</a:t>
            </a:r>
            <a:r>
              <a:rPr lang="en-US" sz="1100" noProof="0">
                <a:solidFill>
                  <a:prstClr val="black"/>
                </a:solidFill>
                <a:latin typeface="Segoe UI Semibold"/>
              </a:rPr>
              <a:t>Viva Goals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A8DC2507-2BFA-D9E3-C514-AC1683A021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6744" y="5063522"/>
            <a:ext cx="209090" cy="209090"/>
          </a:xfrm>
          <a:prstGeom prst="rect">
            <a:avLst/>
          </a:prstGeom>
          <a:effectLst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BA6B482-AF4E-5811-92CC-6B6F79AABE7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349213" y="5099263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Loop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pic>
        <p:nvPicPr>
          <p:cNvPr id="17" name="Picture 16" descr="Zip Co logo SVG free download, id: 101874 - Brandlogos.net">
            <a:hlinkClick r:id="rId6"/>
            <a:extLst>
              <a:ext uri="{FF2B5EF4-FFF2-40B4-BE49-F238E27FC236}">
                <a16:creationId xmlns:a16="http://schemas.microsoft.com/office/drawing/2014/main" id="{5E36AF2C-2EAB-9296-2E61-0F2346D4DF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807078" y="2551386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18EB7D2-C08B-446C-9360-A448B9D88EB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66029" y="2646748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</a:t>
            </a:r>
            <a:r>
              <a:rPr lang="en-US" sz="1100" baseline="30000" noProof="0" dirty="0">
                <a:solidFill>
                  <a:prstClr val="black"/>
                </a:solidFill>
                <a:latin typeface="Segoe UI Semibold"/>
              </a:rPr>
              <a:t>1</a:t>
            </a:r>
            <a:endParaRPr kumimoji="0" lang="en-US" sz="11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2592C15-45CB-99EB-82E0-7C13A864FA6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3940" y="2540415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E453B892-9A80-9DB9-48A3-A60530E7C27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802891" y="2635777"/>
            <a:ext cx="1521187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Word</a:t>
            </a:r>
          </a:p>
        </p:txBody>
      </p:sp>
      <p:sp>
        <p:nvSpPr>
          <p:cNvPr id="67" name="Rectangle: Rounded Corners 6">
            <a:extLst>
              <a:ext uri="{FF2B5EF4-FFF2-40B4-BE49-F238E27FC236}">
                <a16:creationId xmlns:a16="http://schemas.microsoft.com/office/drawing/2014/main" id="{BE0C3A29-D990-E990-257A-D1B5FF6A2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642157" y="5641938"/>
            <a:ext cx="2705513" cy="610843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lang="en-US" sz="900" noProof="0">
                <a:solidFill>
                  <a:prstClr val="black"/>
                </a:solidFill>
                <a:latin typeface="Segoe UI"/>
              </a:rPr>
              <a:t>Create OKRs from a document [Strategy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document.docx]</a:t>
            </a:r>
            <a:endParaRPr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cs typeface="Segoe UI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78C3567-D624-2039-36E9-2E91C9AAF73B}"/>
              </a:ext>
            </a:extLst>
          </p:cNvPr>
          <p:cNvSpPr txBox="1"/>
          <p:nvPr/>
        </p:nvSpPr>
        <p:spPr>
          <a:xfrm>
            <a:off x="7628393" y="4510904"/>
            <a:ext cx="2894677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lt"/>
                <a:cs typeface="Segoe UI"/>
              </a:rPr>
              <a:t>Draft Objectives and Key Results (OKRs) based on the </a:t>
            </a:r>
            <a:r>
              <a:rPr lang="en-US" noProof="0">
                <a:solidFill>
                  <a:srgbClr val="000000"/>
                </a:solidFill>
                <a:latin typeface="Segoe UI"/>
                <a:ea typeface="+mn-lt"/>
                <a:cs typeface="Segoe UI"/>
              </a:rPr>
              <a:t>technology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lt"/>
                <a:cs typeface="Segoe UI"/>
              </a:rPr>
              <a:t> strategy</a:t>
            </a:r>
            <a:r>
              <a:rPr lang="en-US" noProof="0">
                <a:solidFill>
                  <a:srgbClr val="000000"/>
                </a:solidFill>
                <a:latin typeface="Segoe UI"/>
                <a:ea typeface="+mn-lt"/>
                <a:cs typeface="Segoe UI"/>
              </a:rPr>
              <a:t> document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lt"/>
                <a:cs typeface="Segoe UI"/>
              </a:rPr>
              <a:t>.</a:t>
            </a:r>
          </a:p>
        </p:txBody>
      </p:sp>
      <p:pic>
        <p:nvPicPr>
          <p:cNvPr id="73" name="Graphic 72" descr="Brand logo image of Viva Goals.">
            <a:extLst>
              <a:ext uri="{FF2B5EF4-FFF2-40B4-BE49-F238E27FC236}">
                <a16:creationId xmlns:a16="http://schemas.microsoft.com/office/drawing/2014/main" id="{957A1960-A578-7135-29AC-B913A4F9B44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106348" y="5093084"/>
            <a:ext cx="189347" cy="181650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7AB9A51D-0A33-996E-5ECF-AA1CAA8DB641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068" t="-43068" r="-43068" b="-43068"/>
          <a:stretch/>
        </p:blipFill>
        <p:spPr>
          <a:xfrm>
            <a:off x="4391629" y="4993790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id="{35C3207F-9042-5E4E-D098-98249F479F9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867471" y="5089152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Viva Engage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79" name="Text Placeholder 59">
            <a:extLst>
              <a:ext uri="{FF2B5EF4-FFF2-40B4-BE49-F238E27FC236}">
                <a16:creationId xmlns:a16="http://schemas.microsoft.com/office/drawing/2014/main" id="{3E8C5463-7505-6454-6F13-05B73C263053}"/>
              </a:ext>
            </a:extLst>
          </p:cNvPr>
          <p:cNvSpPr txBox="1">
            <a:spLocks/>
          </p:cNvSpPr>
          <p:nvPr/>
        </p:nvSpPr>
        <p:spPr>
          <a:xfrm>
            <a:off x="7515972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lang="en-US" noProof="0">
                <a:cs typeface="Segoe UI"/>
              </a:rPr>
              <a:t>Draft a message to ask all stakeholders to review the technology strategy document and leave comments.</a:t>
            </a:r>
          </a:p>
        </p:txBody>
      </p:sp>
      <p:sp>
        <p:nvSpPr>
          <p:cNvPr id="10" name="Text Placeholder 198">
            <a:extLst>
              <a:ext uri="{FF2B5EF4-FFF2-40B4-BE49-F238E27FC236}">
                <a16:creationId xmlns:a16="http://schemas.microsoft.com/office/drawing/2014/main" id="{817E4288-E494-1D88-F71F-93EC5F355B33}"/>
              </a:ext>
            </a:extLst>
          </p:cNvPr>
          <p:cNvSpPr txBox="1">
            <a:spLocks/>
          </p:cNvSpPr>
          <p:nvPr/>
        </p:nvSpPr>
        <p:spPr>
          <a:xfrm>
            <a:off x="10430234" y="521099"/>
            <a:ext cx="1456966" cy="1756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i="0" kern="1200" spc="-20" baseline="0">
                <a:solidFill>
                  <a:srgbClr val="0078D4"/>
                </a:solidFill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defRPr>
            </a:lvl1pPr>
            <a:lvl2pPr marL="22860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kern="1200" spc="-20" baseline="0">
                <a:solidFill>
                  <a:srgbClr val="B1B3B3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Buy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F042F2F7-726A-EA34-1904-0B1B16C47362}"/>
              </a:ext>
            </a:extLst>
          </p:cNvPr>
          <p:cNvSpPr txBox="1">
            <a:spLocks/>
          </p:cNvSpPr>
          <p:nvPr/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0070C0"/>
          </a:solidFill>
        </p:spPr>
        <p:txBody>
          <a:bodyPr vert="horz" wrap="square" lIns="0" tIns="0" rIns="0" bIns="0" rtlCol="0">
            <a:no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00" kern="1200" spc="0" baseline="0">
                <a:noFill/>
                <a:latin typeface="+mn-lt"/>
                <a:ea typeface="+mn-ea"/>
                <a:cs typeface="Segoe UI" panose="020B0502040204020203" pitchFamily="34" charset="0"/>
              </a:defRPr>
            </a:lvl1pPr>
            <a:lvl2pPr marL="22860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00" kern="1200" spc="0" baseline="0">
                <a:noFill/>
                <a:latin typeface="+mn-lt"/>
                <a:ea typeface="+mn-ea"/>
                <a:cs typeface="+mn-cs"/>
              </a:defRPr>
            </a:lvl2pPr>
            <a:lvl3pPr marL="45720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00" kern="1200" spc="0" baseline="0">
                <a:noFill/>
                <a:latin typeface="+mn-lt"/>
                <a:ea typeface="+mn-ea"/>
                <a:cs typeface="+mn-cs"/>
              </a:defRPr>
            </a:lvl3pPr>
            <a:lvl4pPr marL="661988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00" kern="1200" spc="0" baseline="0">
                <a:noFill/>
                <a:latin typeface="+mn-lt"/>
                <a:ea typeface="+mn-ea"/>
                <a:cs typeface="+mn-cs"/>
              </a:defRPr>
            </a:lvl4pPr>
            <a:lvl5pPr marL="855663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00" kern="1200" spc="0" baseline="0">
                <a:noFill/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a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8A75A02-CD75-30F9-105A-3B29B5947924}"/>
              </a:ext>
            </a:extLst>
          </p:cNvPr>
          <p:cNvSpPr txBox="1">
            <a:spLocks/>
          </p:cNvSpPr>
          <p:nvPr/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0078D4"/>
          </a:solidFill>
        </p:spPr>
        <p:txBody>
          <a:bodyPr vert="horz" wrap="square" lIns="0" tIns="0" rIns="0" bIns="0" rtlCol="0">
            <a:no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00" kern="1200" spc="0" baseline="0">
                <a:noFill/>
                <a:latin typeface="+mn-lt"/>
                <a:ea typeface="+mn-ea"/>
                <a:cs typeface="Segoe UI" panose="020B0502040204020203" pitchFamily="34" charset="0"/>
              </a:defRPr>
            </a:lvl1pPr>
            <a:lvl2pPr marL="22860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00" kern="1200" spc="0" baseline="0">
                <a:noFill/>
                <a:latin typeface="+mn-lt"/>
                <a:ea typeface="+mn-ea"/>
                <a:cs typeface="+mn-cs"/>
              </a:defRPr>
            </a:lvl2pPr>
            <a:lvl3pPr marL="45720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00" kern="1200" spc="0" baseline="0">
                <a:noFill/>
                <a:latin typeface="+mn-lt"/>
                <a:ea typeface="+mn-ea"/>
                <a:cs typeface="+mn-cs"/>
              </a:defRPr>
            </a:lvl3pPr>
            <a:lvl4pPr marL="661988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00" kern="1200" spc="0" baseline="0">
                <a:noFill/>
                <a:latin typeface="+mn-lt"/>
                <a:ea typeface="+mn-ea"/>
                <a:cs typeface="+mn-cs"/>
              </a:defRPr>
            </a:lvl4pPr>
            <a:lvl5pPr marL="855663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00" kern="1200" spc="0" baseline="0">
                <a:noFill/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a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C271BE7E-6567-3B49-9780-15A10E3FAB61}"/>
              </a:ext>
            </a:extLst>
          </p:cNvPr>
          <p:cNvSpPr txBox="1">
            <a:spLocks/>
          </p:cNvSpPr>
          <p:nvPr/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 vert="horz" wrap="square" lIns="0" tIns="0" rIns="0" bIns="0" rtlCol="0">
            <a:no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00" kern="1200" spc="0" baseline="0">
                <a:noFill/>
                <a:latin typeface="+mn-lt"/>
                <a:ea typeface="+mn-ea"/>
                <a:cs typeface="Segoe UI" panose="020B0502040204020203" pitchFamily="34" charset="0"/>
              </a:defRPr>
            </a:lvl1pPr>
            <a:lvl2pPr marL="22860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00" kern="1200" spc="0" baseline="0">
                <a:noFill/>
                <a:latin typeface="+mn-lt"/>
                <a:ea typeface="+mn-ea"/>
                <a:cs typeface="+mn-cs"/>
              </a:defRPr>
            </a:lvl2pPr>
            <a:lvl3pPr marL="45720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00" kern="1200" spc="0" baseline="0">
                <a:noFill/>
                <a:latin typeface="+mn-lt"/>
                <a:ea typeface="+mn-ea"/>
                <a:cs typeface="+mn-cs"/>
              </a:defRPr>
            </a:lvl3pPr>
            <a:lvl4pPr marL="661988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00" kern="1200" spc="0" baseline="0">
                <a:noFill/>
                <a:latin typeface="+mn-lt"/>
                <a:ea typeface="+mn-ea"/>
                <a:cs typeface="+mn-cs"/>
              </a:defRPr>
            </a:lvl4pPr>
            <a:lvl5pPr marL="855663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00" kern="1200" spc="0" baseline="0">
                <a:noFill/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a</a:t>
            </a:r>
          </a:p>
        </p:txBody>
      </p:sp>
      <p:pic>
        <p:nvPicPr>
          <p:cNvPr id="6" name="Picture 5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2DC9DE9F-1147-BFC2-94F2-89515E5DF513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881ABEC-2BD9-923B-3CB8-EB66475A3B62}"/>
              </a:ext>
            </a:extLst>
          </p:cNvPr>
          <p:cNvGrpSpPr/>
          <p:nvPr/>
        </p:nvGrpSpPr>
        <p:grpSpPr>
          <a:xfrm>
            <a:off x="8077145" y="2572452"/>
            <a:ext cx="2351135" cy="360000"/>
            <a:chOff x="588263" y="1697756"/>
            <a:chExt cx="2351135" cy="360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C03404A-F0E9-07B1-E803-1308695CA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0979DC5-1BEC-7546-33CF-60B650E1D82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F8278E9-BCC7-1D23-7DF1-F6DC060EA0FD}"/>
              </a:ext>
            </a:extLst>
          </p:cNvPr>
          <p:cNvGrpSpPr/>
          <p:nvPr/>
        </p:nvGrpSpPr>
        <p:grpSpPr>
          <a:xfrm>
            <a:off x="1697851" y="1123965"/>
            <a:ext cx="987666" cy="216000"/>
            <a:chOff x="2707850" y="862657"/>
            <a:chExt cx="987666" cy="216000"/>
          </a:xfrm>
        </p:grpSpPr>
        <p:sp>
          <p:nvSpPr>
            <p:cNvPr id="20" name="Rectangle: Rounded Corners 6">
              <a:extLst>
                <a:ext uri="{FF2B5EF4-FFF2-40B4-BE49-F238E27FC236}">
                  <a16:creationId xmlns:a16="http://schemas.microsoft.com/office/drawing/2014/main" id="{A5D01D08-8389-1E9F-7096-E8F5817CD9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987666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NSAT</a:t>
              </a:r>
            </a:p>
          </p:txBody>
        </p:sp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C74CCDD8-6D38-3289-4E06-55862E5865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A94D296-1F61-16F9-B041-F5BDCDCECF96}"/>
              </a:ext>
            </a:extLst>
          </p:cNvPr>
          <p:cNvGrpSpPr/>
          <p:nvPr/>
        </p:nvGrpSpPr>
        <p:grpSpPr>
          <a:xfrm>
            <a:off x="2763959" y="1123965"/>
            <a:ext cx="1530994" cy="211019"/>
            <a:chOff x="1198144" y="862656"/>
            <a:chExt cx="1530994" cy="211019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88000C4A-CEBF-2DCD-A37F-CCF30B96C3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6"/>
              <a:ext cx="1530994" cy="211019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IT management costs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5DA38F1C-694F-92E7-615F-259ED13451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0694505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282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Information Technology | Update technology strategy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