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4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49114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64048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23190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919815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247545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246112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810112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352949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2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hyperlink" Target="https://copilot.microsoft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hyperlink" Target="https://support.microsoft.com/en-us/topic/overview-of-microsoft-365-chat-preview-5b00a52d-7296-48ee-b938-b95b7209f737" TargetMode="External"/><Relationship Id="rId15" Type="http://schemas.openxmlformats.org/officeDocument/2006/relationships/hyperlink" Target="https://www.microsoft.com/en-us/videoplayer/embed/RW1lGWL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6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AC773-217D-B93C-625F-27C5502E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672138" cy="263149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Information Technology | </a:t>
            </a:r>
            <a:r>
              <a:rPr lang="en-US" dirty="0"/>
              <a:t>Procure new IT solution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612B24D7-0E30-A09D-A247-91B947D795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0453" y="6490609"/>
            <a:ext cx="9597418" cy="215444"/>
          </a:xfrm>
        </p:spPr>
        <p:txBody>
          <a:bodyPr/>
          <a:lstStyle/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2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  <a:endParaRPr lang="en-US" baseline="30000"/>
          </a:p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2"/>
              </a:rPr>
              <a:t>copilot.microsoft.com </a:t>
            </a:r>
            <a:r>
              <a:rPr lang="en-US"/>
              <a:t>or the Microsoft Copilot mobile app and set toggle to “Web”.</a:t>
            </a:r>
            <a:endParaRPr lang="en-US" baseline="300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6E64E6-DACB-9E61-4FB5-2DF9550866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/>
              <a:t>1. Gather business requirements 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62AF6B-8392-19D6-4008-8B9EDDD439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100" noProof="0"/>
              <a:t>6. Create and Send </a:t>
            </a:r>
            <a:br>
              <a:rPr lang="en-US" sz="1100" noProof="0"/>
            </a:br>
            <a:r>
              <a:rPr lang="en-US" sz="1100" noProof="0"/>
              <a:t>Launch Communication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43261E-C01B-AAF7-FB79-BCB449EDE0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/>
              <a:t>2. Research solutions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07F03A-7B5E-43DB-6297-704D97B841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 noProof="0"/>
              <a:t>5. Summarize weekly status meeting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B7B1D6-90AA-812D-38AC-4FC308D825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/>
              <a:t>3. Create a build vs. buy analysis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9A6375-D732-AEEC-8F08-CB20AB56EF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 noProof="0"/>
              <a:t>4. Create Solution RFP</a:t>
            </a:r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8B5C2D03-DCAF-3A2F-F520-91089D02E4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Copilot for Microsoft 365</a:t>
            </a:r>
            <a:endParaRPr lang="en-US" noProof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02551955-C8C0-74D4-6CB1-D59D9CC089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US" noProof="0"/>
              <a:t>Use Microsoft Copilot</a:t>
            </a:r>
            <a:r>
              <a: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1</a:t>
            </a:r>
            <a:r>
              <a:rPr lang="en-US" noProof="0"/>
              <a:t> to aggregate multiple threads of conversations and create a holistic view of all essential business requirements for the new solution. 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38BB4F05-9674-7109-EBD0-76BCD3950A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/>
          <a:lstStyle/>
          <a:p>
            <a:r>
              <a:rPr lang="en-US" noProof="0"/>
              <a:t>Quickly identify and summarize existing solutions </a:t>
            </a:r>
            <a:br>
              <a:rPr lang="en-US" noProof="0"/>
            </a:br>
            <a:r>
              <a:rPr lang="en-US" noProof="0"/>
              <a:t>in market using Copilot</a:t>
            </a:r>
            <a:r>
              <a:rPr lang="en-US" baseline="30000">
                <a:solidFill>
                  <a:prstClr val="black"/>
                </a:solidFill>
                <a:latin typeface="Segoe UI"/>
                <a:cs typeface="Segoe UI Semibold"/>
              </a:rPr>
              <a:t>2</a:t>
            </a:r>
            <a:r>
              <a:rPr lang="en-US" noProof="0"/>
              <a:t>. 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036E8EB8-A948-4E5C-133C-9C9BB86E0B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/>
          <a:lstStyle/>
          <a:p>
            <a:r>
              <a:rPr lang="en-US" noProof="0"/>
              <a:t>Use Copilot in Excel to organize quotes from </a:t>
            </a:r>
            <a:br>
              <a:rPr lang="en-US" noProof="0"/>
            </a:br>
            <a:r>
              <a:rPr lang="en-US" noProof="0"/>
              <a:t>vendors and build a variance analysis.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DBFFE9E3-5C94-1246-D368-43AB7A72EE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/>
          <a:lstStyle/>
          <a:p>
            <a:r>
              <a:rPr lang="en-US" noProof="0"/>
              <a:t>Be present during the meeting by relying on Copilot in Teams for transcription and summary.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571FFCF8-E9FA-EEA2-2200-E51F9F0956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</p:spPr>
        <p:txBody>
          <a:bodyPr/>
          <a:lstStyle/>
          <a:p>
            <a:r>
              <a:rPr lang="en-US" noProof="0"/>
              <a:t>Use Copilot to review your email to ensure that is clear, concise, and impactful.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0D51820D-26DB-09FC-D703-51BF5607CD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/>
          <a:lstStyle/>
          <a:p>
            <a:r>
              <a:rPr lang="en-US" noProof="0"/>
              <a:t>Save time and increase accuracy by asking </a:t>
            </a:r>
            <a:br>
              <a:rPr lang="en-US" noProof="0"/>
            </a:br>
            <a:r>
              <a:rPr lang="en-US" noProof="0"/>
              <a:t>Copilot to prepare a summary of information gathered from multiple sources.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4CD3F426-3268-BE2E-170A-80BF08AA266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</p:spPr>
        <p:txBody>
          <a:bodyPr/>
          <a:lstStyle/>
          <a:p>
            <a:r>
              <a:rPr lang="en-US" noProof="0"/>
              <a:t>During the meeting you can ask Copilot for suggestions on questions to ask or next steps to discuss to keep the conversation on track.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273E9074-80E0-237A-7E45-2DDE0684C2C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/>
          <a:lstStyle/>
          <a:p>
            <a:r>
              <a:rPr lang="en-US" noProof="0"/>
              <a:t>Analyze quotes and data and build </a:t>
            </a:r>
            <a:br>
              <a:rPr lang="en-US" noProof="0"/>
            </a:br>
            <a:r>
              <a:rPr lang="en-US" noProof="0"/>
              <a:t>a variance analysis.</a:t>
            </a:r>
            <a:endParaRPr lang="en-IN" noProof="0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DD7407E7-74DF-8965-A80C-98D9045C5AA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</p:spPr>
        <p:txBody>
          <a:bodyPr/>
          <a:lstStyle/>
          <a:p>
            <a:r>
              <a:rPr lang="en-US" noProof="0"/>
              <a:t>Document and socialize the RFP to ensure </a:t>
            </a:r>
            <a:br>
              <a:rPr lang="en-US" noProof="0"/>
            </a:br>
            <a:r>
              <a:rPr lang="en-US" noProof="0"/>
              <a:t>all business requirements are being met, and </a:t>
            </a:r>
            <a:br>
              <a:rPr lang="en-US" noProof="0"/>
            </a:br>
            <a:r>
              <a:rPr lang="en-US" noProof="0"/>
              <a:t>all necessary approvals have been received.  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1421A428-A0EB-0B5A-CB0F-2DCC892AB2A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US" noProof="0"/>
              <a:t>Use Copilot in Outlook to easily draft an email announcing the new solution and thank contributors. 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6C5F9089-2DA5-84D4-483C-CAC21B2513B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/>
          <a:lstStyle/>
          <a:p>
            <a:r>
              <a:rPr lang="en-US" noProof="0"/>
              <a:t>Hold status update meetings to track the procurement process. Use Copilot in Teams </a:t>
            </a:r>
            <a:br>
              <a:rPr lang="en-US" noProof="0"/>
            </a:br>
            <a:r>
              <a:rPr lang="en-US" noProof="0"/>
              <a:t>to summarize each meeting and list open items.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4AAFC6A5-AD91-5321-8511-B5EF7983FEC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/>
          <a:lstStyle/>
          <a:p>
            <a:r>
              <a:rPr lang="en-US" noProof="0"/>
              <a:t>Draft RFP to the selected vendors using Copilot </a:t>
            </a:r>
            <a:br>
              <a:rPr lang="en-US" noProof="0"/>
            </a:br>
            <a:r>
              <a:rPr lang="en-US" noProof="0"/>
              <a:t>in Word, pulling in information from your emails, meeting notes, and presentations.</a:t>
            </a:r>
          </a:p>
        </p:txBody>
      </p:sp>
      <p:sp>
        <p:nvSpPr>
          <p:cNvPr id="199" name="Text Placeholder 198">
            <a:extLst>
              <a:ext uri="{FF2B5EF4-FFF2-40B4-BE49-F238E27FC236}">
                <a16:creationId xmlns:a16="http://schemas.microsoft.com/office/drawing/2014/main" id="{446022C5-1ED2-8026-8A6F-C5CA889A87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sz="1100"/>
              <a:t>Get started</a:t>
            </a:r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B9438946-96F6-DACE-645F-4EFB765637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1113" y="1168756"/>
            <a:ext cx="144000" cy="144000"/>
          </a:xfrm>
          <a:prstGeom prst="rect">
            <a:avLst/>
          </a:prstGeom>
        </p:spPr>
      </p:pic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1D28B68D-7867-BC7A-13E1-D37617724B07}"/>
              </a:ext>
            </a:extLst>
          </p:cNvPr>
          <p:cNvGrpSpPr/>
          <p:nvPr/>
        </p:nvGrpSpPr>
        <p:grpSpPr>
          <a:xfrm>
            <a:off x="4276273" y="2761669"/>
            <a:ext cx="2351135" cy="360000"/>
            <a:chOff x="4276273" y="2761669"/>
            <a:chExt cx="2351135" cy="360000"/>
          </a:xfrm>
        </p:grpSpPr>
        <p:pic>
          <p:nvPicPr>
            <p:cNvPr id="286" name="Picture 285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0DB6931F-14DC-CA2C-33E8-7E2F5D0AF6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F9B79380-03C0-AC7F-6074-1F4C30D39A2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854BE826-3B6C-52D1-1DE9-EC8CCAA147B7}"/>
              </a:ext>
            </a:extLst>
          </p:cNvPr>
          <p:cNvGrpSpPr/>
          <p:nvPr/>
        </p:nvGrpSpPr>
        <p:grpSpPr>
          <a:xfrm>
            <a:off x="804187" y="2761669"/>
            <a:ext cx="2351135" cy="360000"/>
            <a:chOff x="4276273" y="2761669"/>
            <a:chExt cx="2351135" cy="360000"/>
          </a:xfrm>
        </p:grpSpPr>
        <p:pic>
          <p:nvPicPr>
            <p:cNvPr id="289" name="Picture 288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1D402869-1292-401E-E8F2-F9CD29386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092AB17B-3AE4-C87A-8BF1-206B18E726A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B6CB6228-CBE0-7F98-D15A-2607570CCF2D}"/>
              </a:ext>
            </a:extLst>
          </p:cNvPr>
          <p:cNvGrpSpPr/>
          <p:nvPr/>
        </p:nvGrpSpPr>
        <p:grpSpPr>
          <a:xfrm>
            <a:off x="804187" y="5158847"/>
            <a:ext cx="2351135" cy="360000"/>
            <a:chOff x="588263" y="1697756"/>
            <a:chExt cx="2351135" cy="360000"/>
          </a:xfrm>
        </p:grpSpPr>
        <p:pic>
          <p:nvPicPr>
            <p:cNvPr id="292" name="Picture 291">
              <a:extLst>
                <a:ext uri="{FF2B5EF4-FFF2-40B4-BE49-F238E27FC236}">
                  <a16:creationId xmlns:a16="http://schemas.microsoft.com/office/drawing/2014/main" id="{AB86B126-FABC-F7D4-F62F-CB5030CAE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B966FFB4-FD4A-9167-1BEA-46BFE58D77F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D213860A-8732-BAEB-B4F8-C0400FAEC8C0}"/>
              </a:ext>
            </a:extLst>
          </p:cNvPr>
          <p:cNvGrpSpPr/>
          <p:nvPr/>
        </p:nvGrpSpPr>
        <p:grpSpPr>
          <a:xfrm>
            <a:off x="7739914" y="2761669"/>
            <a:ext cx="2361959" cy="360000"/>
            <a:chOff x="577439" y="3137252"/>
            <a:chExt cx="2361959" cy="360000"/>
          </a:xfrm>
        </p:grpSpPr>
        <p:pic>
          <p:nvPicPr>
            <p:cNvPr id="295" name="Picture 294">
              <a:extLst>
                <a:ext uri="{FF2B5EF4-FFF2-40B4-BE49-F238E27FC236}">
                  <a16:creationId xmlns:a16="http://schemas.microsoft.com/office/drawing/2014/main" id="{0D6C0E20-2721-DA3D-3AC5-6A642BF7D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FA047304-C499-713A-5C5E-B8D0030CE3C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F9DB5636-FB78-E1CE-AD03-62F1823AD8B4}"/>
              </a:ext>
            </a:extLst>
          </p:cNvPr>
          <p:cNvGrpSpPr/>
          <p:nvPr/>
        </p:nvGrpSpPr>
        <p:grpSpPr>
          <a:xfrm>
            <a:off x="7739914" y="5158847"/>
            <a:ext cx="2351135" cy="360000"/>
            <a:chOff x="588263" y="2657420"/>
            <a:chExt cx="2351135" cy="360000"/>
          </a:xfrm>
        </p:grpSpPr>
        <p:pic>
          <p:nvPicPr>
            <p:cNvPr id="298" name="Picture 297">
              <a:extLst>
                <a:ext uri="{FF2B5EF4-FFF2-40B4-BE49-F238E27FC236}">
                  <a16:creationId xmlns:a16="http://schemas.microsoft.com/office/drawing/2014/main" id="{F3A16BDA-2C8D-7756-46D1-E2744FC6F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8B919107-44E4-2648-998A-9B1CF7CE9D8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76389A3C-63DE-BFEE-B327-EDC432E3561F}"/>
              </a:ext>
            </a:extLst>
          </p:cNvPr>
          <p:cNvGrpSpPr/>
          <p:nvPr/>
        </p:nvGrpSpPr>
        <p:grpSpPr>
          <a:xfrm>
            <a:off x="4276273" y="5158847"/>
            <a:ext cx="2351135" cy="360000"/>
            <a:chOff x="588263" y="3617084"/>
            <a:chExt cx="2351135" cy="360000"/>
          </a:xfrm>
        </p:grpSpPr>
        <p:pic>
          <p:nvPicPr>
            <p:cNvPr id="301" name="Picture 300">
              <a:extLst>
                <a:ext uri="{FF2B5EF4-FFF2-40B4-BE49-F238E27FC236}">
                  <a16:creationId xmlns:a16="http://schemas.microsoft.com/office/drawing/2014/main" id="{246F0747-049C-1314-FEAC-C8CDBDFF2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E2202BED-6180-C2E8-2143-318D4247EA7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303" name="Text Placeholder 60">
            <a:extLst>
              <a:ext uri="{FF2B5EF4-FFF2-40B4-BE49-F238E27FC236}">
                <a16:creationId xmlns:a16="http://schemas.microsoft.com/office/drawing/2014/main" id="{F53B8C73-53E5-5F43-ABF6-6C779BBEE43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304" name="Text Placeholder 61">
            <a:extLst>
              <a:ext uri="{FF2B5EF4-FFF2-40B4-BE49-F238E27FC236}">
                <a16:creationId xmlns:a16="http://schemas.microsoft.com/office/drawing/2014/main" id="{E0A0C535-D61E-AAAD-3002-2B6831B163C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305" name="Text Placeholder 62">
            <a:extLst>
              <a:ext uri="{FF2B5EF4-FFF2-40B4-BE49-F238E27FC236}">
                <a16:creationId xmlns:a16="http://schemas.microsoft.com/office/drawing/2014/main" id="{C02E3746-9136-85D7-D807-CA6EB9D6954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4EFC8F-41AC-6FB1-018C-A895FDB850E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0028" y="4918520"/>
            <a:ext cx="2391972" cy="193947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5F896B1-E195-0090-628A-F615B94D2229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13" name="Rectangle: Rounded Corners 6">
              <a:extLst>
                <a:ext uri="{FF2B5EF4-FFF2-40B4-BE49-F238E27FC236}">
                  <a16:creationId xmlns:a16="http://schemas.microsoft.com/office/drawing/2014/main" id="{CC4CB41B-AA92-000F-37CF-662BD026B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Reduce costs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AB231A6A-4E85-21AE-BD70-847040106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480A3D7-6D91-DD7D-B0C2-69B85F2D4A94}"/>
              </a:ext>
            </a:extLst>
          </p:cNvPr>
          <p:cNvGrpSpPr/>
          <p:nvPr/>
        </p:nvGrpSpPr>
        <p:grpSpPr>
          <a:xfrm>
            <a:off x="7523373" y="1127774"/>
            <a:ext cx="1097280" cy="216000"/>
            <a:chOff x="1194743" y="1140160"/>
            <a:chExt cx="1097280" cy="216000"/>
          </a:xfrm>
        </p:grpSpPr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id="{BAA78275-26F0-1A8F-6081-586A224AD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09728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DEE9505F-9F7C-B3FF-22AA-3826700A4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D92813-C4C2-7D84-5D59-BCA805317036}"/>
              </a:ext>
            </a:extLst>
          </p:cNvPr>
          <p:cNvGrpSpPr/>
          <p:nvPr/>
        </p:nvGrpSpPr>
        <p:grpSpPr>
          <a:xfrm>
            <a:off x="8717943" y="1127774"/>
            <a:ext cx="2011680" cy="216000"/>
            <a:chOff x="1194743" y="1140160"/>
            <a:chExt cx="2011680" cy="216000"/>
          </a:xfrm>
        </p:grpSpPr>
        <p:sp>
          <p:nvSpPr>
            <p:cNvPr id="19" name="Rectangle: Rounded Corners 6">
              <a:extLst>
                <a:ext uri="{FF2B5EF4-FFF2-40B4-BE49-F238E27FC236}">
                  <a16:creationId xmlns:a16="http://schemas.microsoft.com/office/drawing/2014/main" id="{0405C8EA-FE6F-53E8-9209-487DD7B07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201168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 </a:t>
              </a: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AB78CF91-7CF0-24FA-9F61-525EF6C7F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2" name="Graphic 2">
            <a:hlinkClick r:id="rId15"/>
            <a:extLst>
              <a:ext uri="{FF2B5EF4-FFF2-40B4-BE49-F238E27FC236}">
                <a16:creationId xmlns:a16="http://schemas.microsoft.com/office/drawing/2014/main" id="{7452F5A8-E5EE-30A2-41BC-9B43D0E61009}"/>
              </a:ext>
            </a:extLst>
          </p:cNvPr>
          <p:cNvSpPr/>
          <p:nvPr/>
        </p:nvSpPr>
        <p:spPr>
          <a:xfrm>
            <a:off x="5767528" y="402893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46811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16x9</vt:lpstr>
      <vt:lpstr>Information Technology | Procure new IT solution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Technology | Procure new IT solution</dc:title>
  <dc:creator>Chad Christian (Unify Consulting LLC)</dc:creator>
  <cp:lastModifiedBy>Chad Christian (Unify Consulting LLC)</cp:lastModifiedBy>
  <cp:revision>3</cp:revision>
  <dcterms:created xsi:type="dcterms:W3CDTF">2024-06-06T00:54:02Z</dcterms:created>
  <dcterms:modified xsi:type="dcterms:W3CDTF">2024-06-06T22:50:15Z</dcterms:modified>
</cp:coreProperties>
</file>