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8.svg"/><Relationship Id="rId7" Type="http://schemas.openxmlformats.org/officeDocument/2006/relationships/hyperlink" Target="https://support.microsoft.com/en-us/topic/overview-of-microsoft-365-chat-preview-5b00a52d-7296-48ee-b938-b95b7209f737" TargetMode="External"/><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44">
            <a:extLst>
              <a:ext uri="{FF2B5EF4-FFF2-40B4-BE49-F238E27FC236}">
                <a16:creationId xmlns:a16="http://schemas.microsoft.com/office/drawing/2014/main" id="{56695F04-38E7-4F17-0051-3C10C3FC6757}"/>
              </a:ext>
            </a:extLst>
          </p:cNvPr>
          <p:cNvSpPr>
            <a:spLocks noGrp="1"/>
          </p:cNvSpPr>
          <p:nvPr>
            <p:ph type="title"/>
          </p:nvPr>
        </p:nvSpPr>
        <p:spPr>
          <a:xfrm>
            <a:off x="584200" y="387766"/>
            <a:ext cx="7524820" cy="526298"/>
          </a:xfrm>
        </p:spPr>
        <p:txBody>
          <a:bodyPr/>
          <a:lstStyle/>
          <a:p>
            <a:r>
              <a:rPr lang="en-US" noProof="0">
                <a:solidFill>
                  <a:srgbClr val="0078D4"/>
                </a:solidFill>
                <a:cs typeface="Segoe UI"/>
              </a:rPr>
              <a:t>Information Technology </a:t>
            </a:r>
            <a:r>
              <a:rPr lang="en-US" noProof="0">
                <a:cs typeface="Segoe UI"/>
              </a:rPr>
              <a:t>| Perform a security incident investigation</a:t>
            </a:r>
          </a:p>
        </p:txBody>
      </p:sp>
      <p:sp>
        <p:nvSpPr>
          <p:cNvPr id="53" name="Text Placeholder 52">
            <a:extLst>
              <a:ext uri="{FF2B5EF4-FFF2-40B4-BE49-F238E27FC236}">
                <a16:creationId xmlns:a16="http://schemas.microsoft.com/office/drawing/2014/main" id="{B69CFE6A-9716-3917-04C1-B68EF4CCE157}"/>
              </a:ext>
            </a:extLst>
          </p:cNvPr>
          <p:cNvSpPr>
            <a:spLocks noGrp="1"/>
          </p:cNvSpPr>
          <p:nvPr>
            <p:ph type="body" sz="quarter" idx="17"/>
          </p:nvPr>
        </p:nvSpPr>
        <p:spPr>
          <a:xfrm>
            <a:off x="6519224" y="521099"/>
            <a:ext cx="3599821" cy="169277"/>
          </a:xfrm>
        </p:spPr>
        <p:txBody>
          <a:bodyPr/>
          <a:lstStyle/>
          <a:p>
            <a:r>
              <a:rPr lang="en-US" noProof="0"/>
              <a:t>Security Copilot</a:t>
            </a:r>
          </a:p>
        </p:txBody>
      </p:sp>
      <p:sp>
        <p:nvSpPr>
          <p:cNvPr id="87" name="Text Placeholder 86">
            <a:extLst>
              <a:ext uri="{FF2B5EF4-FFF2-40B4-BE49-F238E27FC236}">
                <a16:creationId xmlns:a16="http://schemas.microsoft.com/office/drawing/2014/main" id="{E9B1AD38-F92B-9ACB-7307-63B184829C5A}"/>
              </a:ext>
            </a:extLst>
          </p:cNvPr>
          <p:cNvSpPr>
            <a:spLocks noGrp="1"/>
          </p:cNvSpPr>
          <p:nvPr>
            <p:ph type="body" sz="quarter" idx="30"/>
          </p:nvPr>
        </p:nvSpPr>
        <p:spPr/>
        <p:txBody>
          <a:bodyPr/>
          <a:lstStyle/>
          <a:p>
            <a:r>
              <a:rPr lang="en-US" noProof="0"/>
              <a:t>Buy</a:t>
            </a:r>
          </a:p>
        </p:txBody>
      </p:sp>
      <p:sp>
        <p:nvSpPr>
          <p:cNvPr id="88" name="Text Placeholder 87">
            <a:extLst>
              <a:ext uri="{FF2B5EF4-FFF2-40B4-BE49-F238E27FC236}">
                <a16:creationId xmlns:a16="http://schemas.microsoft.com/office/drawing/2014/main" id="{403C17C9-499A-6E61-BDDB-91A803916CC9}"/>
              </a:ext>
            </a:extLst>
          </p:cNvPr>
          <p:cNvSpPr>
            <a:spLocks noGrp="1"/>
          </p:cNvSpPr>
          <p:nvPr>
            <p:ph type="body" sz="quarter" idx="38"/>
          </p:nvPr>
        </p:nvSpPr>
        <p:spPr>
          <a:solidFill>
            <a:srgbClr val="0078D4"/>
          </a:solidFill>
        </p:spPr>
        <p:txBody>
          <a:bodyPr/>
          <a:lstStyle/>
          <a:p>
            <a:endParaRPr lang="en-US" noProof="0"/>
          </a:p>
        </p:txBody>
      </p:sp>
      <p:sp>
        <p:nvSpPr>
          <p:cNvPr id="89" name="Text Placeholder 88">
            <a:extLst>
              <a:ext uri="{FF2B5EF4-FFF2-40B4-BE49-F238E27FC236}">
                <a16:creationId xmlns:a16="http://schemas.microsoft.com/office/drawing/2014/main" id="{CF3E859B-CC63-6F2D-CB8C-DC4396832B6B}"/>
              </a:ext>
            </a:extLst>
          </p:cNvPr>
          <p:cNvSpPr>
            <a:spLocks noGrp="1"/>
          </p:cNvSpPr>
          <p:nvPr>
            <p:ph type="body" sz="quarter" idx="39"/>
          </p:nvPr>
        </p:nvSpPr>
        <p:spPr>
          <a:solidFill>
            <a:srgbClr val="0078D4"/>
          </a:solidFill>
        </p:spPr>
        <p:txBody>
          <a:bodyPr/>
          <a:lstStyle/>
          <a:p>
            <a:endParaRPr lang="en-US" noProof="0"/>
          </a:p>
        </p:txBody>
      </p:sp>
      <p:sp>
        <p:nvSpPr>
          <p:cNvPr id="90" name="Text Placeholder 89">
            <a:extLst>
              <a:ext uri="{FF2B5EF4-FFF2-40B4-BE49-F238E27FC236}">
                <a16:creationId xmlns:a16="http://schemas.microsoft.com/office/drawing/2014/main" id="{9CB0EBD9-56B8-4BDE-0666-B4DEEEFB32C0}"/>
              </a:ext>
            </a:extLst>
          </p:cNvPr>
          <p:cNvSpPr>
            <a:spLocks noGrp="1"/>
          </p:cNvSpPr>
          <p:nvPr>
            <p:ph type="body" sz="quarter" idx="40"/>
          </p:nvPr>
        </p:nvSpPr>
        <p:spPr>
          <a:solidFill>
            <a:schemeClr val="bg1">
              <a:lumMod val="75000"/>
            </a:schemeClr>
          </a:solidFill>
        </p:spPr>
        <p:txBody>
          <a:bodyPr/>
          <a:lstStyle/>
          <a:p>
            <a:endParaRPr lang="en-US" noProof="0"/>
          </a:p>
        </p:txBody>
      </p:sp>
      <p:sp>
        <p:nvSpPr>
          <p:cNvPr id="23" name="Rectangle: Rounded Corners 6">
            <a:extLst>
              <a:ext uri="{FF2B5EF4-FFF2-40B4-BE49-F238E27FC236}">
                <a16:creationId xmlns:a16="http://schemas.microsoft.com/office/drawing/2014/main" id="{A458E396-A7F6-1ADE-59AB-7E0AA9803DE2}"/>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sp>
        <p:nvSpPr>
          <p:cNvPr id="33" name="Rectangle: Rounded Corners 6">
            <a:extLst>
              <a:ext uri="{FF2B5EF4-FFF2-40B4-BE49-F238E27FC236}">
                <a16:creationId xmlns:a16="http://schemas.microsoft.com/office/drawing/2014/main" id="{14EAFD5F-92E5-E426-FBD4-3CFE3A7BA5BA}"/>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41" name="Group 40">
            <a:extLst>
              <a:ext uri="{FF2B5EF4-FFF2-40B4-BE49-F238E27FC236}">
                <a16:creationId xmlns:a16="http://schemas.microsoft.com/office/drawing/2014/main" id="{5B67B4CA-581E-C9C9-48FC-E31E9A69A3C6}"/>
              </a:ext>
            </a:extLst>
          </p:cNvPr>
          <p:cNvGrpSpPr/>
          <p:nvPr/>
        </p:nvGrpSpPr>
        <p:grpSpPr>
          <a:xfrm>
            <a:off x="1658679" y="1125551"/>
            <a:ext cx="1559597" cy="216000"/>
            <a:chOff x="1198143" y="862657"/>
            <a:chExt cx="1559597" cy="216000"/>
          </a:xfrm>
        </p:grpSpPr>
        <p:sp>
          <p:nvSpPr>
            <p:cNvPr id="42" name="Rectangle: Rounded Corners 6">
              <a:extLst>
                <a:ext uri="{FF2B5EF4-FFF2-40B4-BE49-F238E27FC236}">
                  <a16:creationId xmlns:a16="http://schemas.microsoft.com/office/drawing/2014/main" id="{FABE31FE-A5B9-F305-BD38-853E07A8840A}"/>
                </a:ext>
                <a:ext uri="{C183D7F6-B498-43B3-948B-1728B52AA6E4}">
                  <adec:decorative xmlns:adec="http://schemas.microsoft.com/office/drawing/2017/decorative" val="1"/>
                </a:ext>
              </a:extLst>
            </p:cNvPr>
            <p:cNvSpPr/>
            <p:nvPr/>
          </p:nvSpPr>
          <p:spPr bwMode="auto">
            <a:xfrm>
              <a:off x="1198143" y="862657"/>
              <a:ext cx="1559597"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IT management costs</a:t>
              </a:r>
            </a:p>
          </p:txBody>
        </p:sp>
        <p:pic>
          <p:nvPicPr>
            <p:cNvPr id="43" name="Graphic 42">
              <a:extLst>
                <a:ext uri="{FF2B5EF4-FFF2-40B4-BE49-F238E27FC236}">
                  <a16:creationId xmlns:a16="http://schemas.microsoft.com/office/drawing/2014/main" id="{009C597E-3B4F-E8F3-92D5-9363F0F5CCD2}"/>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grpSp>
        <p:nvGrpSpPr>
          <p:cNvPr id="67" name="Group 66">
            <a:extLst>
              <a:ext uri="{FF2B5EF4-FFF2-40B4-BE49-F238E27FC236}">
                <a16:creationId xmlns:a16="http://schemas.microsoft.com/office/drawing/2014/main" id="{5B72D46D-3D8F-D077-64D7-B9D3D4086450}"/>
              </a:ext>
            </a:extLst>
          </p:cNvPr>
          <p:cNvGrpSpPr/>
          <p:nvPr/>
        </p:nvGrpSpPr>
        <p:grpSpPr>
          <a:xfrm>
            <a:off x="7523373" y="1127774"/>
            <a:ext cx="1260000" cy="216000"/>
            <a:chOff x="1194743" y="1140160"/>
            <a:chExt cx="1260000" cy="216000"/>
          </a:xfrm>
        </p:grpSpPr>
        <p:sp>
          <p:nvSpPr>
            <p:cNvPr id="68" name="Rectangle: Rounded Corners 6">
              <a:extLst>
                <a:ext uri="{FF2B5EF4-FFF2-40B4-BE49-F238E27FC236}">
                  <a16:creationId xmlns:a16="http://schemas.microsoft.com/office/drawing/2014/main" id="{101E30D9-3B49-FBED-E0F8-4DC23A08F280}"/>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Cost savings</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69" name="Graphic 68">
              <a:extLst>
                <a:ext uri="{FF2B5EF4-FFF2-40B4-BE49-F238E27FC236}">
                  <a16:creationId xmlns:a16="http://schemas.microsoft.com/office/drawing/2014/main" id="{82CF9B8A-5CF4-3D30-3757-B8424EBAA7C0}"/>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grpSp>
        <p:nvGrpSpPr>
          <p:cNvPr id="70" name="Group 69">
            <a:extLst>
              <a:ext uri="{FF2B5EF4-FFF2-40B4-BE49-F238E27FC236}">
                <a16:creationId xmlns:a16="http://schemas.microsoft.com/office/drawing/2014/main" id="{04B88528-E6E6-52DC-483B-C8A96DC24F13}"/>
              </a:ext>
            </a:extLst>
          </p:cNvPr>
          <p:cNvGrpSpPr/>
          <p:nvPr/>
        </p:nvGrpSpPr>
        <p:grpSpPr>
          <a:xfrm>
            <a:off x="8868697" y="1127774"/>
            <a:ext cx="1450784" cy="216000"/>
            <a:chOff x="1194743" y="1140160"/>
            <a:chExt cx="1450784" cy="216000"/>
          </a:xfrm>
        </p:grpSpPr>
        <p:sp>
          <p:nvSpPr>
            <p:cNvPr id="71" name="Rectangle: Rounded Corners 6">
              <a:extLst>
                <a:ext uri="{FF2B5EF4-FFF2-40B4-BE49-F238E27FC236}">
                  <a16:creationId xmlns:a16="http://schemas.microsoft.com/office/drawing/2014/main" id="{36292199-BBF9-79BB-03B6-6512B0E84F4B}"/>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a:cs typeface="Segoe UI Semibold"/>
                </a:rPr>
                <a:t>Employee experience</a:t>
              </a:r>
              <a:endParaRPr lang="en-US" sz="900" b="0" i="0" u="none" strike="noStrike" kern="1200" cap="none" spc="0" normalizeH="0" baseline="0" noProof="0">
                <a:ln>
                  <a:noFill/>
                </a:ln>
                <a:solidFill>
                  <a:srgbClr val="8661C5"/>
                </a:solidFill>
                <a:effectLst/>
                <a:uLnTx/>
                <a:uFillTx/>
                <a:latin typeface="Segoe UI Semibold"/>
                <a:cs typeface="Segoe UI Semibold"/>
              </a:endParaRPr>
            </a:p>
          </p:txBody>
        </p:sp>
        <p:pic>
          <p:nvPicPr>
            <p:cNvPr id="72" name="Graphic 71">
              <a:extLst>
                <a:ext uri="{FF2B5EF4-FFF2-40B4-BE49-F238E27FC236}">
                  <a16:creationId xmlns:a16="http://schemas.microsoft.com/office/drawing/2014/main" id="{1625A06F-0EEE-B60D-A945-8ADA6D516385}"/>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241527" y="1176160"/>
              <a:ext cx="144000" cy="144000"/>
            </a:xfrm>
            <a:prstGeom prst="rect">
              <a:avLst/>
            </a:prstGeom>
          </p:spPr>
        </p:pic>
      </p:grpSp>
      <p:pic>
        <p:nvPicPr>
          <p:cNvPr id="73" name="Picture 72" descr="A group of women standing together&#10;&#10;Description automatically generated">
            <a:extLst>
              <a:ext uri="{FF2B5EF4-FFF2-40B4-BE49-F238E27FC236}">
                <a16:creationId xmlns:a16="http://schemas.microsoft.com/office/drawing/2014/main" id="{F3A86AF4-4C9D-6636-12CB-DCDA14020453}"/>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0319481" y="3937299"/>
            <a:ext cx="1872519" cy="2920702"/>
          </a:xfrm>
          <a:prstGeom prst="rect">
            <a:avLst/>
          </a:prstGeom>
        </p:spPr>
      </p:pic>
      <p:grpSp>
        <p:nvGrpSpPr>
          <p:cNvPr id="9" name="Group 8">
            <a:extLst>
              <a:ext uri="{FF2B5EF4-FFF2-40B4-BE49-F238E27FC236}">
                <a16:creationId xmlns:a16="http://schemas.microsoft.com/office/drawing/2014/main" id="{C3A64248-B52B-7617-9460-A6FBE0E5970C}"/>
              </a:ext>
            </a:extLst>
          </p:cNvPr>
          <p:cNvGrpSpPr/>
          <p:nvPr/>
        </p:nvGrpSpPr>
        <p:grpSpPr>
          <a:xfrm>
            <a:off x="3303601" y="1130406"/>
            <a:ext cx="1733337" cy="218350"/>
            <a:chOff x="1198143" y="862657"/>
            <a:chExt cx="1733337" cy="218350"/>
          </a:xfrm>
        </p:grpSpPr>
        <p:sp>
          <p:nvSpPr>
            <p:cNvPr id="11" name="Rectangle: Rounded Corners 6">
              <a:extLst>
                <a:ext uri="{FF2B5EF4-FFF2-40B4-BE49-F238E27FC236}">
                  <a16:creationId xmlns:a16="http://schemas.microsoft.com/office/drawing/2014/main" id="{0E69844F-50B9-0B3F-351C-E9095E8F6F3D}"/>
                </a:ext>
                <a:ext uri="{C183D7F6-B498-43B3-948B-1728B52AA6E4}">
                  <adec:decorative xmlns:adec="http://schemas.microsoft.com/office/drawing/2017/decorative" val="1"/>
                </a:ext>
              </a:extLst>
            </p:cNvPr>
            <p:cNvSpPr/>
            <p:nvPr/>
          </p:nvSpPr>
          <p:spPr bwMode="auto">
            <a:xfrm>
              <a:off x="1198143" y="862657"/>
              <a:ext cx="1733337" cy="21835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8D4"/>
                  </a:solidFill>
                  <a:effectLst/>
                  <a:uLnTx/>
                  <a:uFillTx/>
                  <a:latin typeface="Segoe UI Semibold" panose="020B0702040204020203" pitchFamily="34" charset="0"/>
                  <a:ea typeface="+mn-ea"/>
                  <a:cs typeface="Segoe UI Semibold" panose="020B0702040204020203" pitchFamily="34" charset="0"/>
                </a:rPr>
                <a:t>Application downtime</a:t>
              </a:r>
            </a:p>
          </p:txBody>
        </p:sp>
        <p:pic>
          <p:nvPicPr>
            <p:cNvPr id="24" name="Graphic 23">
              <a:extLst>
                <a:ext uri="{FF2B5EF4-FFF2-40B4-BE49-F238E27FC236}">
                  <a16:creationId xmlns:a16="http://schemas.microsoft.com/office/drawing/2014/main" id="{82940076-B288-0669-92B7-0C15777D835A}"/>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44929" y="898657"/>
              <a:ext cx="144000" cy="144000"/>
            </a:xfrm>
            <a:prstGeom prst="rect">
              <a:avLst/>
            </a:prstGeom>
          </p:spPr>
        </p:pic>
      </p:grpSp>
      <p:sp>
        <p:nvSpPr>
          <p:cNvPr id="97" name="Text Placeholder 46">
            <a:extLst>
              <a:ext uri="{FF2B5EF4-FFF2-40B4-BE49-F238E27FC236}">
                <a16:creationId xmlns:a16="http://schemas.microsoft.com/office/drawing/2014/main" id="{DACB6718-3110-9C80-1191-895196AE81C8}"/>
              </a:ext>
            </a:extLst>
          </p:cNvPr>
          <p:cNvSpPr>
            <a:spLocks noGrp="1"/>
          </p:cNvSpPr>
          <p:nvPr>
            <p:ph type="body" sz="quarter" idx="11"/>
          </p:nvPr>
        </p:nvSpPr>
        <p:spPr>
          <a:xfrm>
            <a:off x="584200" y="1593881"/>
            <a:ext cx="2808000" cy="345600"/>
          </a:xfrm>
        </p:spPr>
        <p:txBody>
          <a:bodyPr/>
          <a:lstStyle/>
          <a:p>
            <a:r>
              <a:rPr lang="en-US" noProof="0"/>
              <a:t>1. Summarize incident</a:t>
            </a:r>
          </a:p>
        </p:txBody>
      </p:sp>
      <p:sp>
        <p:nvSpPr>
          <p:cNvPr id="98" name="Text Placeholder 47">
            <a:extLst>
              <a:ext uri="{FF2B5EF4-FFF2-40B4-BE49-F238E27FC236}">
                <a16:creationId xmlns:a16="http://schemas.microsoft.com/office/drawing/2014/main" id="{D9F0A9E7-A3C5-0F29-4BB5-D39B9071F2CC}"/>
              </a:ext>
            </a:extLst>
          </p:cNvPr>
          <p:cNvSpPr>
            <a:spLocks noGrp="1"/>
          </p:cNvSpPr>
          <p:nvPr>
            <p:ph type="body" sz="quarter" idx="12"/>
          </p:nvPr>
        </p:nvSpPr>
        <p:spPr>
          <a:xfrm>
            <a:off x="584200" y="4052218"/>
            <a:ext cx="2808000" cy="345600"/>
          </a:xfrm>
        </p:spPr>
        <p:txBody>
          <a:bodyPr/>
          <a:lstStyle/>
          <a:p>
            <a:r>
              <a:rPr lang="en-US" noProof="0"/>
              <a:t>6. Create report</a:t>
            </a:r>
          </a:p>
        </p:txBody>
      </p:sp>
      <p:sp>
        <p:nvSpPr>
          <p:cNvPr id="99" name="Text Placeholder 48">
            <a:extLst>
              <a:ext uri="{FF2B5EF4-FFF2-40B4-BE49-F238E27FC236}">
                <a16:creationId xmlns:a16="http://schemas.microsoft.com/office/drawing/2014/main" id="{C4BE94A0-F790-8313-0FF1-F431F6E8BD0B}"/>
              </a:ext>
            </a:extLst>
          </p:cNvPr>
          <p:cNvSpPr>
            <a:spLocks noGrp="1"/>
          </p:cNvSpPr>
          <p:nvPr>
            <p:ph type="body" sz="quarter" idx="13"/>
          </p:nvPr>
        </p:nvSpPr>
        <p:spPr>
          <a:xfrm>
            <a:off x="4047840" y="1593881"/>
            <a:ext cx="2808000" cy="345600"/>
          </a:xfrm>
        </p:spPr>
        <p:txBody>
          <a:bodyPr/>
          <a:lstStyle/>
          <a:p>
            <a:r>
              <a:rPr lang="en-US" noProof="0"/>
              <a:t>2. Guided response</a:t>
            </a:r>
          </a:p>
        </p:txBody>
      </p:sp>
      <p:sp>
        <p:nvSpPr>
          <p:cNvPr id="100" name="Text Placeholder 49">
            <a:extLst>
              <a:ext uri="{FF2B5EF4-FFF2-40B4-BE49-F238E27FC236}">
                <a16:creationId xmlns:a16="http://schemas.microsoft.com/office/drawing/2014/main" id="{33B8CA17-87F1-73E8-FB2A-5B9621D966D7}"/>
              </a:ext>
            </a:extLst>
          </p:cNvPr>
          <p:cNvSpPr>
            <a:spLocks noGrp="1"/>
          </p:cNvSpPr>
          <p:nvPr>
            <p:ph type="body" sz="quarter" idx="14"/>
          </p:nvPr>
        </p:nvSpPr>
        <p:spPr>
          <a:xfrm>
            <a:off x="4047840" y="4052218"/>
            <a:ext cx="2808000" cy="345600"/>
          </a:xfrm>
        </p:spPr>
        <p:txBody>
          <a:bodyPr/>
          <a:lstStyle/>
          <a:p>
            <a:r>
              <a:rPr lang="en-US" noProof="0"/>
              <a:t>5. Verify OS updates</a:t>
            </a:r>
          </a:p>
        </p:txBody>
      </p:sp>
      <p:sp>
        <p:nvSpPr>
          <p:cNvPr id="101" name="Text Placeholder 50">
            <a:extLst>
              <a:ext uri="{FF2B5EF4-FFF2-40B4-BE49-F238E27FC236}">
                <a16:creationId xmlns:a16="http://schemas.microsoft.com/office/drawing/2014/main" id="{8AA8EBD7-F5A4-B342-2F4B-3A6C665BE943}"/>
              </a:ext>
            </a:extLst>
          </p:cNvPr>
          <p:cNvSpPr>
            <a:spLocks noGrp="1"/>
          </p:cNvSpPr>
          <p:nvPr>
            <p:ph type="body" sz="quarter" idx="15"/>
          </p:nvPr>
        </p:nvSpPr>
        <p:spPr>
          <a:xfrm>
            <a:off x="7511481" y="1593881"/>
            <a:ext cx="2808000" cy="345600"/>
          </a:xfrm>
        </p:spPr>
        <p:txBody>
          <a:bodyPr/>
          <a:lstStyle/>
          <a:p>
            <a:r>
              <a:rPr lang="en-US" noProof="0"/>
              <a:t>3. IP reputation</a:t>
            </a:r>
          </a:p>
        </p:txBody>
      </p:sp>
      <p:sp>
        <p:nvSpPr>
          <p:cNvPr id="102" name="Text Placeholder 51">
            <a:extLst>
              <a:ext uri="{FF2B5EF4-FFF2-40B4-BE49-F238E27FC236}">
                <a16:creationId xmlns:a16="http://schemas.microsoft.com/office/drawing/2014/main" id="{CDC4B9E0-EC6F-9CDF-C916-909695A021C2}"/>
              </a:ext>
            </a:extLst>
          </p:cNvPr>
          <p:cNvSpPr>
            <a:spLocks noGrp="1"/>
          </p:cNvSpPr>
          <p:nvPr>
            <p:ph type="body" sz="quarter" idx="16"/>
          </p:nvPr>
        </p:nvSpPr>
        <p:spPr>
          <a:xfrm>
            <a:off x="7511481" y="4052218"/>
            <a:ext cx="2808000" cy="345600"/>
          </a:xfrm>
        </p:spPr>
        <p:txBody>
          <a:bodyPr/>
          <a:lstStyle/>
          <a:p>
            <a:r>
              <a:rPr lang="en-US" noProof="0"/>
              <a:t>4. Impacted devices</a:t>
            </a:r>
          </a:p>
        </p:txBody>
      </p:sp>
      <p:sp>
        <p:nvSpPr>
          <p:cNvPr id="103" name="Text Placeholder 53">
            <a:extLst>
              <a:ext uri="{FF2B5EF4-FFF2-40B4-BE49-F238E27FC236}">
                <a16:creationId xmlns:a16="http://schemas.microsoft.com/office/drawing/2014/main" id="{5071C941-1D1E-F529-EC56-E145FF3BE416}"/>
              </a:ext>
            </a:extLst>
          </p:cNvPr>
          <p:cNvSpPr>
            <a:spLocks noGrp="1"/>
          </p:cNvSpPr>
          <p:nvPr>
            <p:ph type="body" sz="quarter" idx="18"/>
          </p:nvPr>
        </p:nvSpPr>
        <p:spPr>
          <a:xfrm>
            <a:off x="584200" y="2032188"/>
            <a:ext cx="2808000" cy="626701"/>
          </a:xfrm>
        </p:spPr>
        <p:txBody>
          <a:bodyPr>
            <a:normAutofit/>
          </a:bodyPr>
          <a:lstStyle/>
          <a:p>
            <a:r>
              <a:rPr lang="en-US" noProof="0"/>
              <a:t>A security analyst wants to get a summary of an incident in Defender XDR or Unified Security Operations Platform.</a:t>
            </a:r>
          </a:p>
        </p:txBody>
      </p:sp>
      <p:sp>
        <p:nvSpPr>
          <p:cNvPr id="104" name="Text Placeholder 54">
            <a:extLst>
              <a:ext uri="{FF2B5EF4-FFF2-40B4-BE49-F238E27FC236}">
                <a16:creationId xmlns:a16="http://schemas.microsoft.com/office/drawing/2014/main" id="{3A22478B-5495-B738-12A3-5EC1D23A3ECA}"/>
              </a:ext>
            </a:extLst>
          </p:cNvPr>
          <p:cNvSpPr>
            <a:spLocks noGrp="1"/>
          </p:cNvSpPr>
          <p:nvPr>
            <p:ph type="body" sz="quarter" idx="19"/>
          </p:nvPr>
        </p:nvSpPr>
        <p:spPr>
          <a:xfrm>
            <a:off x="4047840" y="2032188"/>
            <a:ext cx="2808000" cy="626701"/>
          </a:xfrm>
        </p:spPr>
        <p:txBody>
          <a:bodyPr vert="horz" wrap="square" lIns="90000" tIns="36000" rIns="90000" bIns="36000" rtlCol="0" anchor="t">
            <a:normAutofit/>
          </a:bodyPr>
          <a:lstStyle/>
          <a:p>
            <a:r>
              <a:rPr lang="en-US" noProof="0">
                <a:cs typeface="Segoe UI"/>
              </a:rPr>
              <a:t>The analyst wants to check how to respond to the incident.</a:t>
            </a:r>
          </a:p>
        </p:txBody>
      </p:sp>
      <p:sp>
        <p:nvSpPr>
          <p:cNvPr id="105" name="Text Placeholder 55">
            <a:extLst>
              <a:ext uri="{FF2B5EF4-FFF2-40B4-BE49-F238E27FC236}">
                <a16:creationId xmlns:a16="http://schemas.microsoft.com/office/drawing/2014/main" id="{674C4120-4B5C-AFBD-151B-607503785CEC}"/>
              </a:ext>
            </a:extLst>
          </p:cNvPr>
          <p:cNvSpPr>
            <a:spLocks noGrp="1"/>
          </p:cNvSpPr>
          <p:nvPr>
            <p:ph type="body" sz="quarter" idx="20"/>
          </p:nvPr>
        </p:nvSpPr>
        <p:spPr>
          <a:xfrm>
            <a:off x="7511481" y="2032188"/>
            <a:ext cx="2808000" cy="626701"/>
          </a:xfrm>
        </p:spPr>
        <p:txBody>
          <a:bodyPr/>
          <a:lstStyle/>
          <a:p>
            <a:r>
              <a:rPr lang="en-US" noProof="0">
                <a:cs typeface="Segoe UI"/>
              </a:rPr>
              <a:t>The analyst wants to check if the IP address involved belongs to a known threat actor.</a:t>
            </a:r>
          </a:p>
        </p:txBody>
      </p:sp>
      <p:sp>
        <p:nvSpPr>
          <p:cNvPr id="106" name="Text Placeholder 56">
            <a:extLst>
              <a:ext uri="{FF2B5EF4-FFF2-40B4-BE49-F238E27FC236}">
                <a16:creationId xmlns:a16="http://schemas.microsoft.com/office/drawing/2014/main" id="{493962C5-CC2B-20AA-DA9D-72423B69EB11}"/>
              </a:ext>
            </a:extLst>
          </p:cNvPr>
          <p:cNvSpPr>
            <a:spLocks noGrp="1"/>
          </p:cNvSpPr>
          <p:nvPr>
            <p:ph type="body" sz="quarter" idx="21"/>
          </p:nvPr>
        </p:nvSpPr>
        <p:spPr>
          <a:xfrm>
            <a:off x="584200" y="3208260"/>
            <a:ext cx="2808000" cy="626701"/>
          </a:xfrm>
        </p:spPr>
        <p:txBody>
          <a:bodyPr>
            <a:noAutofit/>
          </a:bodyPr>
          <a:lstStyle/>
          <a:p>
            <a:r>
              <a:rPr lang="en-US" sz="800" noProof="0"/>
              <a:t>Prompt: Summarize Defender incident &lt;DEFENDER_INCIDENT_ID&gt;</a:t>
            </a:r>
          </a:p>
          <a:p>
            <a:r>
              <a:rPr lang="en-US" sz="800" noProof="0"/>
              <a:t>Activity in embedded: Or open the incident page and click on the INCIDENT in the Defender XDR portal or Unified SecOps platform</a:t>
            </a:r>
          </a:p>
        </p:txBody>
      </p:sp>
      <p:sp>
        <p:nvSpPr>
          <p:cNvPr id="107" name="Text Placeholder 57">
            <a:extLst>
              <a:ext uri="{FF2B5EF4-FFF2-40B4-BE49-F238E27FC236}">
                <a16:creationId xmlns:a16="http://schemas.microsoft.com/office/drawing/2014/main" id="{F27846F6-59AC-B03B-5661-B33F92445381}"/>
              </a:ext>
            </a:extLst>
          </p:cNvPr>
          <p:cNvSpPr>
            <a:spLocks noGrp="1"/>
          </p:cNvSpPr>
          <p:nvPr>
            <p:ph type="body" sz="quarter" idx="22"/>
          </p:nvPr>
        </p:nvSpPr>
        <p:spPr>
          <a:xfrm>
            <a:off x="584200" y="5641938"/>
            <a:ext cx="2808000" cy="626701"/>
          </a:xfrm>
        </p:spPr>
        <p:txBody>
          <a:bodyPr/>
          <a:lstStyle/>
          <a:p>
            <a:r>
              <a:rPr lang="en-US" noProof="0">
                <a:cs typeface="Segoe UI"/>
              </a:rPr>
              <a:t>Prompt: Write an executive report summarizing this investigation. It should be suited for non-technical audience.</a:t>
            </a:r>
            <a:endParaRPr lang="en-US" b="1" noProof="0">
              <a:cs typeface="Segoe UI"/>
            </a:endParaRPr>
          </a:p>
        </p:txBody>
      </p:sp>
      <p:sp>
        <p:nvSpPr>
          <p:cNvPr id="108" name="Text Placeholder 58">
            <a:extLst>
              <a:ext uri="{FF2B5EF4-FFF2-40B4-BE49-F238E27FC236}">
                <a16:creationId xmlns:a16="http://schemas.microsoft.com/office/drawing/2014/main" id="{03E13755-4805-965B-D655-E1150BDCDB35}"/>
              </a:ext>
            </a:extLst>
          </p:cNvPr>
          <p:cNvSpPr>
            <a:spLocks noGrp="1"/>
          </p:cNvSpPr>
          <p:nvPr>
            <p:ph type="body" sz="quarter" idx="23"/>
          </p:nvPr>
        </p:nvSpPr>
        <p:spPr>
          <a:xfrm>
            <a:off x="4047840" y="3208260"/>
            <a:ext cx="2808000" cy="626701"/>
          </a:xfrm>
        </p:spPr>
        <p:txBody>
          <a:bodyPr/>
          <a:lstStyle/>
          <a:p>
            <a:r>
              <a:rPr lang="en-US" noProof="0"/>
              <a:t>Prompt: How to respond to this incident?</a:t>
            </a:r>
          </a:p>
          <a:p>
            <a:r>
              <a:rPr lang="en-US" noProof="0"/>
              <a:t>Activity in embedded: Guided response offers actions that can be taken to remediate the incident</a:t>
            </a:r>
          </a:p>
        </p:txBody>
      </p:sp>
      <p:sp>
        <p:nvSpPr>
          <p:cNvPr id="109" name="Text Placeholder 59">
            <a:extLst>
              <a:ext uri="{FF2B5EF4-FFF2-40B4-BE49-F238E27FC236}">
                <a16:creationId xmlns:a16="http://schemas.microsoft.com/office/drawing/2014/main" id="{D1467CBA-5DA0-0675-6E28-D8A432ED253E}"/>
              </a:ext>
            </a:extLst>
          </p:cNvPr>
          <p:cNvSpPr>
            <a:spLocks noGrp="1"/>
          </p:cNvSpPr>
          <p:nvPr>
            <p:ph type="body" sz="quarter" idx="24"/>
          </p:nvPr>
        </p:nvSpPr>
        <p:spPr>
          <a:xfrm>
            <a:off x="4047840" y="5641938"/>
            <a:ext cx="2808000" cy="626701"/>
          </a:xfrm>
        </p:spPr>
        <p:txBody>
          <a:bodyPr>
            <a:normAutofit lnSpcReduction="10000"/>
          </a:bodyPr>
          <a:lstStyle/>
          <a:p>
            <a:r>
              <a:rPr lang="en-US" noProof="0"/>
              <a:t>Prompt: If any devices are listed in the previous output, show details from Intune on the one that checked in most recently. Especially indicate if it is current on all operating system updates.</a:t>
            </a:r>
            <a:endParaRPr lang="en-US" b="1" noProof="0"/>
          </a:p>
        </p:txBody>
      </p:sp>
      <p:sp>
        <p:nvSpPr>
          <p:cNvPr id="110" name="Text Placeholder 60">
            <a:extLst>
              <a:ext uri="{FF2B5EF4-FFF2-40B4-BE49-F238E27FC236}">
                <a16:creationId xmlns:a16="http://schemas.microsoft.com/office/drawing/2014/main" id="{B663196F-E765-C1EC-2D09-C6B840E3481B}"/>
              </a:ext>
            </a:extLst>
          </p:cNvPr>
          <p:cNvSpPr>
            <a:spLocks noGrp="1"/>
          </p:cNvSpPr>
          <p:nvPr>
            <p:ph type="body" sz="quarter" idx="25"/>
          </p:nvPr>
        </p:nvSpPr>
        <p:spPr>
          <a:xfrm>
            <a:off x="7511481" y="3208260"/>
            <a:ext cx="2808000" cy="626701"/>
          </a:xfrm>
        </p:spPr>
        <p:txBody>
          <a:bodyPr/>
          <a:lstStyle/>
          <a:p>
            <a:r>
              <a:rPr lang="en-US" noProof="0"/>
              <a:t>Prompt: What is the reputation for the IPv4 addresses observed in this incident?</a:t>
            </a:r>
          </a:p>
        </p:txBody>
      </p:sp>
      <p:sp>
        <p:nvSpPr>
          <p:cNvPr id="111" name="Text Placeholder 82">
            <a:extLst>
              <a:ext uri="{FF2B5EF4-FFF2-40B4-BE49-F238E27FC236}">
                <a16:creationId xmlns:a16="http://schemas.microsoft.com/office/drawing/2014/main" id="{E7001E60-FC24-2583-B72E-E46472D69A1D}"/>
              </a:ext>
            </a:extLst>
          </p:cNvPr>
          <p:cNvSpPr>
            <a:spLocks noGrp="1"/>
          </p:cNvSpPr>
          <p:nvPr>
            <p:ph type="body" sz="quarter" idx="26"/>
          </p:nvPr>
        </p:nvSpPr>
        <p:spPr>
          <a:xfrm>
            <a:off x="7511481" y="5641938"/>
            <a:ext cx="2808000" cy="626701"/>
          </a:xfrm>
        </p:spPr>
        <p:txBody>
          <a:bodyPr>
            <a:normAutofit fontScale="85000" lnSpcReduction="20000"/>
          </a:bodyPr>
          <a:lstStyle/>
          <a:p>
            <a:r>
              <a:rPr lang="en-US" noProof="0"/>
              <a:t>Prompt: If a user is listed in the incident details, show which devices they have used recently and indicate whether they are compliant with policies.</a:t>
            </a:r>
          </a:p>
          <a:p>
            <a:r>
              <a:rPr lang="en-US" noProof="0"/>
              <a:t>Activity in embedded: Use the Generate KQL queries for advanced hunting option for a guided experience to </a:t>
            </a:r>
          </a:p>
        </p:txBody>
      </p:sp>
      <p:sp>
        <p:nvSpPr>
          <p:cNvPr id="112" name="Text Placeholder 83">
            <a:extLst>
              <a:ext uri="{FF2B5EF4-FFF2-40B4-BE49-F238E27FC236}">
                <a16:creationId xmlns:a16="http://schemas.microsoft.com/office/drawing/2014/main" id="{43DEE0DB-CB93-92C3-2632-2B90FCE6851B}"/>
              </a:ext>
            </a:extLst>
          </p:cNvPr>
          <p:cNvSpPr>
            <a:spLocks noGrp="1"/>
          </p:cNvSpPr>
          <p:nvPr>
            <p:ph type="body" sz="quarter" idx="27"/>
          </p:nvPr>
        </p:nvSpPr>
        <p:spPr>
          <a:xfrm>
            <a:off x="584200" y="4488366"/>
            <a:ext cx="2808000" cy="626701"/>
          </a:xfrm>
        </p:spPr>
        <p:txBody>
          <a:bodyPr/>
          <a:lstStyle/>
          <a:p>
            <a:r>
              <a:rPr lang="en-US" noProof="0"/>
              <a:t>Generate an incident report to document the incident and communicate with the leadership team. </a:t>
            </a:r>
          </a:p>
        </p:txBody>
      </p:sp>
      <p:sp>
        <p:nvSpPr>
          <p:cNvPr id="113" name="Text Placeholder 84">
            <a:extLst>
              <a:ext uri="{FF2B5EF4-FFF2-40B4-BE49-F238E27FC236}">
                <a16:creationId xmlns:a16="http://schemas.microsoft.com/office/drawing/2014/main" id="{464EBE30-16F1-3940-9230-813D75CACCE8}"/>
              </a:ext>
            </a:extLst>
          </p:cNvPr>
          <p:cNvSpPr>
            <a:spLocks noGrp="1"/>
          </p:cNvSpPr>
          <p:nvPr>
            <p:ph type="body" sz="quarter" idx="28"/>
          </p:nvPr>
        </p:nvSpPr>
        <p:spPr>
          <a:xfrm>
            <a:off x="4047841" y="4410560"/>
            <a:ext cx="2808000" cy="1009408"/>
          </a:xfrm>
        </p:spPr>
        <p:txBody>
          <a:bodyPr>
            <a:normAutofit/>
          </a:bodyPr>
          <a:lstStyle/>
          <a:p>
            <a:r>
              <a:rPr lang="en-US" noProof="0"/>
              <a:t>The analyst checks to see if the impacted devices have the latest operating system updates.</a:t>
            </a:r>
          </a:p>
        </p:txBody>
      </p:sp>
      <p:sp>
        <p:nvSpPr>
          <p:cNvPr id="114" name="Text Placeholder 85">
            <a:extLst>
              <a:ext uri="{FF2B5EF4-FFF2-40B4-BE49-F238E27FC236}">
                <a16:creationId xmlns:a16="http://schemas.microsoft.com/office/drawing/2014/main" id="{C14CC4EF-B2B8-499B-05FE-6EC5C3905FE1}"/>
              </a:ext>
            </a:extLst>
          </p:cNvPr>
          <p:cNvSpPr>
            <a:spLocks noGrp="1"/>
          </p:cNvSpPr>
          <p:nvPr>
            <p:ph type="body" sz="quarter" idx="29"/>
          </p:nvPr>
        </p:nvSpPr>
        <p:spPr>
          <a:xfrm>
            <a:off x="7511481" y="4488366"/>
            <a:ext cx="2808000" cy="626701"/>
          </a:xfrm>
        </p:spPr>
        <p:txBody>
          <a:bodyPr/>
          <a:lstStyle/>
          <a:p>
            <a:r>
              <a:rPr lang="en-US" noProof="0"/>
              <a:t>The analyst wants to check which user devices may be impacted by generating a KQL query.</a:t>
            </a:r>
          </a:p>
        </p:txBody>
      </p:sp>
      <p:grpSp>
        <p:nvGrpSpPr>
          <p:cNvPr id="115" name="Group 114">
            <a:extLst>
              <a:ext uri="{FF2B5EF4-FFF2-40B4-BE49-F238E27FC236}">
                <a16:creationId xmlns:a16="http://schemas.microsoft.com/office/drawing/2014/main" id="{8F38C0C6-3531-2FB2-FD19-9C6CFFA411E9}"/>
              </a:ext>
            </a:extLst>
          </p:cNvPr>
          <p:cNvGrpSpPr/>
          <p:nvPr/>
        </p:nvGrpSpPr>
        <p:grpSpPr>
          <a:xfrm>
            <a:off x="4118363" y="2770379"/>
            <a:ext cx="2351135" cy="360000"/>
            <a:chOff x="588263" y="1217924"/>
            <a:chExt cx="2351135" cy="360000"/>
          </a:xfrm>
        </p:grpSpPr>
        <p:pic>
          <p:nvPicPr>
            <p:cNvPr id="116" name="Picture 115" descr="Zip Co logo SVG free download, id: 101874 - Brandlogos.net">
              <a:hlinkClick r:id="rId7"/>
              <a:extLst>
                <a:ext uri="{FF2B5EF4-FFF2-40B4-BE49-F238E27FC236}">
                  <a16:creationId xmlns:a16="http://schemas.microsoft.com/office/drawing/2014/main" id="{6D5D1F02-0AE9-F0C0-D3D8-7EAE3E77D7E9}"/>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17" name="TextBox 116">
              <a:extLst>
                <a:ext uri="{FF2B5EF4-FFF2-40B4-BE49-F238E27FC236}">
                  <a16:creationId xmlns:a16="http://schemas.microsoft.com/office/drawing/2014/main" id="{2C08C7B8-FC84-0B1E-3303-9C437131D9E6}"/>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grpSp>
        <p:nvGrpSpPr>
          <p:cNvPr id="118" name="Group 117">
            <a:extLst>
              <a:ext uri="{FF2B5EF4-FFF2-40B4-BE49-F238E27FC236}">
                <a16:creationId xmlns:a16="http://schemas.microsoft.com/office/drawing/2014/main" id="{47231857-2C86-8251-0DB2-4C4A18896A73}"/>
              </a:ext>
            </a:extLst>
          </p:cNvPr>
          <p:cNvGrpSpPr/>
          <p:nvPr/>
        </p:nvGrpSpPr>
        <p:grpSpPr>
          <a:xfrm>
            <a:off x="7570157" y="2764825"/>
            <a:ext cx="2351135" cy="360000"/>
            <a:chOff x="588263" y="1217924"/>
            <a:chExt cx="2351135" cy="360000"/>
          </a:xfrm>
        </p:grpSpPr>
        <p:pic>
          <p:nvPicPr>
            <p:cNvPr id="119" name="Picture 118" descr="Zip Co logo SVG free download, id: 101874 - Brandlogos.net">
              <a:hlinkClick r:id="rId7"/>
              <a:extLst>
                <a:ext uri="{FF2B5EF4-FFF2-40B4-BE49-F238E27FC236}">
                  <a16:creationId xmlns:a16="http://schemas.microsoft.com/office/drawing/2014/main" id="{579C9478-4762-A644-74F8-6DD611B33EB0}"/>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0" name="TextBox 119">
              <a:extLst>
                <a:ext uri="{FF2B5EF4-FFF2-40B4-BE49-F238E27FC236}">
                  <a16:creationId xmlns:a16="http://schemas.microsoft.com/office/drawing/2014/main" id="{88211C24-8E02-71B7-9C02-437F84D5C3B9}"/>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grpSp>
        <p:nvGrpSpPr>
          <p:cNvPr id="121" name="Group 120">
            <a:extLst>
              <a:ext uri="{FF2B5EF4-FFF2-40B4-BE49-F238E27FC236}">
                <a16:creationId xmlns:a16="http://schemas.microsoft.com/office/drawing/2014/main" id="{46737DAE-B469-44E4-95E8-44F569CE1231}"/>
              </a:ext>
            </a:extLst>
          </p:cNvPr>
          <p:cNvGrpSpPr/>
          <p:nvPr/>
        </p:nvGrpSpPr>
        <p:grpSpPr>
          <a:xfrm>
            <a:off x="639545" y="5365652"/>
            <a:ext cx="2351135" cy="360000"/>
            <a:chOff x="588263" y="1217924"/>
            <a:chExt cx="2351135" cy="360000"/>
          </a:xfrm>
        </p:grpSpPr>
        <p:pic>
          <p:nvPicPr>
            <p:cNvPr id="122" name="Picture 121" descr="Zip Co logo SVG free download, id: 101874 - Brandlogos.net">
              <a:hlinkClick r:id="rId7"/>
              <a:extLst>
                <a:ext uri="{FF2B5EF4-FFF2-40B4-BE49-F238E27FC236}">
                  <a16:creationId xmlns:a16="http://schemas.microsoft.com/office/drawing/2014/main" id="{501660F0-9A76-83A3-E97B-F2BF6BB255F4}"/>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3" name="TextBox 122">
              <a:extLst>
                <a:ext uri="{FF2B5EF4-FFF2-40B4-BE49-F238E27FC236}">
                  <a16:creationId xmlns:a16="http://schemas.microsoft.com/office/drawing/2014/main" id="{C1A9B9ED-0D64-4EE2-ADFD-9B1DDF237AA1}"/>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grpSp>
        <p:nvGrpSpPr>
          <p:cNvPr id="124" name="Group 123">
            <a:extLst>
              <a:ext uri="{FF2B5EF4-FFF2-40B4-BE49-F238E27FC236}">
                <a16:creationId xmlns:a16="http://schemas.microsoft.com/office/drawing/2014/main" id="{1CF047A4-8431-8C8E-718B-A7D1D17350C0}"/>
              </a:ext>
            </a:extLst>
          </p:cNvPr>
          <p:cNvGrpSpPr/>
          <p:nvPr/>
        </p:nvGrpSpPr>
        <p:grpSpPr>
          <a:xfrm>
            <a:off x="4047840" y="5365652"/>
            <a:ext cx="2351135" cy="360000"/>
            <a:chOff x="588263" y="1217924"/>
            <a:chExt cx="2351135" cy="360000"/>
          </a:xfrm>
        </p:grpSpPr>
        <p:pic>
          <p:nvPicPr>
            <p:cNvPr id="125" name="Picture 124" descr="Zip Co logo SVG free download, id: 101874 - Brandlogos.net">
              <a:hlinkClick r:id="rId7"/>
              <a:extLst>
                <a:ext uri="{FF2B5EF4-FFF2-40B4-BE49-F238E27FC236}">
                  <a16:creationId xmlns:a16="http://schemas.microsoft.com/office/drawing/2014/main" id="{AB0682DF-EAAE-80E3-7029-DB6C9860F362}"/>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6" name="TextBox 125">
              <a:extLst>
                <a:ext uri="{FF2B5EF4-FFF2-40B4-BE49-F238E27FC236}">
                  <a16:creationId xmlns:a16="http://schemas.microsoft.com/office/drawing/2014/main" id="{F8528A3A-D1C0-0E84-A4C9-AE8E73D5D2E9}"/>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grpSp>
        <p:nvGrpSpPr>
          <p:cNvPr id="127" name="Group 126">
            <a:extLst>
              <a:ext uri="{FF2B5EF4-FFF2-40B4-BE49-F238E27FC236}">
                <a16:creationId xmlns:a16="http://schemas.microsoft.com/office/drawing/2014/main" id="{C5478009-41B5-4A47-E04B-5FF35D76193C}"/>
              </a:ext>
            </a:extLst>
          </p:cNvPr>
          <p:cNvGrpSpPr/>
          <p:nvPr/>
        </p:nvGrpSpPr>
        <p:grpSpPr>
          <a:xfrm>
            <a:off x="7570157" y="5358876"/>
            <a:ext cx="2351135" cy="360000"/>
            <a:chOff x="588263" y="1217924"/>
            <a:chExt cx="2351135" cy="360000"/>
          </a:xfrm>
        </p:grpSpPr>
        <p:pic>
          <p:nvPicPr>
            <p:cNvPr id="128" name="Picture 127" descr="Zip Co logo SVG free download, id: 101874 - Brandlogos.net">
              <a:hlinkClick r:id="rId7"/>
              <a:extLst>
                <a:ext uri="{FF2B5EF4-FFF2-40B4-BE49-F238E27FC236}">
                  <a16:creationId xmlns:a16="http://schemas.microsoft.com/office/drawing/2014/main" id="{466BA388-A436-4455-852E-EB1E5B85D6F0}"/>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29" name="TextBox 128">
              <a:extLst>
                <a:ext uri="{FF2B5EF4-FFF2-40B4-BE49-F238E27FC236}">
                  <a16:creationId xmlns:a16="http://schemas.microsoft.com/office/drawing/2014/main" id="{42E07D3A-6BD8-75F2-001E-9FAA759868E5}"/>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grpSp>
        <p:nvGrpSpPr>
          <p:cNvPr id="130" name="Group 129">
            <a:extLst>
              <a:ext uri="{FF2B5EF4-FFF2-40B4-BE49-F238E27FC236}">
                <a16:creationId xmlns:a16="http://schemas.microsoft.com/office/drawing/2014/main" id="{3F19BA72-F893-C306-A099-532D1C58650B}"/>
              </a:ext>
            </a:extLst>
          </p:cNvPr>
          <p:cNvGrpSpPr/>
          <p:nvPr/>
        </p:nvGrpSpPr>
        <p:grpSpPr>
          <a:xfrm>
            <a:off x="639545" y="2774818"/>
            <a:ext cx="2351135" cy="360000"/>
            <a:chOff x="588263" y="1217924"/>
            <a:chExt cx="2351135" cy="360000"/>
          </a:xfrm>
        </p:grpSpPr>
        <p:pic>
          <p:nvPicPr>
            <p:cNvPr id="131" name="Picture 130" descr="Zip Co logo SVG free download, id: 101874 - Brandlogos.net">
              <a:hlinkClick r:id="rId7"/>
              <a:extLst>
                <a:ext uri="{FF2B5EF4-FFF2-40B4-BE49-F238E27FC236}">
                  <a16:creationId xmlns:a16="http://schemas.microsoft.com/office/drawing/2014/main" id="{6595ECFB-6FFB-4FFD-0C8C-3924F915EE5C}"/>
                </a:ext>
              </a:extLst>
            </p:cNvPr>
            <p:cNvPicPr>
              <a:picLocks noChangeAspect="1" noChangeArrowheads="1"/>
            </p:cNvPicPr>
            <p:nvPr/>
          </p:nvPicPr>
          <p:blipFill rotWithShape="1">
            <a:blip r:embed="rId8"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32" name="TextBox 131">
              <a:extLst>
                <a:ext uri="{FF2B5EF4-FFF2-40B4-BE49-F238E27FC236}">
                  <a16:creationId xmlns:a16="http://schemas.microsoft.com/office/drawing/2014/main" id="{D2036ACE-B963-6423-3946-9EBF9D7809BE}"/>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Security Copilot</a:t>
              </a:r>
            </a:p>
          </p:txBody>
        </p:sp>
      </p:grpSp>
    </p:spTree>
    <p:extLst>
      <p:ext uri="{BB962C8B-B14F-4D97-AF65-F5344CB8AC3E}">
        <p14:creationId xmlns:p14="http://schemas.microsoft.com/office/powerpoint/2010/main" val="1806009600"/>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334</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Information Technology | Perform a security incident investigation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