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44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6" Type="http://schemas.openxmlformats.org/officeDocument/2006/relationships/hyperlink" Target="https://copilot.cloud.microsoft/prompts/create-an-faq-document-5611d34b-4fe1-4a0e-b069-3acb2ab4bc02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hyperlink" Target="https://copilot.cloud.microsoft/prompts/create-a-list-58f4e64f-bb0d-4bb3-8ffe-bd93c471829e" TargetMode="External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hyperlink" Target="https://copilot.cloud.microsoft/prompts/summarize-decision-maker-info-544f7a72-125a-42ea-84c0-dbd4dbffbe6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677164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| </a:t>
            </a:r>
            <a:r>
              <a:rPr lang="en-US" sz="1800" noProof="0">
                <a:cs typeface="Segoe UI"/>
              </a:rPr>
              <a:t>Onboard and train new users</a:t>
            </a:r>
            <a:endParaRPr lang="en-US" noProof="0"/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44748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Buy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1D28B68D-7867-BC7A-13E1-D37617724B07}"/>
              </a:ext>
            </a:extLst>
          </p:cNvPr>
          <p:cNvGrpSpPr/>
          <p:nvPr/>
        </p:nvGrpSpPr>
        <p:grpSpPr>
          <a:xfrm>
            <a:off x="7742286" y="5158847"/>
            <a:ext cx="2351135" cy="360000"/>
            <a:chOff x="4276273" y="2761669"/>
            <a:chExt cx="2351135" cy="360000"/>
          </a:xfrm>
        </p:grpSpPr>
        <p:pic>
          <p:nvPicPr>
            <p:cNvPr id="286" name="Picture 285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0DB6931F-14DC-CA2C-33E8-7E2F5D0AF6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F9B79380-03C0-AC7F-6074-1F4C30D39A2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B6CB6228-CBE0-7F98-D15A-2607570CCF2D}"/>
              </a:ext>
            </a:extLst>
          </p:cNvPr>
          <p:cNvGrpSpPr/>
          <p:nvPr/>
        </p:nvGrpSpPr>
        <p:grpSpPr>
          <a:xfrm>
            <a:off x="4244407" y="2761669"/>
            <a:ext cx="2351135" cy="360000"/>
            <a:chOff x="588263" y="1697756"/>
            <a:chExt cx="2351135" cy="360000"/>
          </a:xfrm>
        </p:grpSpPr>
        <p:pic>
          <p:nvPicPr>
            <p:cNvPr id="292" name="Picture 291">
              <a:extLst>
                <a:ext uri="{FF2B5EF4-FFF2-40B4-BE49-F238E27FC236}">
                  <a16:creationId xmlns:a16="http://schemas.microsoft.com/office/drawing/2014/main" id="{AB86B126-FABC-F7D4-F62F-CB5030CAEA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id="{B966FFB4-FD4A-9167-1BEA-46BFE58D77F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F9DB5636-FB78-E1CE-AD03-62F1823AD8B4}"/>
              </a:ext>
            </a:extLst>
          </p:cNvPr>
          <p:cNvGrpSpPr/>
          <p:nvPr/>
        </p:nvGrpSpPr>
        <p:grpSpPr>
          <a:xfrm>
            <a:off x="4258439" y="5158847"/>
            <a:ext cx="2351135" cy="360000"/>
            <a:chOff x="588263" y="2657420"/>
            <a:chExt cx="2351135" cy="360000"/>
          </a:xfrm>
        </p:grpSpPr>
        <p:pic>
          <p:nvPicPr>
            <p:cNvPr id="298" name="Picture 297">
              <a:extLst>
                <a:ext uri="{FF2B5EF4-FFF2-40B4-BE49-F238E27FC236}">
                  <a16:creationId xmlns:a16="http://schemas.microsoft.com/office/drawing/2014/main" id="{F3A16BDA-2C8D-7756-46D1-E2744FC6FA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8B919107-44E4-2648-998A-9B1CF7CE9D8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3" name="Text Placeholder 60">
            <a:extLst>
              <a:ext uri="{FF2B5EF4-FFF2-40B4-BE49-F238E27FC236}">
                <a16:creationId xmlns:a16="http://schemas.microsoft.com/office/drawing/2014/main" id="{F53B8C73-53E5-5F43-ABF6-6C779BBEE43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4" name="Text Placeholder 61">
            <a:extLst>
              <a:ext uri="{FF2B5EF4-FFF2-40B4-BE49-F238E27FC236}">
                <a16:creationId xmlns:a16="http://schemas.microsoft.com/office/drawing/2014/main" id="{E0A0C535-D61E-AAAD-3002-2B6831B163C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05" name="Text Placeholder 62">
            <a:extLst>
              <a:ext uri="{FF2B5EF4-FFF2-40B4-BE49-F238E27FC236}">
                <a16:creationId xmlns:a16="http://schemas.microsoft.com/office/drawing/2014/main" id="{C02E3746-9136-85D7-D807-CA6EB9D6954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80A3D7-6D91-DD7D-B0C2-69B85F2D4A94}"/>
              </a:ext>
            </a:extLst>
          </p:cNvPr>
          <p:cNvGrpSpPr/>
          <p:nvPr/>
        </p:nvGrpSpPr>
        <p:grpSpPr>
          <a:xfrm>
            <a:off x="7523373" y="1127774"/>
            <a:ext cx="1097280" cy="216000"/>
            <a:chOff x="1194743" y="1140160"/>
            <a:chExt cx="109728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BAA78275-26F0-1A8F-6081-586A224AD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972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DEE9505F-9F7C-B3FF-22AA-3826700A41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D92813-C4C2-7D84-5D59-BCA805317036}"/>
              </a:ext>
            </a:extLst>
          </p:cNvPr>
          <p:cNvGrpSpPr/>
          <p:nvPr/>
        </p:nvGrpSpPr>
        <p:grpSpPr>
          <a:xfrm>
            <a:off x="8717943" y="1127774"/>
            <a:ext cx="2011680" cy="216000"/>
            <a:chOff x="1194743" y="1140160"/>
            <a:chExt cx="2011680" cy="216000"/>
          </a:xfrm>
        </p:grpSpPr>
        <p:sp>
          <p:nvSpPr>
            <p:cNvPr id="19" name="Rectangle: Rounded Corners 6">
              <a:extLst>
                <a:ext uri="{FF2B5EF4-FFF2-40B4-BE49-F238E27FC236}">
                  <a16:creationId xmlns:a16="http://schemas.microsoft.com/office/drawing/2014/main" id="{0405C8EA-FE6F-53E8-9209-487DD7B07B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20116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experience</a:t>
              </a:r>
              <a:r>
                <a:rPr lang="en-US" sz="900" noProof="0">
                  <a:solidFill>
                    <a:srgbClr val="8661C5"/>
                  </a:solidFill>
                  <a:latin typeface="Segoe UI Semibold"/>
                  <a:cs typeface="Segoe UI Semibold"/>
                </a:rPr>
                <a:t> 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AB78CF91-7CF0-24FA-9F61-525EF6C7F5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137" name="Rectangle: Rounded Corners 11">
            <a:extLst>
              <a:ext uri="{FF2B5EF4-FFF2-40B4-BE49-F238E27FC236}">
                <a16:creationId xmlns:a16="http://schemas.microsoft.com/office/drawing/2014/main" id="{B2558236-AB63-B61D-3529-64AA7F3F259A}"/>
              </a:ext>
            </a:extLst>
          </p:cNvPr>
          <p:cNvSpPr/>
          <p:nvPr/>
        </p:nvSpPr>
        <p:spPr bwMode="auto">
          <a:xfrm>
            <a:off x="598799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1. Adoption plan</a:t>
            </a:r>
            <a:endParaRPr kumimoji="0" lang="en-US" sz="1200" b="1" i="0" u="none" strike="noStrike" kern="1200" cap="none" spc="-40" normalizeH="0" baseline="0" noProof="0">
              <a:ln w="3175">
                <a:noFill/>
              </a:ln>
              <a:gradFill>
                <a:gsLst>
                  <a:gs pos="55747">
                    <a:srgbClr val="FFFFFF"/>
                  </a:gs>
                  <a:gs pos="7643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138" name="Rectangle: Rounded Corners 13">
            <a:extLst>
              <a:ext uri="{FF2B5EF4-FFF2-40B4-BE49-F238E27FC236}">
                <a16:creationId xmlns:a16="http://schemas.microsoft.com/office/drawing/2014/main" id="{26B0CF6C-2AFE-161A-065F-9A1CE8FA22FA}"/>
              </a:ext>
            </a:extLst>
          </p:cNvPr>
          <p:cNvSpPr/>
          <p:nvPr/>
        </p:nvSpPr>
        <p:spPr bwMode="auto">
          <a:xfrm>
            <a:off x="4067219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2. Sign offs</a:t>
            </a:r>
            <a:endParaRPr kumimoji="0" lang="en-US" sz="1200" b="1" i="0" u="none" strike="noStrike" kern="1200" cap="none" spc="-40" normalizeH="0" baseline="0" noProof="0">
              <a:ln w="3175">
                <a:noFill/>
              </a:ln>
              <a:gradFill>
                <a:gsLst>
                  <a:gs pos="55747">
                    <a:srgbClr val="FFFFFF"/>
                  </a:gs>
                  <a:gs pos="7643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139" name="Rectangle: Rounded Corners 15">
            <a:extLst>
              <a:ext uri="{FF2B5EF4-FFF2-40B4-BE49-F238E27FC236}">
                <a16:creationId xmlns:a16="http://schemas.microsoft.com/office/drawing/2014/main" id="{498BD0C4-D050-BFD5-7A80-9A8FF585A21B}"/>
              </a:ext>
            </a:extLst>
          </p:cNvPr>
          <p:cNvSpPr/>
          <p:nvPr/>
        </p:nvSpPr>
        <p:spPr bwMode="auto">
          <a:xfrm>
            <a:off x="7520524" y="1589189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3. Compliance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16CAD51-8024-6B28-5C04-4C9834F08E7F}"/>
              </a:ext>
            </a:extLst>
          </p:cNvPr>
          <p:cNvSpPr txBox="1"/>
          <p:nvPr/>
        </p:nvSpPr>
        <p:spPr>
          <a:xfrm>
            <a:off x="735565" y="2126009"/>
            <a:ext cx="2758715" cy="42934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Write a proposal </a:t>
            </a:r>
            <a:r>
              <a:rPr lang="en-US" noProof="0">
                <a:solidFill>
                  <a:srgbClr val="000000"/>
                </a:solidFill>
                <a:latin typeface="Segoe UI"/>
                <a:ea typeface="+mn-ea"/>
                <a:cs typeface="Segoe UI"/>
              </a:rPr>
              <a:t>with an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</a:t>
            </a:r>
            <a:r>
              <a:rPr lang="en-US" noProof="0">
                <a:solidFill>
                  <a:srgbClr val="000000"/>
                </a:solidFill>
                <a:latin typeface="Segoe UI"/>
                <a:ea typeface="+mn-ea"/>
                <a:cs typeface="Segoe UI"/>
              </a:rPr>
              <a:t>adoption plan of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a new product</a:t>
            </a:r>
            <a:r>
              <a:rPr lang="en-US" noProof="0">
                <a:solidFill>
                  <a:srgbClr val="000000"/>
                </a:solidFill>
                <a:latin typeface="Segoe UI"/>
                <a:ea typeface="+mn-ea"/>
                <a:cs typeface="Segoe UI"/>
              </a:rPr>
              <a:t> 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for the organization.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E6802F90-E81F-782F-0CF1-6E89343BBD09}"/>
              </a:ext>
            </a:extLst>
          </p:cNvPr>
          <p:cNvSpPr txBox="1"/>
          <p:nvPr/>
        </p:nvSpPr>
        <p:spPr>
          <a:xfrm>
            <a:off x="4092741" y="2131843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Request sign-offs from leadership on adoption plan.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​</a:t>
            </a:r>
          </a:p>
        </p:txBody>
      </p:sp>
      <p:sp>
        <p:nvSpPr>
          <p:cNvPr id="148" name="Rectangle: Rounded Corners 6">
            <a:extLst>
              <a:ext uri="{FF2B5EF4-FFF2-40B4-BE49-F238E27FC236}">
                <a16:creationId xmlns:a16="http://schemas.microsoft.com/office/drawing/2014/main" id="{6AF2E6A0-5ECB-1DAA-A16D-283113E8F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184858" y="5601963"/>
            <a:ext cx="2705513" cy="60470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set of FAQs 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about “Viva Engage” that an end user who is new to using “Viva Engage” would find helpful.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  <a:p>
            <a:pPr marL="0" marR="0" lvl="0" indent="0" algn="l" defTabSz="9324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B75A4B9-8C49-28CD-3E30-E63A454F5CF5}"/>
              </a:ext>
            </a:extLst>
          </p:cNvPr>
          <p:cNvSpPr txBox="1"/>
          <p:nvPr/>
        </p:nvSpPr>
        <p:spPr>
          <a:xfrm>
            <a:off x="7577941" y="2134901"/>
            <a:ext cx="2894677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Consider required compliance tasks when rolling out a new product.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150" name="Rectangle: Rounded Corners 6">
            <a:extLst>
              <a:ext uri="{FF2B5EF4-FFF2-40B4-BE49-F238E27FC236}">
                <a16:creationId xmlns:a16="http://schemas.microsoft.com/office/drawing/2014/main" id="{CF67DE1E-1F36-D102-07EA-123ED76E4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18185" y="5601963"/>
            <a:ext cx="2391972" cy="588452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list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of hero scenarios and suggested prompts for “HR” professionals my organization to use Copilot in “Viva Engage.”</a:t>
            </a:r>
            <a:endParaRPr kumimoji="0" lang="en-US" sz="900" b="0" i="1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51" name="Rectangle: Rounded Corners 6">
            <a:extLst>
              <a:ext uri="{FF2B5EF4-FFF2-40B4-BE49-F238E27FC236}">
                <a16:creationId xmlns:a16="http://schemas.microsoft.com/office/drawing/2014/main" id="{2DFB74B7-BBEE-5FFE-1611-B1E40F2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1732" y="5595824"/>
            <a:ext cx="2705513" cy="61084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Create a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learning collection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about “Viva Engage."</a:t>
            </a:r>
          </a:p>
        </p:txBody>
      </p:sp>
      <p:sp>
        <p:nvSpPr>
          <p:cNvPr id="152" name="Rectangle: Rounded Corners 4">
            <a:extLst>
              <a:ext uri="{FF2B5EF4-FFF2-40B4-BE49-F238E27FC236}">
                <a16:creationId xmlns:a16="http://schemas.microsoft.com/office/drawing/2014/main" id="{5C04DB2A-8C1B-6A45-DD79-3486CADF072D}"/>
              </a:ext>
            </a:extLst>
          </p:cNvPr>
          <p:cNvSpPr/>
          <p:nvPr/>
        </p:nvSpPr>
        <p:spPr bwMode="auto">
          <a:xfrm>
            <a:off x="598799" y="4046230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6. </a:t>
            </a: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Training collection</a:t>
            </a:r>
            <a:endParaRPr kumimoji="0" lang="en-US" sz="1200" b="1" i="0" u="none" strike="noStrike" kern="1200" cap="none" spc="-40" normalizeH="0" baseline="0" noProof="0">
              <a:ln w="3175">
                <a:noFill/>
              </a:ln>
              <a:gradFill>
                <a:gsLst>
                  <a:gs pos="76437">
                    <a:srgbClr val="FFFFFF"/>
                  </a:gs>
                  <a:gs pos="5574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153" name="Rectangle: Rounded Corners 7">
            <a:extLst>
              <a:ext uri="{FF2B5EF4-FFF2-40B4-BE49-F238E27FC236}">
                <a16:creationId xmlns:a16="http://schemas.microsoft.com/office/drawing/2014/main" id="{A91B64DA-056E-3A0B-C078-54D6EABED294}"/>
              </a:ext>
            </a:extLst>
          </p:cNvPr>
          <p:cNvSpPr/>
          <p:nvPr/>
        </p:nvSpPr>
        <p:spPr bwMode="auto">
          <a:xfrm>
            <a:off x="7520524" y="404839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4. </a:t>
            </a:r>
            <a:r>
              <a:rPr kumimoji="0" lang="en-US" sz="1200" b="1" i="0" u="none" strike="noStrike" kern="1200" cap="none" spc="-4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Scenario library</a:t>
            </a:r>
            <a:endParaRPr kumimoji="0" lang="en-US" sz="1200" b="1" i="0" u="none" strike="noStrike" kern="1200" cap="none" spc="-20" normalizeH="0" baseline="0" noProof="0">
              <a:ln w="3175">
                <a:noFill/>
              </a:ln>
              <a:gradFill>
                <a:gsLst>
                  <a:gs pos="55747">
                    <a:srgbClr val="FFFFFF"/>
                  </a:gs>
                  <a:gs pos="7643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154" name="Rectangle: Rounded Corners 19">
            <a:extLst>
              <a:ext uri="{FF2B5EF4-FFF2-40B4-BE49-F238E27FC236}">
                <a16:creationId xmlns:a16="http://schemas.microsoft.com/office/drawing/2014/main" id="{13421E69-D7C6-0538-D4FD-77CB59A8F85D}"/>
              </a:ext>
            </a:extLst>
          </p:cNvPr>
          <p:cNvSpPr/>
          <p:nvPr/>
        </p:nvSpPr>
        <p:spPr bwMode="auto">
          <a:xfrm>
            <a:off x="4067219" y="4046230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0" normalizeH="0" baseline="0" noProof="0">
                <a:ln w="3175">
                  <a:noFill/>
                </a:ln>
                <a:gradFill>
                  <a:gsLst>
                    <a:gs pos="55747">
                      <a:srgbClr val="FFFFFF"/>
                    </a:gs>
                    <a:gs pos="7643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effectLst/>
                <a:uLnTx/>
                <a:uFillTx/>
                <a:latin typeface="Segoe UI Semibold"/>
                <a:ea typeface="+mn-ea"/>
                <a:cs typeface="Segoe UI"/>
              </a:rPr>
              <a:t>5. Readiness assets</a:t>
            </a:r>
            <a:endParaRPr kumimoji="0" lang="en-US" sz="1200" b="1" i="0" u="none" strike="noStrike" kern="1200" cap="none" spc="-20" normalizeH="0" baseline="0" noProof="0">
              <a:ln w="3175">
                <a:noFill/>
              </a:ln>
              <a:gradFill>
                <a:gsLst>
                  <a:gs pos="55747">
                    <a:srgbClr val="FFFFFF"/>
                  </a:gs>
                  <a:gs pos="76437">
                    <a:srgbClr val="FFFFFF"/>
                  </a:gs>
                </a:gsLst>
                <a:path path="circle">
                  <a:fillToRect l="100000" b="100000"/>
                </a:path>
              </a:gra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161" name="Rectangle: Rounded Corners 6">
            <a:extLst>
              <a:ext uri="{FF2B5EF4-FFF2-40B4-BE49-F238E27FC236}">
                <a16:creationId xmlns:a16="http://schemas.microsoft.com/office/drawing/2014/main" id="{12D7C6C6-6549-C3C5-8BB5-EFA7EF535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35565" y="3310741"/>
            <a:ext cx="2705513" cy="545135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Write a proposal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my leadership with a request for them to </a:t>
            </a:r>
            <a:r>
              <a:rPr lang="en-US" sz="900" noProof="0">
                <a:solidFill>
                  <a:prstClr val="black"/>
                </a:solidFill>
                <a:latin typeface="Segoe UI"/>
              </a:rPr>
              <a:t>approve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lang="en-US" sz="900" noProof="0">
                <a:solidFill>
                  <a:prstClr val="black"/>
                </a:solidFill>
                <a:latin typeface="Segoe UI"/>
              </a:rPr>
              <a:t>the 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proposed adoption plan</a:t>
            </a:r>
            <a:r>
              <a:rPr lang="en-US" sz="900" noProof="0">
                <a:solidFill>
                  <a:prstClr val="black"/>
                </a:solidFill>
                <a:latin typeface="Segoe UI"/>
              </a:rPr>
              <a:t> for "Viva Engage."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62" name="Rectangle: Rounded Corners 6">
            <a:extLst>
              <a:ext uri="{FF2B5EF4-FFF2-40B4-BE49-F238E27FC236}">
                <a16:creationId xmlns:a16="http://schemas.microsoft.com/office/drawing/2014/main" id="{4A78EF64-1099-1C8B-EC08-01E184D38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67219" y="3310741"/>
            <a:ext cx="2705513" cy="53587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Draft an email to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request sign-off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highlight>
                  <a:srgbClr val="FFFFFF"/>
                </a:highlight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for the “Viva Engage” Adoption Plan.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A2B54A7-20F7-9B33-F7E8-7BFC05D67469}"/>
              </a:ext>
            </a:extLst>
          </p:cNvPr>
          <p:cNvSpPr txBox="1"/>
          <p:nvPr/>
        </p:nvSpPr>
        <p:spPr>
          <a:xfrm>
            <a:off x="4208532" y="4480261"/>
            <a:ext cx="2894677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Create a FAQ list about a product so users can leverage these learnings.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cs typeface="Segoe UI"/>
            </a:endParaRPr>
          </a:p>
        </p:txBody>
      </p:sp>
      <p:sp>
        <p:nvSpPr>
          <p:cNvPr id="164" name="Rectangle: Rounded Corners 6">
            <a:extLst>
              <a:ext uri="{FF2B5EF4-FFF2-40B4-BE49-F238E27FC236}">
                <a16:creationId xmlns:a16="http://schemas.microsoft.com/office/drawing/2014/main" id="{AB3C1103-D6F3-E31E-6134-AF74889AD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636439" y="3285400"/>
            <a:ext cx="2705513" cy="5514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list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of general compliance tasks to do when rolling out a new product.</a:t>
            </a:r>
            <a:endParaRPr kumimoji="0" lang="en-US" sz="900" b="0" i="1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7C7EC12-E0B5-BC54-77DF-9D90E71EA1A4}"/>
              </a:ext>
            </a:extLst>
          </p:cNvPr>
          <p:cNvSpPr txBox="1"/>
          <p:nvPr/>
        </p:nvSpPr>
        <p:spPr>
          <a:xfrm>
            <a:off x="7541858" y="4480261"/>
            <a:ext cx="2894677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Help users onboard to a product with a list of suggested hero scenarios, best practices, and prompts. 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79BC0498-86E1-47B4-E677-F8F5C62FAFEA}"/>
              </a:ext>
            </a:extLst>
          </p:cNvPr>
          <p:cNvSpPr txBox="1"/>
          <p:nvPr/>
        </p:nvSpPr>
        <p:spPr>
          <a:xfrm>
            <a:off x="665406" y="4510904"/>
            <a:ext cx="2894677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lt"/>
                <a:cs typeface="Segoe UI"/>
              </a:rPr>
              <a:t>Suggest a list of training materials to users for them to upskill on a new product that is recommended or assigned to users in Viva learning.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cs typeface="Segoe UI"/>
            </a:endParaRP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7D4B223B-DF77-DC98-2E86-C7ADFCC4A19F}"/>
              </a:ext>
            </a:extLst>
          </p:cNvPr>
          <p:cNvGrpSpPr/>
          <p:nvPr/>
        </p:nvGrpSpPr>
        <p:grpSpPr>
          <a:xfrm>
            <a:off x="818920" y="2759376"/>
            <a:ext cx="2351135" cy="360000"/>
            <a:chOff x="588263" y="2657420"/>
            <a:chExt cx="2351135" cy="360000"/>
          </a:xfrm>
        </p:grpSpPr>
        <p:pic>
          <p:nvPicPr>
            <p:cNvPr id="168" name="Picture 167">
              <a:extLst>
                <a:ext uri="{FF2B5EF4-FFF2-40B4-BE49-F238E27FC236}">
                  <a16:creationId xmlns:a16="http://schemas.microsoft.com/office/drawing/2014/main" id="{F89BBA0D-5851-E1DF-2E1F-677DF9D59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2F01DD95-0DB8-1989-DF18-CFE87A83FF8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70" name="Picture 169">
            <a:extLst>
              <a:ext uri="{FF2B5EF4-FFF2-40B4-BE49-F238E27FC236}">
                <a16:creationId xmlns:a16="http://schemas.microsoft.com/office/drawing/2014/main" id="{99A4C86C-5E6E-7357-9494-1F13CC5DD3E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0028" y="4918520"/>
            <a:ext cx="2391972" cy="1939479"/>
          </a:xfrm>
          <a:prstGeom prst="rect">
            <a:avLst/>
          </a:prstGeom>
        </p:spPr>
      </p:pic>
      <p:grpSp>
        <p:nvGrpSpPr>
          <p:cNvPr id="171" name="Group 170">
            <a:extLst>
              <a:ext uri="{FF2B5EF4-FFF2-40B4-BE49-F238E27FC236}">
                <a16:creationId xmlns:a16="http://schemas.microsoft.com/office/drawing/2014/main" id="{C72CBC54-1B3D-2D44-9AF1-2B8F4104853E}"/>
              </a:ext>
            </a:extLst>
          </p:cNvPr>
          <p:cNvGrpSpPr/>
          <p:nvPr/>
        </p:nvGrpSpPr>
        <p:grpSpPr>
          <a:xfrm>
            <a:off x="7669894" y="2779477"/>
            <a:ext cx="2368026" cy="360000"/>
            <a:chOff x="3277688" y="2657420"/>
            <a:chExt cx="2368026" cy="360000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2094F61C-D451-0DE5-0E37-C6A4DC2979B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4AD9F5CF-B270-1648-9625-CF37A7E0DDA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75" name="Graphic 174">
                <a:extLst>
                  <a:ext uri="{FF2B5EF4-FFF2-40B4-BE49-F238E27FC236}">
                    <a16:creationId xmlns:a16="http://schemas.microsoft.com/office/drawing/2014/main" id="{8FA959A9-DD00-AA01-5B28-A38C6B2674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D9D4CC81-F046-5609-6756-E262744A62C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D4B73D3E-AC5A-A6F3-ECFD-F6055C1DDBBD}"/>
              </a:ext>
            </a:extLst>
          </p:cNvPr>
          <p:cNvGrpSpPr/>
          <p:nvPr/>
        </p:nvGrpSpPr>
        <p:grpSpPr>
          <a:xfrm>
            <a:off x="818920" y="5164424"/>
            <a:ext cx="2359317" cy="360000"/>
            <a:chOff x="3286397" y="4096916"/>
            <a:chExt cx="2359317" cy="360000"/>
          </a:xfrm>
        </p:grpSpPr>
        <p:pic>
          <p:nvPicPr>
            <p:cNvPr id="177" name="Picture 176">
              <a:extLst>
                <a:ext uri="{FF2B5EF4-FFF2-40B4-BE49-F238E27FC236}">
                  <a16:creationId xmlns:a16="http://schemas.microsoft.com/office/drawing/2014/main" id="{8D7EABCF-D358-2A89-D7C3-1F297E53CF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955" t="-43955" r="-43955" b="-43955"/>
            <a:stretch/>
          </p:blipFill>
          <p:spPr>
            <a:xfrm>
              <a:off x="3286397" y="409691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930E094B-DF43-5C34-1C03-966608C038C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419227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Viva Learning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98FCD07-DCF7-BA13-00DF-8C769945A20C}"/>
              </a:ext>
            </a:extLst>
          </p:cNvPr>
          <p:cNvGrpSpPr/>
          <p:nvPr/>
        </p:nvGrpSpPr>
        <p:grpSpPr>
          <a:xfrm>
            <a:off x="1697851" y="1123965"/>
            <a:ext cx="987666" cy="216000"/>
            <a:chOff x="2707850" y="862657"/>
            <a:chExt cx="987666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F9DDB083-A621-6305-1617-78E582A01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98766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NSAT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650DA66A-97ED-8EC9-F74B-AE87F6175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E88D47B-C371-802C-09D7-B3D8A4C98AA8}"/>
              </a:ext>
            </a:extLst>
          </p:cNvPr>
          <p:cNvGrpSpPr/>
          <p:nvPr/>
        </p:nvGrpSpPr>
        <p:grpSpPr>
          <a:xfrm>
            <a:off x="4470538" y="1123859"/>
            <a:ext cx="1506383" cy="216000"/>
            <a:chOff x="1198143" y="862657"/>
            <a:chExt cx="1506383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05823F0F-A825-DE84-1883-B9DD5E6CD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0638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Adoption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8CED0699-46FE-C433-A14B-93854F48A0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5C9C2CB-34AB-246D-533B-04D90E5F65F9}"/>
              </a:ext>
            </a:extLst>
          </p:cNvPr>
          <p:cNvSpPr txBox="1"/>
          <p:nvPr/>
        </p:nvSpPr>
        <p:spPr>
          <a:xfrm>
            <a:off x="827366" y="3810219"/>
            <a:ext cx="2808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4"/>
              </a:rPr>
              <a:t>Try in Copilot Lab: Summarize decision-maker info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sp>
        <p:nvSpPr>
          <p:cNvPr id="10" name="TextBox 9">
            <a:hlinkClick r:id="rId15"/>
            <a:extLst>
              <a:ext uri="{FF2B5EF4-FFF2-40B4-BE49-F238E27FC236}">
                <a16:creationId xmlns:a16="http://schemas.microsoft.com/office/drawing/2014/main" id="{E0301E18-80C4-3F06-B645-466C8830087E}"/>
              </a:ext>
            </a:extLst>
          </p:cNvPr>
          <p:cNvSpPr txBox="1"/>
          <p:nvPr/>
        </p:nvSpPr>
        <p:spPr>
          <a:xfrm>
            <a:off x="7740939" y="3803502"/>
            <a:ext cx="1550104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900" u="sng" noProof="0">
                <a:solidFill>
                  <a:srgbClr val="0070C0"/>
                </a:solidFill>
                <a:cs typeface="Segoe UI" panose="020B0502040204020203" pitchFamily="34" charset="0"/>
              </a:rPr>
              <a:t>Try in Copilot Lab: Create a list</a:t>
            </a:r>
            <a:endParaRPr lang="en-US" sz="1000" u="sng" noProof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91A490-EFAF-47D3-C262-A94CA1F1B231}"/>
              </a:ext>
            </a:extLst>
          </p:cNvPr>
          <p:cNvSpPr txBox="1"/>
          <p:nvPr/>
        </p:nvSpPr>
        <p:spPr>
          <a:xfrm>
            <a:off x="4295209" y="6151284"/>
            <a:ext cx="2808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noProof="0">
                <a:solidFill>
                  <a:srgbClr val="1A1A1A"/>
                </a:solidFill>
                <a:latin typeface="Segoe UI"/>
                <a:cs typeface="Segoe UI" pitchFamily="34" charset="0"/>
                <a:hlinkClick r:id="rId16"/>
              </a:rPr>
              <a:t>Try in Copilot Lab: Create an FAQ document</a:t>
            </a:r>
            <a:endParaRPr lang="en-US" sz="900" noProof="0">
              <a:solidFill>
                <a:srgbClr val="1A1A1A"/>
              </a:solidFill>
              <a:latin typeface="Segoe UI"/>
              <a:cs typeface="Segoe UI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195DF75-9A6E-BA55-64D1-463CCF60460E}"/>
              </a:ext>
            </a:extLst>
          </p:cNvPr>
          <p:cNvGrpSpPr/>
          <p:nvPr/>
        </p:nvGrpSpPr>
        <p:grpSpPr>
          <a:xfrm>
            <a:off x="2824249" y="1123965"/>
            <a:ext cx="1530994" cy="211019"/>
            <a:chOff x="1198144" y="862656"/>
            <a:chExt cx="1530994" cy="211019"/>
          </a:xfrm>
        </p:grpSpPr>
        <p:sp>
          <p:nvSpPr>
            <p:cNvPr id="24" name="Rectangle: Rounded Corners 6">
              <a:extLst>
                <a:ext uri="{FF2B5EF4-FFF2-40B4-BE49-F238E27FC236}">
                  <a16:creationId xmlns:a16="http://schemas.microsoft.com/office/drawing/2014/main" id="{4F6FA592-1AC0-AE43-48E1-3E511CF7E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530994" cy="21101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7F17ECD7-B742-F749-F712-0274BBB23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82774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Onboard and train new users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