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34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17" Type="http://schemas.openxmlformats.org/officeDocument/2006/relationships/hyperlink" Target="https://copilot.cloud.microsoft/prompts/create-an-faq-document-5611d34b-4fe1-4a0e-b069-3acb2ab4bc02" TargetMode="External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6" Type="http://schemas.openxmlformats.org/officeDocument/2006/relationships/hyperlink" Target="https://copilot.cloud.microsoft/prompts/create-a-list-58f4e64f-bb0d-4bb3-8ffe-bd93c471829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copilot.cloud.microsoft/prompts/summarize-decision-maker-info-544f7a72-125a-42ea-84c0-dbd4dbffbe61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771640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 sz="1800">
                <a:cs typeface="Segoe UI"/>
              </a:rPr>
              <a:t>Onboard and train new users</a:t>
            </a:r>
            <a:endParaRPr lang="en-US"/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44748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D28B68D-7867-BC7A-13E1-D37617724B07}"/>
              </a:ext>
            </a:extLst>
          </p:cNvPr>
          <p:cNvGrpSpPr/>
          <p:nvPr/>
        </p:nvGrpSpPr>
        <p:grpSpPr>
          <a:xfrm>
            <a:off x="7742286" y="5158847"/>
            <a:ext cx="2351135" cy="360000"/>
            <a:chOff x="4276273" y="2761669"/>
            <a:chExt cx="2351135" cy="360000"/>
          </a:xfrm>
        </p:grpSpPr>
        <p:pic>
          <p:nvPicPr>
            <p:cNvPr id="286" name="Picture 285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0DB6931F-14DC-CA2C-33E8-7E2F5D0AF6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9B79380-03C0-AC7F-6074-1F4C30D39A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6CB6228-CBE0-7F98-D15A-2607570CCF2D}"/>
              </a:ext>
            </a:extLst>
          </p:cNvPr>
          <p:cNvGrpSpPr/>
          <p:nvPr/>
        </p:nvGrpSpPr>
        <p:grpSpPr>
          <a:xfrm>
            <a:off x="4244407" y="2761669"/>
            <a:ext cx="2351135" cy="360000"/>
            <a:chOff x="588263" y="1697756"/>
            <a:chExt cx="2351135" cy="360000"/>
          </a:xfrm>
        </p:grpSpPr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B86B126-FABC-F7D4-F62F-CB5030CA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966FFB4-FD4A-9167-1BEA-46BFE58D77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9DB5636-FB78-E1CE-AD03-62F1823AD8B4}"/>
              </a:ext>
            </a:extLst>
          </p:cNvPr>
          <p:cNvGrpSpPr/>
          <p:nvPr/>
        </p:nvGrpSpPr>
        <p:grpSpPr>
          <a:xfrm>
            <a:off x="4258439" y="5158847"/>
            <a:ext cx="2351135" cy="360000"/>
            <a:chOff x="588263" y="2657420"/>
            <a:chExt cx="2351135" cy="360000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3A16BDA-2C8D-7756-46D1-E2744FC6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B919107-44E4-2648-998A-9B1CF7CE9D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896B1-E195-0090-628A-F615B94D2229}"/>
              </a:ext>
            </a:extLst>
          </p:cNvPr>
          <p:cNvGrpSpPr/>
          <p:nvPr/>
        </p:nvGrpSpPr>
        <p:grpSpPr>
          <a:xfrm>
            <a:off x="2798114" y="1122482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CC4CB41B-AA92-000F-37CF-662BD026B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B231A6A-4E85-21AE-BD70-847040106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0A3D7-6D91-DD7D-B0C2-69B85F2D4A94}"/>
              </a:ext>
            </a:extLst>
          </p:cNvPr>
          <p:cNvGrpSpPr/>
          <p:nvPr/>
        </p:nvGrpSpPr>
        <p:grpSpPr>
          <a:xfrm>
            <a:off x="7523373" y="1127774"/>
            <a:ext cx="1097280" cy="216000"/>
            <a:chOff x="1194743" y="1140160"/>
            <a:chExt cx="109728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AA78275-26F0-1A8F-6081-586A224A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EE9505F-9F7C-B3FF-22AA-3826700A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D92813-C4C2-7D84-5D59-BCA805317036}"/>
              </a:ext>
            </a:extLst>
          </p:cNvPr>
          <p:cNvGrpSpPr/>
          <p:nvPr/>
        </p:nvGrpSpPr>
        <p:grpSpPr>
          <a:xfrm>
            <a:off x="8717943" y="1127774"/>
            <a:ext cx="2011680" cy="216000"/>
            <a:chOff x="1194743" y="1140160"/>
            <a:chExt cx="201168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405C8EA-FE6F-53E8-9209-487DD7B0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sxperience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 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B78CF91-7CF0-24FA-9F61-525EF6C7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37" name="Rectangle: Rounded Corners 11">
            <a:extLst>
              <a:ext uri="{FF2B5EF4-FFF2-40B4-BE49-F238E27FC236}">
                <a16:creationId xmlns:a16="http://schemas.microsoft.com/office/drawing/2014/main" id="{B2558236-AB63-B61D-3529-64AA7F3F259A}"/>
              </a:ext>
            </a:extLst>
          </p:cNvPr>
          <p:cNvSpPr/>
          <p:nvPr/>
        </p:nvSpPr>
        <p:spPr bwMode="auto">
          <a:xfrm>
            <a:off x="59879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1. Adoption plan</a:t>
            </a:r>
            <a:endParaRPr kumimoji="0" lang="en-US" sz="1200" b="1" i="0" u="none" strike="noStrike" kern="1200" cap="none" spc="-4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38" name="Rectangle: Rounded Corners 13">
            <a:extLst>
              <a:ext uri="{FF2B5EF4-FFF2-40B4-BE49-F238E27FC236}">
                <a16:creationId xmlns:a16="http://schemas.microsoft.com/office/drawing/2014/main" id="{26B0CF6C-2AFE-161A-065F-9A1CE8FA22FA}"/>
              </a:ext>
            </a:extLst>
          </p:cNvPr>
          <p:cNvSpPr/>
          <p:nvPr/>
        </p:nvSpPr>
        <p:spPr bwMode="auto">
          <a:xfrm>
            <a:off x="406721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2. Sign offs</a:t>
            </a:r>
            <a:endParaRPr kumimoji="0" lang="en-US" sz="1200" b="1" i="0" u="none" strike="noStrike" kern="1200" cap="none" spc="-4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39" name="Rectangle: Rounded Corners 15">
            <a:extLst>
              <a:ext uri="{FF2B5EF4-FFF2-40B4-BE49-F238E27FC236}">
                <a16:creationId xmlns:a16="http://schemas.microsoft.com/office/drawing/2014/main" id="{498BD0C4-D050-BFD5-7A80-9A8FF585A21B}"/>
              </a:ext>
            </a:extLst>
          </p:cNvPr>
          <p:cNvSpPr/>
          <p:nvPr/>
        </p:nvSpPr>
        <p:spPr bwMode="auto">
          <a:xfrm>
            <a:off x="7520524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3. Compliance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6CAD51-8024-6B28-5C04-4C9834F08E7F}"/>
              </a:ext>
            </a:extLst>
          </p:cNvPr>
          <p:cNvSpPr txBox="1"/>
          <p:nvPr/>
        </p:nvSpPr>
        <p:spPr>
          <a:xfrm>
            <a:off x="735565" y="2126009"/>
            <a:ext cx="2758715" cy="42934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Write a proposal with an adoption plan of a new product for the organization.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6802F90-E81F-782F-0CF1-6E89343BBD09}"/>
              </a:ext>
            </a:extLst>
          </p:cNvPr>
          <p:cNvSpPr txBox="1"/>
          <p:nvPr/>
        </p:nvSpPr>
        <p:spPr>
          <a:xfrm>
            <a:off x="4092741" y="2131843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Request sign-offs from leadership on adoption plan.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​</a:t>
            </a:r>
          </a:p>
        </p:txBody>
      </p:sp>
      <p:sp>
        <p:nvSpPr>
          <p:cNvPr id="148" name="Rectangle: Rounded Corners 6">
            <a:extLst>
              <a:ext uri="{FF2B5EF4-FFF2-40B4-BE49-F238E27FC236}">
                <a16:creationId xmlns:a16="http://schemas.microsoft.com/office/drawing/2014/main" id="{6AF2E6A0-5ECB-1DAA-A16D-283113E8F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184858" y="5601963"/>
            <a:ext cx="2705513" cy="60470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FAQs 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about “Viva Goals” that an end user who is new to using “Viva Goals” would find helpful.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B75A4B9-8C49-28CD-3E30-E63A454F5CF5}"/>
              </a:ext>
            </a:extLst>
          </p:cNvPr>
          <p:cNvSpPr txBox="1"/>
          <p:nvPr/>
        </p:nvSpPr>
        <p:spPr>
          <a:xfrm>
            <a:off x="7577941" y="2134901"/>
            <a:ext cx="2894677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Consider required compliance tasks when rolling out a new product.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50" name="Rectangle: Rounded Corners 6">
            <a:extLst>
              <a:ext uri="{FF2B5EF4-FFF2-40B4-BE49-F238E27FC236}">
                <a16:creationId xmlns:a16="http://schemas.microsoft.com/office/drawing/2014/main" id="{CF67DE1E-1F36-D102-07EA-123ED76E4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8185" y="5601963"/>
            <a:ext cx="2391972" cy="58845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list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hero scenarios and suggested prompts for “HR” professionals my organization to use Copilot in “Viva Goals.”</a:t>
            </a:r>
            <a:endParaRPr kumimoji="0" lang="en-US" sz="900" b="0" i="1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1" name="Rectangle: Rounded Corners 6">
            <a:extLst>
              <a:ext uri="{FF2B5EF4-FFF2-40B4-BE49-F238E27FC236}">
                <a16:creationId xmlns:a16="http://schemas.microsoft.com/office/drawing/2014/main" id="{2DFB74B7-BBEE-5FFE-1611-B1E40F2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1732" y="5595824"/>
            <a:ext cx="2705513" cy="61084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Create a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learning collection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about “Viva Goals."</a:t>
            </a:r>
          </a:p>
        </p:txBody>
      </p:sp>
      <p:sp>
        <p:nvSpPr>
          <p:cNvPr id="152" name="Rectangle: Rounded Corners 4">
            <a:extLst>
              <a:ext uri="{FF2B5EF4-FFF2-40B4-BE49-F238E27FC236}">
                <a16:creationId xmlns:a16="http://schemas.microsoft.com/office/drawing/2014/main" id="{5C04DB2A-8C1B-6A45-DD79-3486CADF072D}"/>
              </a:ext>
            </a:extLst>
          </p:cNvPr>
          <p:cNvSpPr/>
          <p:nvPr/>
        </p:nvSpPr>
        <p:spPr bwMode="auto">
          <a:xfrm>
            <a:off x="59879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6. </a:t>
            </a: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Training collection</a:t>
            </a:r>
            <a:endParaRPr kumimoji="0" lang="en-US" sz="1200" b="1" i="0" u="none" strike="noStrike" kern="1200" cap="none" spc="-4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53" name="Rectangle: Rounded Corners 7">
            <a:extLst>
              <a:ext uri="{FF2B5EF4-FFF2-40B4-BE49-F238E27FC236}">
                <a16:creationId xmlns:a16="http://schemas.microsoft.com/office/drawing/2014/main" id="{A91B64DA-056E-3A0B-C078-54D6EABED294}"/>
              </a:ext>
            </a:extLst>
          </p:cNvPr>
          <p:cNvSpPr/>
          <p:nvPr/>
        </p:nvSpPr>
        <p:spPr bwMode="auto">
          <a:xfrm>
            <a:off x="7520524" y="4048392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4. </a:t>
            </a: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Scenario library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54" name="Rectangle: Rounded Corners 19">
            <a:extLst>
              <a:ext uri="{FF2B5EF4-FFF2-40B4-BE49-F238E27FC236}">
                <a16:creationId xmlns:a16="http://schemas.microsoft.com/office/drawing/2014/main" id="{13421E69-D7C6-0538-D4FD-77CB59A8F85D}"/>
              </a:ext>
            </a:extLst>
          </p:cNvPr>
          <p:cNvSpPr/>
          <p:nvPr/>
        </p:nvSpPr>
        <p:spPr bwMode="auto">
          <a:xfrm>
            <a:off x="406721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5. Readiness assets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61" name="Rectangle: Rounded Corners 6">
            <a:extLst>
              <a:ext uri="{FF2B5EF4-FFF2-40B4-BE49-F238E27FC236}">
                <a16:creationId xmlns:a16="http://schemas.microsoft.com/office/drawing/2014/main" id="{12D7C6C6-6549-C3C5-8BB5-EFA7EF535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5565" y="3310741"/>
            <a:ext cx="2705513" cy="545135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Write a proposal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my leadership with a request for them to approve the proposed adoption plan for "Viva Goals."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2" name="Rectangle: Rounded Corners 6">
            <a:extLst>
              <a:ext uri="{FF2B5EF4-FFF2-40B4-BE49-F238E27FC236}">
                <a16:creationId xmlns:a16="http://schemas.microsoft.com/office/drawing/2014/main" id="{4A78EF64-1099-1C8B-EC08-01E184D38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67219" y="3310741"/>
            <a:ext cx="2705513" cy="53587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Draft an email to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request sign-off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for the “Viva Goals” Adoption Plan.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A2B54A7-20F7-9B33-F7E8-7BFC05D67469}"/>
              </a:ext>
            </a:extLst>
          </p:cNvPr>
          <p:cNvSpPr txBox="1"/>
          <p:nvPr/>
        </p:nvSpPr>
        <p:spPr>
          <a:xfrm>
            <a:off x="4208532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Create a FAQ list about a product so users can leverage these learnings.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164" name="Rectangle: Rounded Corners 6">
            <a:extLst>
              <a:ext uri="{FF2B5EF4-FFF2-40B4-BE49-F238E27FC236}">
                <a16:creationId xmlns:a16="http://schemas.microsoft.com/office/drawing/2014/main" id="{AB3C1103-D6F3-E31E-6134-AF74889AD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36439" y="3285400"/>
            <a:ext cx="2705513" cy="5514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list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general compliance tasks to do when rolling out a new product.</a:t>
            </a:r>
            <a:endParaRPr kumimoji="0" lang="en-US" sz="900" b="0" i="1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7C7EC12-E0B5-BC54-77DF-9D90E71EA1A4}"/>
              </a:ext>
            </a:extLst>
          </p:cNvPr>
          <p:cNvSpPr txBox="1"/>
          <p:nvPr/>
        </p:nvSpPr>
        <p:spPr>
          <a:xfrm>
            <a:off x="7541858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Help users onboard to a product with a list of suggested hero scenarios, best practices, and prompts.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9BC0498-86E1-47B4-E677-F8F5C62FAFEA}"/>
              </a:ext>
            </a:extLst>
          </p:cNvPr>
          <p:cNvSpPr txBox="1"/>
          <p:nvPr/>
        </p:nvSpPr>
        <p:spPr>
          <a:xfrm>
            <a:off x="665406" y="4510904"/>
            <a:ext cx="2894677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Suggest a list of training materials to users for them to upskill on a new product that is recommended or assigned to users in Viva learning.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D4B223B-DF77-DC98-2E86-C7ADFCC4A19F}"/>
              </a:ext>
            </a:extLst>
          </p:cNvPr>
          <p:cNvGrpSpPr/>
          <p:nvPr/>
        </p:nvGrpSpPr>
        <p:grpSpPr>
          <a:xfrm>
            <a:off x="818920" y="2759376"/>
            <a:ext cx="2351135" cy="360000"/>
            <a:chOff x="588263" y="2657420"/>
            <a:chExt cx="2351135" cy="360000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89BBA0D-5851-E1DF-2E1F-677DF9D5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F01DD95-0DB8-1989-DF18-CFE87A83FF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99A4C86C-5E6E-7357-9494-1F13CC5DD3E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72CBC54-1B3D-2D44-9AF1-2B8F4104853E}"/>
              </a:ext>
            </a:extLst>
          </p:cNvPr>
          <p:cNvGrpSpPr/>
          <p:nvPr/>
        </p:nvGrpSpPr>
        <p:grpSpPr>
          <a:xfrm>
            <a:off x="7669894" y="2779477"/>
            <a:ext cx="2368026" cy="360000"/>
            <a:chOff x="3277688" y="2657420"/>
            <a:chExt cx="2368026" cy="360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094F61C-D451-0DE5-0E37-C6A4DC2979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AD9F5CF-B270-1648-9625-CF37A7E0DD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8FA959A9-DD00-AA01-5B28-A38C6B267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9D4CC81-F046-5609-6756-E262744A62C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4B73D3E-AC5A-A6F3-ECFD-F6055C1DDBBD}"/>
              </a:ext>
            </a:extLst>
          </p:cNvPr>
          <p:cNvGrpSpPr/>
          <p:nvPr/>
        </p:nvGrpSpPr>
        <p:grpSpPr>
          <a:xfrm>
            <a:off x="818920" y="5164424"/>
            <a:ext cx="2359317" cy="360000"/>
            <a:chOff x="3286397" y="4096916"/>
            <a:chExt cx="2359317" cy="360000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D7EABCF-D358-2A89-D7C3-1F297E53C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955" t="-43955" r="-43955" b="-43955"/>
            <a:stretch/>
          </p:blipFill>
          <p:spPr>
            <a:xfrm>
              <a:off x="3286397" y="409691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30E094B-DF43-5C34-1C03-966608C038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419227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Viva Learning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8FCD07-DCF7-BA13-00DF-8C769945A20C}"/>
              </a:ext>
            </a:extLst>
          </p:cNvPr>
          <p:cNvGrpSpPr/>
          <p:nvPr/>
        </p:nvGrpSpPr>
        <p:grpSpPr>
          <a:xfrm>
            <a:off x="1697851" y="1123965"/>
            <a:ext cx="987666" cy="216000"/>
            <a:chOff x="2707850" y="862657"/>
            <a:chExt cx="987666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F9DDB083-A621-6305-1617-78E582A01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98766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NPS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0DA66A-97ED-8EC9-F74B-AE87F617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88D47B-C371-802C-09D7-B3D8A4C98AA8}"/>
              </a:ext>
            </a:extLst>
          </p:cNvPr>
          <p:cNvGrpSpPr/>
          <p:nvPr/>
        </p:nvGrpSpPr>
        <p:grpSpPr>
          <a:xfrm>
            <a:off x="4208532" y="1132756"/>
            <a:ext cx="1506383" cy="216000"/>
            <a:chOff x="1198143" y="862657"/>
            <a:chExt cx="1506383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05823F0F-A825-DE84-1883-B9DD5E6C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063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Adoption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CED0699-46FE-C433-A14B-93854F48A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4600BDCC-D3DA-D2FE-C3C9-D877E616DFF8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9C2CB-34AB-246D-533B-04D90E5F65F9}"/>
              </a:ext>
            </a:extLst>
          </p:cNvPr>
          <p:cNvSpPr txBox="1"/>
          <p:nvPr/>
        </p:nvSpPr>
        <p:spPr>
          <a:xfrm>
            <a:off x="827366" y="3810219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5"/>
              </a:rPr>
              <a:t>Try in Copilot Lab: Summarize decision-maker info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" name="TextBox 9">
            <a:hlinkClick r:id="rId16"/>
            <a:extLst>
              <a:ext uri="{FF2B5EF4-FFF2-40B4-BE49-F238E27FC236}">
                <a16:creationId xmlns:a16="http://schemas.microsoft.com/office/drawing/2014/main" id="{E0301E18-80C4-3F06-B645-466C8830087E}"/>
              </a:ext>
            </a:extLst>
          </p:cNvPr>
          <p:cNvSpPr txBox="1"/>
          <p:nvPr/>
        </p:nvSpPr>
        <p:spPr>
          <a:xfrm>
            <a:off x="7740939" y="3803502"/>
            <a:ext cx="15501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Create a list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1A490-EFAF-47D3-C262-A94CA1F1B231}"/>
              </a:ext>
            </a:extLst>
          </p:cNvPr>
          <p:cNvSpPr txBox="1"/>
          <p:nvPr/>
        </p:nvSpPr>
        <p:spPr>
          <a:xfrm>
            <a:off x="4295209" y="6151284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7"/>
              </a:rPr>
              <a:t>Try in Copilot Lab: Create an FAQ document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74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Onboard and train new users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5</cp:revision>
  <dcterms:created xsi:type="dcterms:W3CDTF">2024-07-13T20:52:56Z</dcterms:created>
  <dcterms:modified xsi:type="dcterms:W3CDTF">2024-07-13T21:44:13Z</dcterms:modified>
</cp:coreProperties>
</file>