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</a:t>
            </a:r>
            <a:r>
              <a:rPr lang="en-US" noProof="0"/>
              <a:t> | </a:t>
            </a:r>
            <a:r>
              <a:rPr lang="en-US" sz="1800" b="1" noProof="0"/>
              <a:t>Manage device health</a:t>
            </a:r>
            <a:br>
              <a:rPr lang="en-US" noProof="0"/>
            </a:br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1. Issue identification </a:t>
            </a:r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6. Impact summary &amp; create alert</a:t>
            </a:r>
            <a:endParaRPr lang="en-US" noProof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2. Assess impact</a:t>
            </a:r>
            <a:endParaRPr lang="en-US" noProof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noProof="0">
              <a:latin typeface="Segoe UI Semibold"/>
              <a:cs typeface="Segoe UI Semibold"/>
            </a:endParaRPr>
          </a:p>
          <a:p>
            <a:r>
              <a:rPr lang="en-US" noProof="0">
                <a:latin typeface="Segoe UI Semibold"/>
                <a:cs typeface="Segoe UI Semibold"/>
              </a:rPr>
              <a:t>5. Recommendation</a:t>
            </a:r>
            <a:endParaRPr lang="en-US" b="0" noProof="0">
              <a:solidFill>
                <a:srgbClr val="000000"/>
              </a:solidFill>
              <a:latin typeface="Segoe UI Semibold"/>
              <a:cs typeface="Segoe UI Semibold"/>
            </a:endParaRPr>
          </a:p>
          <a:p>
            <a:endParaRPr lang="en-US" noProof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3. Troubleshoot</a:t>
            </a:r>
            <a:endParaRPr lang="en-US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4. Email communication</a:t>
            </a:r>
            <a:endParaRPr lang="en-US" noProof="0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IT Admin receives alerts in email from the case management system regarding user device issues.</a:t>
            </a:r>
            <a:endParaRPr lang="en-US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Beginning with the most critical alert the admin assesses the extent of the issue using an agent built in Azure AI Studio to access the device database.</a:t>
            </a:r>
            <a:endParaRPr lang="en-US" noProof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The IT Admin checks if there are any recent changes made on the devices that impacted the users.</a:t>
            </a:r>
            <a:endParaRPr lang="en-US" noProof="0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>
                <a:cs typeface="Segoe UI"/>
              </a:rPr>
              <a:t>Prompt: Generate list of all alerts received in last 24 hours from emails in Outlook with the count of each alert.</a:t>
            </a:r>
            <a:endParaRPr lang="en-US" noProof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r>
              <a:rPr lang="en-US" noProof="0">
                <a:cs typeface="Segoe UI"/>
              </a:rPr>
              <a:t>Prompt: Generate an impact summary to share the insights with Admins and post in the Alert Center</a:t>
            </a:r>
            <a:endParaRPr lang="en-US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/>
          </a:bodyPr>
          <a:lstStyle/>
          <a:p>
            <a:r>
              <a:rPr lang="en-US" noProof="0">
                <a:cs typeface="Segoe UI"/>
              </a:rPr>
              <a:t>Prompt: </a:t>
            </a:r>
            <a:r>
              <a:rPr lang="en-US" noProof="0"/>
              <a:t>Use the device management database to create a table with the device ID, operating system, and latest updates for impacted devices.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lang="en-US" noProof="0">
                <a:cs typeface="Segoe UI"/>
              </a:rPr>
              <a:t>Prompt: </a:t>
            </a:r>
            <a:r>
              <a:rPr lang="en-US" noProof="0">
                <a:ea typeface="+mn-lt"/>
                <a:cs typeface="+mn-lt"/>
              </a:rPr>
              <a:t>Find links to internal documents and resources that share workarounds to resolve the issue to include in this mail.</a:t>
            </a:r>
            <a:endParaRPr lang="en-US" noProof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 lnSpcReduction="10000"/>
          </a:bodyPr>
          <a:lstStyle/>
          <a:p>
            <a:r>
              <a:rPr lang="en-US" noProof="0">
                <a:cs typeface="Segoe UI"/>
              </a:rPr>
              <a:t>Prompt: </a:t>
            </a:r>
            <a:r>
              <a:rPr lang="en-US" noProof="0">
                <a:ea typeface="+mn-lt"/>
                <a:cs typeface="+mn-lt"/>
              </a:rPr>
              <a:t>Generate a list of recent changes in tenant settings and device diagnostics. Provide all relevant device characteristics, telemetry to help understand these changes and impact.</a:t>
            </a:r>
            <a:endParaRPr lang="en-US" noProof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764191"/>
          </a:xfrm>
        </p:spPr>
        <p:txBody>
          <a:bodyPr>
            <a:normAutofit/>
          </a:bodyPr>
          <a:lstStyle/>
          <a:p>
            <a:r>
              <a:rPr lang="en-US" noProof="0">
                <a:cs typeface="Segoe UI"/>
              </a:rPr>
              <a:t>Prompt: </a:t>
            </a:r>
            <a:r>
              <a:rPr lang="en-US" noProof="0"/>
              <a:t>Generate an email using the impact summary, giving recommendations to end users to resolve the issue.</a:t>
            </a:r>
          </a:p>
          <a:p>
            <a:r>
              <a:rPr lang="en-US" noProof="0">
                <a:cs typeface="Segoe UI"/>
              </a:rPr>
              <a:t> </a:t>
            </a:r>
            <a:endParaRPr lang="en-US" noProof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Admins use Copilot to compose an alert communicating the issue along with recommendations for remediation.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The admin reviews the email and wants to add relevant links and articles to share with impacted users.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IT Admin composes an email to the end users with recommendations for resolution.</a:t>
            </a:r>
            <a:endParaRPr lang="en-US" noProof="0"/>
          </a:p>
          <a:p>
            <a:endParaRPr lang="en-US" noProof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A929C5D-515E-AA2D-10DE-BDB3FA27993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CC8FD-74DF-E1D0-3DD9-57EDF6304C4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AF089-2852-6953-74C7-072FAF971B8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27774"/>
            <a:ext cx="1499462" cy="208985"/>
            <a:chOff x="1198144" y="857675"/>
            <a:chExt cx="1499462" cy="208985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57675"/>
              <a:ext cx="1499462" cy="208985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Ticket resolution time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2" y="1127773"/>
            <a:ext cx="1728577" cy="216001"/>
            <a:chOff x="1194742" y="1140159"/>
            <a:chExt cx="1728577" cy="216001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2" y="1140159"/>
              <a:ext cx="1728577" cy="216001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19" name="Picture 18" descr="Zip Co logo SVG free download, id: 101874 - Brandlogos.net">
            <a:hlinkClick r:id="rId6"/>
            <a:extLst>
              <a:ext uri="{FF2B5EF4-FFF2-40B4-BE49-F238E27FC236}">
                <a16:creationId xmlns:a16="http://schemas.microsoft.com/office/drawing/2014/main" id="{2EE83D56-5666-F5E0-DEF3-81E6A7A26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351239" y="509101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72768029-BFC7-D461-46F1-5F8DE8F8C0B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04373" y="5182560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2</a:t>
            </a:r>
          </a:p>
        </p:txBody>
      </p:sp>
      <p:pic>
        <p:nvPicPr>
          <p:cNvPr id="40" name="Picture 39" descr="Zip Co logo SVG free download, id: 101874 - Brandlogos.net">
            <a:hlinkClick r:id="rId6"/>
            <a:extLst>
              <a:ext uri="{FF2B5EF4-FFF2-40B4-BE49-F238E27FC236}">
                <a16:creationId xmlns:a16="http://schemas.microsoft.com/office/drawing/2014/main" id="{74288CE9-9F3F-EC94-A69A-D8067AEC39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880887" y="5118388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7129BB03-921D-C163-A508-D6C74F138B1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39838" y="5213750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C557E66-AD0D-A258-53C1-B18833581CA9}"/>
              </a:ext>
            </a:extLst>
          </p:cNvPr>
          <p:cNvGrpSpPr/>
          <p:nvPr/>
        </p:nvGrpSpPr>
        <p:grpSpPr>
          <a:xfrm>
            <a:off x="772655" y="2628936"/>
            <a:ext cx="2351135" cy="360000"/>
            <a:chOff x="772655" y="2628936"/>
            <a:chExt cx="2351135" cy="360000"/>
          </a:xfrm>
        </p:grpSpPr>
        <p:pic>
          <p:nvPicPr>
            <p:cNvPr id="4" name="Picture 3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A2C13DAF-E48D-33A6-F276-DF4E6A61631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772655" y="262893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D0D44E2-1765-A9DE-94A1-0CCCBA6D3F0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31606" y="272429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pic>
        <p:nvPicPr>
          <p:cNvPr id="7" name="Picture 6" descr="Zip Co logo SVG free download, id: 101874 - Brandlogos.net">
            <a:hlinkClick r:id="rId6"/>
            <a:extLst>
              <a:ext uri="{FF2B5EF4-FFF2-40B4-BE49-F238E27FC236}">
                <a16:creationId xmlns:a16="http://schemas.microsoft.com/office/drawing/2014/main" id="{2C92AA06-C8EA-9F1A-12E4-0B07C836EF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975862" y="509101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2D66EAC-CC61-2AFC-C07B-9E639B3104B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427297" y="5179480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Chat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2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F1806C1-12EC-5CAC-D9CA-F0EB39B774C8}"/>
              </a:ext>
            </a:extLst>
          </p:cNvPr>
          <p:cNvGrpSpPr/>
          <p:nvPr/>
        </p:nvGrpSpPr>
        <p:grpSpPr>
          <a:xfrm>
            <a:off x="4303077" y="2647664"/>
            <a:ext cx="2250050" cy="480390"/>
            <a:chOff x="767112" y="2825909"/>
            <a:chExt cx="2250050" cy="48039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5130C5F-A09F-E9F5-0175-42AF501A538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kumimoji="0" lang="en-US" sz="900" b="0" i="0" u="none" strike="noStrike" kern="1200" cap="none" spc="0" normalizeH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Device management database 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2151A0E-A673-A80F-F716-FCEE77C2649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DDF32E5-C81F-2400-B982-ACEDC5A4E51D}"/>
              </a:ext>
            </a:extLst>
          </p:cNvPr>
          <p:cNvGrpSpPr/>
          <p:nvPr/>
        </p:nvGrpSpPr>
        <p:grpSpPr>
          <a:xfrm>
            <a:off x="7836165" y="2629692"/>
            <a:ext cx="2250050" cy="480390"/>
            <a:chOff x="767112" y="2825909"/>
            <a:chExt cx="2250050" cy="48039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98FE1DF-86DE-58CC-CD50-9BF44D9060C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kumimoji="0" lang="en-US" sz="900" b="0" i="0" u="none" strike="noStrike" kern="1200" cap="none" spc="0" normalizeH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Device management database 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DA78B67-55F9-E56F-1791-6A21D4EF08D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4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197D1A37-F048-27F0-824C-4378C0CEE652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2919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324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Manage device health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