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14748360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1" autoAdjust="0"/>
    <p:restoredTop sz="94660"/>
  </p:normalViewPr>
  <p:slideViewPr>
    <p:cSldViewPr snapToGrid="0">
      <p:cViewPr varScale="1">
        <p:scale>
          <a:sx n="97" d="100"/>
          <a:sy n="97" d="100"/>
        </p:scale>
        <p:origin x="1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C79B1-8F22-4882-97CD-A5A3D453B99B}" type="datetimeFigureOut">
              <a:rPr lang="en-US" smtClean="0"/>
              <a:t>7/13/2024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6078B6-A753-4FBF-8D32-68DCC7EB1810}" type="slidenum">
              <a:rPr lang="en-US" smtClean="0"/>
              <a:t>‹#›</a:t>
            </a:fld>
            <a:endParaRPr lang="en-US"/>
          </a:p>
        </p:txBody>
      </p:sp>
    </p:spTree>
    <p:extLst>
      <p:ext uri="{BB962C8B-B14F-4D97-AF65-F5344CB8AC3E}">
        <p14:creationId xmlns:p14="http://schemas.microsoft.com/office/powerpoint/2010/main" val="1000086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290323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5967947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9080661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5124277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cenario five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61816435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04390585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Day in the life five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p:nvSpPr>
        <p:spPr>
          <a:xfrm>
            <a:off x="1045317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p:nvSpPr>
        <p:spPr>
          <a:xfrm>
            <a:off x="921010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p:nvGrpSpPr>
        <p:grpSpPr>
          <a:xfrm flipH="1">
            <a:off x="5097821"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2180549"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2180549"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2180549"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5373246"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5373246"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537324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Text Placeholder 102">
            <a:extLst>
              <a:ext uri="{FF2B5EF4-FFF2-40B4-BE49-F238E27FC236}">
                <a16:creationId xmlns:a16="http://schemas.microsoft.com/office/drawing/2014/main" id="{6B092F76-43C5-F926-7195-2BCC43DAB571}"/>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C45841F4-A8FE-5525-0640-EEE1AD7077BC}"/>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C344CDF2-854C-126C-A912-59B55B8801D2}"/>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629227CD-8870-FBE5-7A5E-7CE2A9BD51FE}"/>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1415091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88214640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cenario 5 steps">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CB0C164-C14C-4CC8-D2E3-51F6FB31E21F}"/>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8" name="Freeform: Shape 2">
            <a:extLst>
              <a:ext uri="{FF2B5EF4-FFF2-40B4-BE49-F238E27FC236}">
                <a16:creationId xmlns:a16="http://schemas.microsoft.com/office/drawing/2014/main" id="{2C93F3A2-CC94-C51D-985F-D626D59B9ED4}"/>
              </a:ext>
              <a:ext uri="{C183D7F6-B498-43B3-948B-1728B52AA6E4}">
                <adec:decorative xmlns:adec="http://schemas.microsoft.com/office/drawing/2017/decorative" val="1"/>
              </a:ext>
            </a:extLst>
          </p:cNvPr>
          <p:cNvSpPr/>
          <p:nvPr/>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9" name="Group 8">
            <a:extLst>
              <a:ext uri="{FF2B5EF4-FFF2-40B4-BE49-F238E27FC236}">
                <a16:creationId xmlns:a16="http://schemas.microsoft.com/office/drawing/2014/main" id="{1122C4B1-294D-9ECA-ECF3-F5BE6E86FAB8}"/>
              </a:ext>
              <a:ext uri="{C183D7F6-B498-43B3-948B-1728B52AA6E4}">
                <adec:decorative xmlns:adec="http://schemas.microsoft.com/office/drawing/2017/decorative" val="1"/>
              </a:ext>
            </a:extLst>
          </p:cNvPr>
          <p:cNvGrpSpPr/>
          <p:nvPr/>
        </p:nvGrpSpPr>
        <p:grpSpPr>
          <a:xfrm>
            <a:off x="3636944" y="1684408"/>
            <a:ext cx="166152" cy="166152"/>
            <a:chOff x="5214995" y="-1168400"/>
            <a:chExt cx="431800" cy="431800"/>
          </a:xfrm>
        </p:grpSpPr>
        <p:sp>
          <p:nvSpPr>
            <p:cNvPr id="10" name="Oval 9">
              <a:extLst>
                <a:ext uri="{FF2B5EF4-FFF2-40B4-BE49-F238E27FC236}">
                  <a16:creationId xmlns:a16="http://schemas.microsoft.com/office/drawing/2014/main" id="{4E8FC232-0BCD-F6AC-BD06-77AB84DB368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89">
              <a:extLst>
                <a:ext uri="{FF2B5EF4-FFF2-40B4-BE49-F238E27FC236}">
                  <a16:creationId xmlns:a16="http://schemas.microsoft.com/office/drawing/2014/main" id="{33539872-4944-2C32-31A0-4BE80F72FD0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2" name="Group 11">
            <a:extLst>
              <a:ext uri="{FF2B5EF4-FFF2-40B4-BE49-F238E27FC236}">
                <a16:creationId xmlns:a16="http://schemas.microsoft.com/office/drawing/2014/main" id="{6193B5D2-FEAC-870D-D152-2194D79B77C6}"/>
              </a:ext>
              <a:ext uri="{C183D7F6-B498-43B3-948B-1728B52AA6E4}">
                <adec:decorative xmlns:adec="http://schemas.microsoft.com/office/drawing/2017/decorative" val="1"/>
              </a:ext>
            </a:extLst>
          </p:cNvPr>
          <p:cNvGrpSpPr/>
          <p:nvPr/>
        </p:nvGrpSpPr>
        <p:grpSpPr>
          <a:xfrm>
            <a:off x="7100584" y="1684408"/>
            <a:ext cx="166152" cy="166152"/>
            <a:chOff x="5214995" y="-1168400"/>
            <a:chExt cx="431800" cy="431800"/>
          </a:xfrm>
        </p:grpSpPr>
        <p:sp>
          <p:nvSpPr>
            <p:cNvPr id="13" name="Oval 12">
              <a:extLst>
                <a:ext uri="{FF2B5EF4-FFF2-40B4-BE49-F238E27FC236}">
                  <a16:creationId xmlns:a16="http://schemas.microsoft.com/office/drawing/2014/main" id="{CADF8C17-F3DF-4F4C-EA21-813C0992D42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4" name="Rectangle 89">
              <a:extLst>
                <a:ext uri="{FF2B5EF4-FFF2-40B4-BE49-F238E27FC236}">
                  <a16:creationId xmlns:a16="http://schemas.microsoft.com/office/drawing/2014/main" id="{7B1BA1C5-F4EC-157C-ACA3-78DE98775A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 name="Group 17">
            <a:extLst>
              <a:ext uri="{FF2B5EF4-FFF2-40B4-BE49-F238E27FC236}">
                <a16:creationId xmlns:a16="http://schemas.microsoft.com/office/drawing/2014/main" id="{6257092D-50C7-07C3-1191-5D9B90C044BC}"/>
              </a:ext>
              <a:ext uri="{C183D7F6-B498-43B3-948B-1728B52AA6E4}">
                <adec:decorative xmlns:adec="http://schemas.microsoft.com/office/drawing/2017/decorative" val="1"/>
              </a:ext>
            </a:extLst>
          </p:cNvPr>
          <p:cNvGrpSpPr/>
          <p:nvPr/>
        </p:nvGrpSpPr>
        <p:grpSpPr>
          <a:xfrm flipH="1">
            <a:off x="3636944" y="4142745"/>
            <a:ext cx="166152" cy="166152"/>
            <a:chOff x="5214995" y="-1168400"/>
            <a:chExt cx="431800" cy="431800"/>
          </a:xfrm>
        </p:grpSpPr>
        <p:sp>
          <p:nvSpPr>
            <p:cNvPr id="19" name="Oval 18">
              <a:extLst>
                <a:ext uri="{FF2B5EF4-FFF2-40B4-BE49-F238E27FC236}">
                  <a16:creationId xmlns:a16="http://schemas.microsoft.com/office/drawing/2014/main" id="{4C74DFE2-C269-FDE0-ADEF-5E5030CDFE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0" name="Rectangle 89">
              <a:extLst>
                <a:ext uri="{FF2B5EF4-FFF2-40B4-BE49-F238E27FC236}">
                  <a16:creationId xmlns:a16="http://schemas.microsoft.com/office/drawing/2014/main" id="{7BE46802-2BF6-61CF-EEED-9CE7781243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1" name="Group 20">
            <a:extLst>
              <a:ext uri="{FF2B5EF4-FFF2-40B4-BE49-F238E27FC236}">
                <a16:creationId xmlns:a16="http://schemas.microsoft.com/office/drawing/2014/main" id="{3E530A9A-F13C-4FF4-5F0B-FE347786231E}"/>
              </a:ext>
              <a:ext uri="{C183D7F6-B498-43B3-948B-1728B52AA6E4}">
                <adec:decorative xmlns:adec="http://schemas.microsoft.com/office/drawing/2017/decorative" val="1"/>
              </a:ext>
            </a:extLst>
          </p:cNvPr>
          <p:cNvGrpSpPr/>
          <p:nvPr/>
        </p:nvGrpSpPr>
        <p:grpSpPr>
          <a:xfrm flipH="1">
            <a:off x="7100584" y="4142745"/>
            <a:ext cx="166152" cy="166152"/>
            <a:chOff x="5214995" y="-1168400"/>
            <a:chExt cx="431800" cy="431800"/>
          </a:xfrm>
        </p:grpSpPr>
        <p:sp>
          <p:nvSpPr>
            <p:cNvPr id="22" name="Oval 21">
              <a:extLst>
                <a:ext uri="{FF2B5EF4-FFF2-40B4-BE49-F238E27FC236}">
                  <a16:creationId xmlns:a16="http://schemas.microsoft.com/office/drawing/2014/main" id="{A78D4321-5CF3-990A-4987-819B653FD42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Rectangle 89">
              <a:extLst>
                <a:ext uri="{FF2B5EF4-FFF2-40B4-BE49-F238E27FC236}">
                  <a16:creationId xmlns:a16="http://schemas.microsoft.com/office/drawing/2014/main" id="{EC851F8C-7F57-68E0-C695-AD54EA0CBED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4" name="Group 23">
            <a:extLst>
              <a:ext uri="{FF2B5EF4-FFF2-40B4-BE49-F238E27FC236}">
                <a16:creationId xmlns:a16="http://schemas.microsoft.com/office/drawing/2014/main" id="{F7D0A97E-A18E-9E61-005B-DEEE7A963DA8}"/>
              </a:ext>
              <a:ext uri="{C183D7F6-B498-43B3-948B-1728B52AA6E4}">
                <adec:decorative xmlns:adec="http://schemas.microsoft.com/office/drawing/2017/decorative" val="1"/>
              </a:ext>
            </a:extLst>
          </p:cNvPr>
          <p:cNvGrpSpPr/>
          <p:nvPr/>
        </p:nvGrpSpPr>
        <p:grpSpPr>
          <a:xfrm rot="5400000">
            <a:off x="11016108" y="2124548"/>
            <a:ext cx="166152" cy="166152"/>
            <a:chOff x="5214995" y="-1168400"/>
            <a:chExt cx="431800" cy="431800"/>
          </a:xfrm>
        </p:grpSpPr>
        <p:sp>
          <p:nvSpPr>
            <p:cNvPr id="25" name="Oval 24">
              <a:extLst>
                <a:ext uri="{FF2B5EF4-FFF2-40B4-BE49-F238E27FC236}">
                  <a16:creationId xmlns:a16="http://schemas.microsoft.com/office/drawing/2014/main" id="{6E98DBB3-DDF6-62D5-A5DC-FB13FBA134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Rectangle 89">
              <a:extLst>
                <a:ext uri="{FF2B5EF4-FFF2-40B4-BE49-F238E27FC236}">
                  <a16:creationId xmlns:a16="http://schemas.microsoft.com/office/drawing/2014/main" id="{9616E15A-5678-C8DF-3EEB-91E396A7F04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7" name="Group 26">
            <a:extLst>
              <a:ext uri="{FF2B5EF4-FFF2-40B4-BE49-F238E27FC236}">
                <a16:creationId xmlns:a16="http://schemas.microsoft.com/office/drawing/2014/main" id="{5E7F2591-9899-703F-3461-065D67C3B8A5}"/>
              </a:ext>
              <a:ext uri="{C183D7F6-B498-43B3-948B-1728B52AA6E4}">
                <adec:decorative xmlns:adec="http://schemas.microsoft.com/office/drawing/2017/decorative" val="1"/>
              </a:ext>
            </a:extLst>
          </p:cNvPr>
          <p:cNvGrpSpPr/>
          <p:nvPr/>
        </p:nvGrpSpPr>
        <p:grpSpPr>
          <a:xfrm rot="5400000">
            <a:off x="11016108" y="3672835"/>
            <a:ext cx="166152" cy="166152"/>
            <a:chOff x="5214995" y="-1168400"/>
            <a:chExt cx="431800" cy="431800"/>
          </a:xfrm>
        </p:grpSpPr>
        <p:sp>
          <p:nvSpPr>
            <p:cNvPr id="28" name="Oval 27">
              <a:extLst>
                <a:ext uri="{FF2B5EF4-FFF2-40B4-BE49-F238E27FC236}">
                  <a16:creationId xmlns:a16="http://schemas.microsoft.com/office/drawing/2014/main" id="{0757DA74-0B2F-5BB8-48B9-07E5E9F2CC5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9" name="Rectangle 89">
              <a:extLst>
                <a:ext uri="{FF2B5EF4-FFF2-40B4-BE49-F238E27FC236}">
                  <a16:creationId xmlns:a16="http://schemas.microsoft.com/office/drawing/2014/main" id="{BDAB5330-001F-62CA-28E2-EB1AA54D14A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30" name="TextBox 29">
            <a:extLst>
              <a:ext uri="{FF2B5EF4-FFF2-40B4-BE49-F238E27FC236}">
                <a16:creationId xmlns:a16="http://schemas.microsoft.com/office/drawing/2014/main" id="{4B0B72D2-E0DC-A9CD-2D30-E1B265016C7F}"/>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1" name="TextBox 30">
            <a:extLst>
              <a:ext uri="{FF2B5EF4-FFF2-40B4-BE49-F238E27FC236}">
                <a16:creationId xmlns:a16="http://schemas.microsoft.com/office/drawing/2014/main" id="{1FFF6470-FA29-7B9D-48B5-127EA083F37D}"/>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32" name="Straight Connector 31">
            <a:extLst>
              <a:ext uri="{FF2B5EF4-FFF2-40B4-BE49-F238E27FC236}">
                <a16:creationId xmlns:a16="http://schemas.microsoft.com/office/drawing/2014/main" id="{1AFBD77C-D8CC-357B-59A5-586B2CE978BE}"/>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Text Placeholder 92">
            <a:extLst>
              <a:ext uri="{FF2B5EF4-FFF2-40B4-BE49-F238E27FC236}">
                <a16:creationId xmlns:a16="http://schemas.microsoft.com/office/drawing/2014/main" id="{1190E58A-D78E-ED99-7687-679E058889C3}"/>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34" name="Text Placeholder 94">
            <a:extLst>
              <a:ext uri="{FF2B5EF4-FFF2-40B4-BE49-F238E27FC236}">
                <a16:creationId xmlns:a16="http://schemas.microsoft.com/office/drawing/2014/main" id="{359CF1E0-32A7-2383-6643-DD7E6454C4D5}"/>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5" name="Text Placeholder 94">
            <a:extLst>
              <a:ext uri="{FF2B5EF4-FFF2-40B4-BE49-F238E27FC236}">
                <a16:creationId xmlns:a16="http://schemas.microsoft.com/office/drawing/2014/main" id="{D62D493E-2B39-765A-5DD2-C3C965D94404}"/>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6" name="Text Placeholder 94">
            <a:extLst>
              <a:ext uri="{FF2B5EF4-FFF2-40B4-BE49-F238E27FC236}">
                <a16:creationId xmlns:a16="http://schemas.microsoft.com/office/drawing/2014/main" id="{0AC89991-0B29-2464-74CC-CC9A19999A93}"/>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7" name="Text Placeholder 94">
            <a:extLst>
              <a:ext uri="{FF2B5EF4-FFF2-40B4-BE49-F238E27FC236}">
                <a16:creationId xmlns:a16="http://schemas.microsoft.com/office/drawing/2014/main" id="{224FFEBE-4607-107A-F088-F2F11C07EFD2}"/>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94">
            <a:extLst>
              <a:ext uri="{FF2B5EF4-FFF2-40B4-BE49-F238E27FC236}">
                <a16:creationId xmlns:a16="http://schemas.microsoft.com/office/drawing/2014/main" id="{E91ACB16-7984-8D5F-773F-A575BB9AA440}"/>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94">
            <a:extLst>
              <a:ext uri="{FF2B5EF4-FFF2-40B4-BE49-F238E27FC236}">
                <a16:creationId xmlns:a16="http://schemas.microsoft.com/office/drawing/2014/main" id="{C9DB0373-90AE-A302-EA4E-0CD31A96CC69}"/>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Text Placeholder 102">
            <a:extLst>
              <a:ext uri="{FF2B5EF4-FFF2-40B4-BE49-F238E27FC236}">
                <a16:creationId xmlns:a16="http://schemas.microsoft.com/office/drawing/2014/main" id="{436C589B-DB0A-5D30-AAF2-A03B5DB19472}"/>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59" name="Text Placeholder 105">
            <a:extLst>
              <a:ext uri="{FF2B5EF4-FFF2-40B4-BE49-F238E27FC236}">
                <a16:creationId xmlns:a16="http://schemas.microsoft.com/office/drawing/2014/main" id="{FA3F8018-A8FA-23CD-AA58-BEBA321EBA79}"/>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0" name="Text Placeholder 105">
            <a:extLst>
              <a:ext uri="{FF2B5EF4-FFF2-40B4-BE49-F238E27FC236}">
                <a16:creationId xmlns:a16="http://schemas.microsoft.com/office/drawing/2014/main" id="{F6FBE499-D94C-16F9-B0CC-FE745E9A6ED5}"/>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1" name="Text Placeholder 105">
            <a:extLst>
              <a:ext uri="{FF2B5EF4-FFF2-40B4-BE49-F238E27FC236}">
                <a16:creationId xmlns:a16="http://schemas.microsoft.com/office/drawing/2014/main" id="{80937993-16B4-ACD8-DA73-40BC3A82E281}"/>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2" name="Text Placeholder 105">
            <a:extLst>
              <a:ext uri="{FF2B5EF4-FFF2-40B4-BE49-F238E27FC236}">
                <a16:creationId xmlns:a16="http://schemas.microsoft.com/office/drawing/2014/main" id="{11423104-1BDD-C37E-6182-EF4952F771EA}"/>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3" name="Text Placeholder 105">
            <a:extLst>
              <a:ext uri="{FF2B5EF4-FFF2-40B4-BE49-F238E27FC236}">
                <a16:creationId xmlns:a16="http://schemas.microsoft.com/office/drawing/2014/main" id="{A1E0AD31-957A-BD30-56FC-C9AABA49E265}"/>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4" name="Text Placeholder 105">
            <a:extLst>
              <a:ext uri="{FF2B5EF4-FFF2-40B4-BE49-F238E27FC236}">
                <a16:creationId xmlns:a16="http://schemas.microsoft.com/office/drawing/2014/main" id="{5FDAAF5D-3600-FE3D-45C6-428953B42C56}"/>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5" name="Text Placeholder 105">
            <a:extLst>
              <a:ext uri="{FF2B5EF4-FFF2-40B4-BE49-F238E27FC236}">
                <a16:creationId xmlns:a16="http://schemas.microsoft.com/office/drawing/2014/main" id="{A1AB72FB-963B-722E-AB16-F604C2B2785A}"/>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6" name="Text Placeholder 105">
            <a:extLst>
              <a:ext uri="{FF2B5EF4-FFF2-40B4-BE49-F238E27FC236}">
                <a16:creationId xmlns:a16="http://schemas.microsoft.com/office/drawing/2014/main" id="{734A5A9C-8730-6933-78FE-22F3B35FD93B}"/>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7" name="Text Placeholder 105">
            <a:extLst>
              <a:ext uri="{FF2B5EF4-FFF2-40B4-BE49-F238E27FC236}">
                <a16:creationId xmlns:a16="http://schemas.microsoft.com/office/drawing/2014/main" id="{D73307A4-B991-0588-6EA2-44662E60BD5E}"/>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8" name="Text Placeholder 105">
            <a:extLst>
              <a:ext uri="{FF2B5EF4-FFF2-40B4-BE49-F238E27FC236}">
                <a16:creationId xmlns:a16="http://schemas.microsoft.com/office/drawing/2014/main" id="{B2512474-F8FE-CCA5-9364-DA162625AB62}"/>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9" name="Text Placeholder 105">
            <a:extLst>
              <a:ext uri="{FF2B5EF4-FFF2-40B4-BE49-F238E27FC236}">
                <a16:creationId xmlns:a16="http://schemas.microsoft.com/office/drawing/2014/main" id="{03902412-18E2-2801-3068-13B8ECA933ED}"/>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0" name="Text Placeholder 105">
            <a:extLst>
              <a:ext uri="{FF2B5EF4-FFF2-40B4-BE49-F238E27FC236}">
                <a16:creationId xmlns:a16="http://schemas.microsoft.com/office/drawing/2014/main" id="{9616B9EF-6EB0-BBD7-7F2F-7D83BCB14E84}"/>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1" name="Text Placeholder 102">
            <a:extLst>
              <a:ext uri="{FF2B5EF4-FFF2-40B4-BE49-F238E27FC236}">
                <a16:creationId xmlns:a16="http://schemas.microsoft.com/office/drawing/2014/main" id="{8CFC39F5-408B-B454-F001-BBB2C297B97F}"/>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72" name="Text Placeholder 10">
            <a:extLst>
              <a:ext uri="{FF2B5EF4-FFF2-40B4-BE49-F238E27FC236}">
                <a16:creationId xmlns:a16="http://schemas.microsoft.com/office/drawing/2014/main" id="{70815930-17E2-6950-B57F-52996F3CF3C0}"/>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3" name="Text Placeholder 10">
            <a:extLst>
              <a:ext uri="{FF2B5EF4-FFF2-40B4-BE49-F238E27FC236}">
                <a16:creationId xmlns:a16="http://schemas.microsoft.com/office/drawing/2014/main" id="{CFFDC6E8-E696-E9DE-5A06-735DE6C65580}"/>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4" name="Text Placeholder 10">
            <a:extLst>
              <a:ext uri="{FF2B5EF4-FFF2-40B4-BE49-F238E27FC236}">
                <a16:creationId xmlns:a16="http://schemas.microsoft.com/office/drawing/2014/main" id="{FC9E9A5A-CC06-7C30-F65A-626C434A9B38}"/>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26798961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48978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https://support.microsoft.com/en-us/topic/overview-of-microsoft-365-chat-preview-5b00a52d-7296-48ee-b938-b95b7209f737" TargetMode="External"/><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hyperlink" Target="https://copilot.microsoft.com/" TargetMode="External"/><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766"/>
            <a:ext cx="6271640" cy="263149"/>
          </a:xfrm>
        </p:spPr>
        <p:txBody>
          <a:bodyPr/>
          <a:lstStyle/>
          <a:p>
            <a:r>
              <a:rPr lang="en-US">
                <a:solidFill>
                  <a:srgbClr val="0078D4"/>
                </a:solidFill>
                <a:cs typeface="Segoe UI"/>
              </a:rPr>
              <a:t>Information Technology </a:t>
            </a:r>
            <a:r>
              <a:rPr lang="en-US">
                <a:cs typeface="Segoe UI"/>
              </a:rPr>
              <a:t>| Manage application installations</a:t>
            </a:r>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p:txBody>
          <a:bodyPr/>
          <a:lstStyle/>
          <a:p>
            <a:r>
              <a:rPr lang="en-US"/>
              <a:t>1. Summarize escalation emails</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p:txBody>
          <a:bodyPr/>
          <a:lstStyle/>
          <a:p>
            <a:r>
              <a:rPr lang="en-US"/>
              <a:t>6. Follow up</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p:txBody>
          <a:bodyPr/>
          <a:lstStyle/>
          <a:p>
            <a:r>
              <a:rPr lang="en-US"/>
              <a:t>2. Analyze device information</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p:txBody>
          <a:bodyPr/>
          <a:lstStyle/>
          <a:p>
            <a:r>
              <a:rPr lang="en-US"/>
              <a:t>5. Compare device</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p:txBody>
          <a:bodyPr/>
          <a:lstStyle/>
          <a:p>
            <a:r>
              <a:rPr lang="en-US"/>
              <a:t>3. Analyze applications</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p:txBody>
          <a:bodyPr/>
          <a:lstStyle/>
          <a:p>
            <a:r>
              <a:rPr lang="en-US"/>
              <a:t>4. Analyze error code</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a:xfrm>
            <a:off x="6519224" y="521099"/>
            <a:ext cx="3599821" cy="169277"/>
          </a:xfrm>
        </p:spPr>
        <p:txBody>
          <a:bodyPr/>
          <a:lstStyle/>
          <a:p>
            <a:r>
              <a:rPr lang="en-US"/>
              <a:t>Copilot for Microsoft 365 and Copilot for Security</a:t>
            </a:r>
            <a:endParaRPr lang="en-US" noProof="0"/>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p:txBody>
          <a:bodyPr>
            <a:normAutofit/>
          </a:bodyPr>
          <a:lstStyle/>
          <a:p>
            <a:r>
              <a:rPr lang="en-US"/>
              <a:t>You receive a string of messages that an application is failing to install on a device with a particular error code, but the user mentions that other colleagues can run the application with no issue.</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p:txBody>
          <a:bodyPr/>
          <a:lstStyle/>
          <a:p>
            <a:r>
              <a:rPr lang="en-US"/>
              <a:t>Launch the “Explore with Copilot” and then launch “Summarize this device” to analyze hardware details, core apps, and group membership information for the device.</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p:txBody>
          <a:bodyPr/>
          <a:lstStyle/>
          <a:p>
            <a:r>
              <a:rPr lang="en-US"/>
              <a:t>Confirm the installation status of applications on this device.</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p:txBody>
          <a:bodyPr/>
          <a:lstStyle/>
          <a:p>
            <a:r>
              <a:rPr lang="en-US" sz="900" kern="0" dirty="0">
                <a:solidFill>
                  <a:srgbClr val="1A1A1A"/>
                </a:solidFill>
                <a:latin typeface="Segoe UI"/>
              </a:rPr>
              <a:t>Action: </a:t>
            </a:r>
            <a:r>
              <a:rPr lang="en-US" b="1" dirty="0"/>
              <a:t>Summarize</a:t>
            </a:r>
            <a:r>
              <a:rPr lang="en-US" dirty="0"/>
              <a:t> this email thread.</a:t>
            </a:r>
            <a:endParaRPr lang="en-US" b="1" dirty="0"/>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p:txBody>
          <a:bodyPr/>
          <a:lstStyle/>
          <a:p>
            <a:r>
              <a:rPr lang="en-US" sz="900" kern="0">
                <a:solidFill>
                  <a:srgbClr val="1A1A1A"/>
                </a:solidFill>
                <a:latin typeface="Segoe UI"/>
              </a:rPr>
              <a:t>Sample Prompt: </a:t>
            </a:r>
            <a:r>
              <a:rPr lang="en-US" b="1"/>
              <a:t>Summarize steps taking for remediation </a:t>
            </a:r>
            <a:r>
              <a:rPr lang="en-US"/>
              <a:t>in an email back to the Helpdesk team, confirming that the issue is now fixed. </a:t>
            </a:r>
            <a:endParaRPr lang="en-US" b="1"/>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p:txBody>
          <a:bodyPr/>
          <a:lstStyle/>
          <a:p>
            <a:r>
              <a:rPr lang="en-US" sz="900" kern="0">
                <a:solidFill>
                  <a:srgbClr val="1A1A1A"/>
                </a:solidFill>
                <a:latin typeface="Segoe UI"/>
              </a:rPr>
              <a:t>Sample Prompt: </a:t>
            </a:r>
            <a:r>
              <a:rPr lang="en-US" i="1"/>
              <a:t>Launch “Explore with Copilot” in Intune. </a:t>
            </a:r>
            <a:r>
              <a:rPr lang="en-US" b="1"/>
              <a:t>Summarize this device </a:t>
            </a:r>
            <a:r>
              <a:rPr lang="en-US"/>
              <a:t>&lt;Device Name&gt;</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p:txBody>
          <a:bodyPr/>
          <a:lstStyle/>
          <a:p>
            <a:r>
              <a:rPr lang="en-US" sz="900" kern="0">
                <a:solidFill>
                  <a:srgbClr val="1A1A1A"/>
                </a:solidFill>
                <a:latin typeface="Segoe UI"/>
              </a:rPr>
              <a:t>Sample Prompt: </a:t>
            </a:r>
            <a:r>
              <a:rPr lang="en-US" b="1"/>
              <a:t>Compare this device with another healthy device </a:t>
            </a:r>
            <a:r>
              <a:rPr lang="en-US"/>
              <a:t>&lt;Device Name&gt;.</a:t>
            </a:r>
            <a:endParaRPr lang="en-US" b="1"/>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p:txBody>
          <a:bodyPr/>
          <a:lstStyle/>
          <a:p>
            <a:r>
              <a:rPr lang="en-US" sz="900" kern="0">
                <a:solidFill>
                  <a:srgbClr val="1A1A1A"/>
                </a:solidFill>
                <a:latin typeface="Segoe UI"/>
              </a:rPr>
              <a:t>Sample Prompt: </a:t>
            </a:r>
            <a:r>
              <a:rPr lang="en-US" b="1"/>
              <a:t>Show apps on this device</a:t>
            </a:r>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p:txBody>
          <a:bodyPr/>
          <a:lstStyle/>
          <a:p>
            <a:r>
              <a:rPr lang="en-US" sz="900" kern="0">
                <a:solidFill>
                  <a:srgbClr val="1A1A1A"/>
                </a:solidFill>
                <a:latin typeface="Segoe UI"/>
              </a:rPr>
              <a:t>Sample Prompt: </a:t>
            </a:r>
            <a:r>
              <a:rPr lang="en-US" b="1"/>
              <a:t>Analyze Error Code </a:t>
            </a:r>
            <a:r>
              <a:rPr lang="en-US"/>
              <a:t>&lt;Error Code&gt;.</a:t>
            </a:r>
            <a:endParaRPr lang="en-US" b="1"/>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p:txBody>
          <a:bodyPr/>
          <a:lstStyle/>
          <a:p>
            <a:r>
              <a:rPr lang="en-US"/>
              <a:t>Follow up with the Helpdesk team to share the remediation plan and confirm the issue has been fixed. </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a:xfrm>
            <a:off x="4047841" y="4410560"/>
            <a:ext cx="2808000" cy="1009408"/>
          </a:xfrm>
        </p:spPr>
        <p:txBody>
          <a:bodyPr>
            <a:normAutofit/>
          </a:bodyPr>
          <a:lstStyle/>
          <a:p>
            <a:r>
              <a:rPr lang="en-US"/>
              <a:t>Use the compare feature to quickly understand the difference between this device and a healthy device. Copilot finds that there is one less policy targeted towards the healthy device which is linked to the App. The IT Admin targets the policy to the unhealthy device to remediate. </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p:txBody>
          <a:bodyPr/>
          <a:lstStyle/>
          <a:p>
            <a:r>
              <a:rPr lang="en-US"/>
              <a:t>Get a summary of what the Error Code means in this instance. </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p:txBody>
          <a:bodyPr/>
          <a:lstStyle/>
          <a:p>
            <a:r>
              <a:rPr lang="en-US"/>
              <a:t>Buy</a:t>
            </a:r>
          </a:p>
        </p:txBody>
      </p:sp>
      <p:sp>
        <p:nvSpPr>
          <p:cNvPr id="88" name="Text Placeholder 87">
            <a:extLst>
              <a:ext uri="{FF2B5EF4-FFF2-40B4-BE49-F238E27FC236}">
                <a16:creationId xmlns:a16="http://schemas.microsoft.com/office/drawing/2014/main" id="{403C17C9-499A-6E61-BDDB-91A803916CC9}"/>
              </a:ext>
            </a:extLst>
          </p:cNvPr>
          <p:cNvSpPr>
            <a:spLocks noGrp="1"/>
          </p:cNvSpPr>
          <p:nvPr>
            <p:ph type="body" sz="quarter" idx="38"/>
          </p:nvPr>
        </p:nvSpPr>
        <p:spPr>
          <a:solidFill>
            <a:srgbClr val="0078D4"/>
          </a:solidFill>
        </p:spPr>
        <p:txBody>
          <a:bodyPr/>
          <a:lstStyle/>
          <a:p>
            <a:endParaRPr lang="en-US"/>
          </a:p>
        </p:txBody>
      </p:sp>
      <p:sp>
        <p:nvSpPr>
          <p:cNvPr id="89" name="Text Placeholder 88">
            <a:extLst>
              <a:ext uri="{FF2B5EF4-FFF2-40B4-BE49-F238E27FC236}">
                <a16:creationId xmlns:a16="http://schemas.microsoft.com/office/drawing/2014/main" id="{CF3E859B-CC63-6F2D-CB8C-DC4396832B6B}"/>
              </a:ext>
            </a:extLst>
          </p:cNvPr>
          <p:cNvSpPr>
            <a:spLocks noGrp="1"/>
          </p:cNvSpPr>
          <p:nvPr>
            <p:ph type="body" sz="quarter" idx="39"/>
          </p:nvPr>
        </p:nvSpPr>
        <p:spPr>
          <a:solidFill>
            <a:schemeClr val="bg1">
              <a:lumMod val="75000"/>
            </a:schemeClr>
          </a:solidFill>
        </p:spPr>
        <p:txBody>
          <a:bodyPr/>
          <a:lstStyle/>
          <a:p>
            <a:endParaRPr lang="en-US"/>
          </a:p>
        </p:txBody>
      </p:sp>
      <p:sp>
        <p:nvSpPr>
          <p:cNvPr id="90" name="Text Placeholder 89">
            <a:extLst>
              <a:ext uri="{FF2B5EF4-FFF2-40B4-BE49-F238E27FC236}">
                <a16:creationId xmlns:a16="http://schemas.microsoft.com/office/drawing/2014/main" id="{9CB0EBD9-56B8-4BDE-0666-B4DEEEFB32C0}"/>
              </a:ext>
            </a:extLst>
          </p:cNvPr>
          <p:cNvSpPr>
            <a:spLocks noGrp="1"/>
          </p:cNvSpPr>
          <p:nvPr>
            <p:ph type="body" sz="quarter" idx="40"/>
          </p:nvPr>
        </p:nvSpPr>
        <p:spPr>
          <a:solidFill>
            <a:schemeClr val="bg1">
              <a:lumMod val="75000"/>
            </a:schemeClr>
          </a:solidFill>
        </p:spPr>
        <p:txBody>
          <a:bodyPr/>
          <a:lstStyle/>
          <a:p>
            <a:endParaRPr lang="en-US"/>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 name="Group 1">
            <a:extLst>
              <a:ext uri="{FF2B5EF4-FFF2-40B4-BE49-F238E27FC236}">
                <a16:creationId xmlns:a16="http://schemas.microsoft.com/office/drawing/2014/main" id="{9AD9243B-7E56-DBEA-871A-DEAAE0985243}"/>
              </a:ext>
            </a:extLst>
          </p:cNvPr>
          <p:cNvGrpSpPr/>
          <p:nvPr/>
        </p:nvGrpSpPr>
        <p:grpSpPr>
          <a:xfrm>
            <a:off x="755885" y="2770379"/>
            <a:ext cx="2351135" cy="360000"/>
            <a:chOff x="588263" y="1697756"/>
            <a:chExt cx="2351135" cy="360000"/>
          </a:xfrm>
        </p:grpSpPr>
        <p:pic>
          <p:nvPicPr>
            <p:cNvPr id="3" name="Picture 2">
              <a:extLst>
                <a:ext uri="{FF2B5EF4-FFF2-40B4-BE49-F238E27FC236}">
                  <a16:creationId xmlns:a16="http://schemas.microsoft.com/office/drawing/2014/main" id="{C72373CE-3C6F-D2E1-08AC-678BC8CAA4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4" name="TextBox 3">
              <a:extLst>
                <a:ext uri="{FF2B5EF4-FFF2-40B4-BE49-F238E27FC236}">
                  <a16:creationId xmlns:a16="http://schemas.microsoft.com/office/drawing/2014/main" id="{7A3152C3-34A6-021C-13A7-DA58EECB1C86}"/>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 name="Group 5">
            <a:extLst>
              <a:ext uri="{FF2B5EF4-FFF2-40B4-BE49-F238E27FC236}">
                <a16:creationId xmlns:a16="http://schemas.microsoft.com/office/drawing/2014/main" id="{B995581E-D115-7FBF-CC74-4139D50F0C19}"/>
              </a:ext>
            </a:extLst>
          </p:cNvPr>
          <p:cNvGrpSpPr/>
          <p:nvPr/>
        </p:nvGrpSpPr>
        <p:grpSpPr>
          <a:xfrm>
            <a:off x="4118363" y="2770379"/>
            <a:ext cx="2351135" cy="360000"/>
            <a:chOff x="588263" y="1217924"/>
            <a:chExt cx="2351135" cy="360000"/>
          </a:xfrm>
        </p:grpSpPr>
        <p:pic>
          <p:nvPicPr>
            <p:cNvPr id="7" name="Picture 6" descr="Zip Co logo SVG free download, id: 101874 - Brandlogos.net">
              <a:hlinkClick r:id="rId3"/>
              <a:extLst>
                <a:ext uri="{FF2B5EF4-FFF2-40B4-BE49-F238E27FC236}">
                  <a16:creationId xmlns:a16="http://schemas.microsoft.com/office/drawing/2014/main" id="{5866729D-E0C7-B363-3A93-D0E10909E77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8" name="TextBox 7">
              <a:extLst>
                <a:ext uri="{FF2B5EF4-FFF2-40B4-BE49-F238E27FC236}">
                  <a16:creationId xmlns:a16="http://schemas.microsoft.com/office/drawing/2014/main" id="{8B1CB384-F97B-BE7E-3256-1376D89078C9}"/>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Intune</a:t>
              </a:r>
            </a:p>
          </p:txBody>
        </p:sp>
      </p:grpSp>
      <p:grpSp>
        <p:nvGrpSpPr>
          <p:cNvPr id="12" name="Group 11">
            <a:extLst>
              <a:ext uri="{FF2B5EF4-FFF2-40B4-BE49-F238E27FC236}">
                <a16:creationId xmlns:a16="http://schemas.microsoft.com/office/drawing/2014/main" id="{8B461EC0-3C57-DC37-F621-8A045B0F1B50}"/>
              </a:ext>
            </a:extLst>
          </p:cNvPr>
          <p:cNvGrpSpPr/>
          <p:nvPr/>
        </p:nvGrpSpPr>
        <p:grpSpPr>
          <a:xfrm>
            <a:off x="7570157" y="2764825"/>
            <a:ext cx="2351135" cy="360000"/>
            <a:chOff x="588263" y="1217924"/>
            <a:chExt cx="2351135" cy="360000"/>
          </a:xfrm>
        </p:grpSpPr>
        <p:pic>
          <p:nvPicPr>
            <p:cNvPr id="13" name="Picture 12" descr="Zip Co logo SVG free download, id: 101874 - Brandlogos.net">
              <a:hlinkClick r:id="rId3"/>
              <a:extLst>
                <a:ext uri="{FF2B5EF4-FFF2-40B4-BE49-F238E27FC236}">
                  <a16:creationId xmlns:a16="http://schemas.microsoft.com/office/drawing/2014/main" id="{4EE1449F-22A0-BC5D-7648-D83D9A84A0B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 name="TextBox 13">
              <a:extLst>
                <a:ext uri="{FF2B5EF4-FFF2-40B4-BE49-F238E27FC236}">
                  <a16:creationId xmlns:a16="http://schemas.microsoft.com/office/drawing/2014/main" id="{05615094-24B0-12E0-AF98-F7FB420CBCF6}"/>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Intune</a:t>
              </a:r>
            </a:p>
          </p:txBody>
        </p:sp>
      </p:grpSp>
      <p:grpSp>
        <p:nvGrpSpPr>
          <p:cNvPr id="15" name="Group 14">
            <a:extLst>
              <a:ext uri="{FF2B5EF4-FFF2-40B4-BE49-F238E27FC236}">
                <a16:creationId xmlns:a16="http://schemas.microsoft.com/office/drawing/2014/main" id="{8ED5A9B9-04A8-A6CB-4DC6-214CBA0F0526}"/>
              </a:ext>
            </a:extLst>
          </p:cNvPr>
          <p:cNvGrpSpPr/>
          <p:nvPr/>
        </p:nvGrpSpPr>
        <p:grpSpPr>
          <a:xfrm>
            <a:off x="639545" y="5365652"/>
            <a:ext cx="2351135" cy="360000"/>
            <a:chOff x="588263" y="1217924"/>
            <a:chExt cx="2351135" cy="360000"/>
          </a:xfrm>
        </p:grpSpPr>
        <p:pic>
          <p:nvPicPr>
            <p:cNvPr id="16" name="Picture 15" descr="Zip Co logo SVG free download, id: 101874 - Brandlogos.net">
              <a:hlinkClick r:id="rId3"/>
              <a:extLst>
                <a:ext uri="{FF2B5EF4-FFF2-40B4-BE49-F238E27FC236}">
                  <a16:creationId xmlns:a16="http://schemas.microsoft.com/office/drawing/2014/main" id="{9E867E78-8162-8F73-2372-50CA4B59E87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 name="TextBox 16">
              <a:extLst>
                <a:ext uri="{FF2B5EF4-FFF2-40B4-BE49-F238E27FC236}">
                  <a16:creationId xmlns:a16="http://schemas.microsoft.com/office/drawing/2014/main" id="{95AE887D-B13C-F981-E281-D1F700FC5982}"/>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Intune</a:t>
              </a:r>
            </a:p>
          </p:txBody>
        </p:sp>
      </p:grpSp>
      <p:grpSp>
        <p:nvGrpSpPr>
          <p:cNvPr id="18" name="Group 17">
            <a:extLst>
              <a:ext uri="{FF2B5EF4-FFF2-40B4-BE49-F238E27FC236}">
                <a16:creationId xmlns:a16="http://schemas.microsoft.com/office/drawing/2014/main" id="{E87915C5-3B0A-9E4F-7372-5D58D309C90A}"/>
              </a:ext>
            </a:extLst>
          </p:cNvPr>
          <p:cNvGrpSpPr/>
          <p:nvPr/>
        </p:nvGrpSpPr>
        <p:grpSpPr>
          <a:xfrm>
            <a:off x="4047840" y="5365652"/>
            <a:ext cx="2351135" cy="360000"/>
            <a:chOff x="588263" y="1217924"/>
            <a:chExt cx="2351135" cy="360000"/>
          </a:xfrm>
        </p:grpSpPr>
        <p:pic>
          <p:nvPicPr>
            <p:cNvPr id="19" name="Picture 18" descr="Zip Co logo SVG free download, id: 101874 - Brandlogos.net">
              <a:hlinkClick r:id="rId3"/>
              <a:extLst>
                <a:ext uri="{FF2B5EF4-FFF2-40B4-BE49-F238E27FC236}">
                  <a16:creationId xmlns:a16="http://schemas.microsoft.com/office/drawing/2014/main" id="{1BF29D50-ED77-6569-1C7C-4E03FC9C301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0" name="TextBox 19">
              <a:extLst>
                <a:ext uri="{FF2B5EF4-FFF2-40B4-BE49-F238E27FC236}">
                  <a16:creationId xmlns:a16="http://schemas.microsoft.com/office/drawing/2014/main" id="{DCA3E443-D114-66C9-B1BE-2617D6DEE92A}"/>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Intune</a:t>
              </a:r>
            </a:p>
          </p:txBody>
        </p:sp>
      </p:grpSp>
      <p:grpSp>
        <p:nvGrpSpPr>
          <p:cNvPr id="21" name="Group 20">
            <a:extLst>
              <a:ext uri="{FF2B5EF4-FFF2-40B4-BE49-F238E27FC236}">
                <a16:creationId xmlns:a16="http://schemas.microsoft.com/office/drawing/2014/main" id="{6F006DD8-15C0-20ED-3426-706DA2E8E34B}"/>
              </a:ext>
            </a:extLst>
          </p:cNvPr>
          <p:cNvGrpSpPr/>
          <p:nvPr/>
        </p:nvGrpSpPr>
        <p:grpSpPr>
          <a:xfrm>
            <a:off x="7570157" y="5358876"/>
            <a:ext cx="2351135" cy="360000"/>
            <a:chOff x="588263" y="1217924"/>
            <a:chExt cx="2351135" cy="360000"/>
          </a:xfrm>
        </p:grpSpPr>
        <p:pic>
          <p:nvPicPr>
            <p:cNvPr id="22" name="Picture 21" descr="Zip Co logo SVG free download, id: 101874 - Brandlogos.net">
              <a:hlinkClick r:id="rId3"/>
              <a:extLst>
                <a:ext uri="{FF2B5EF4-FFF2-40B4-BE49-F238E27FC236}">
                  <a16:creationId xmlns:a16="http://schemas.microsoft.com/office/drawing/2014/main" id="{6ECC81FE-E7E5-5FE3-94C2-E3DAD0F08DE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0" name="TextBox 39">
              <a:extLst>
                <a:ext uri="{FF2B5EF4-FFF2-40B4-BE49-F238E27FC236}">
                  <a16:creationId xmlns:a16="http://schemas.microsoft.com/office/drawing/2014/main" id="{C38164CE-1651-EB33-5BFE-32AAC14F2282}"/>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Intune</a:t>
              </a:r>
            </a:p>
          </p:txBody>
        </p:sp>
      </p:grpSp>
      <p:grpSp>
        <p:nvGrpSpPr>
          <p:cNvPr id="41" name="Group 40">
            <a:extLst>
              <a:ext uri="{FF2B5EF4-FFF2-40B4-BE49-F238E27FC236}">
                <a16:creationId xmlns:a16="http://schemas.microsoft.com/office/drawing/2014/main" id="{5B67B4CA-581E-C9C9-48FC-E31E9A69A3C6}"/>
              </a:ext>
            </a:extLst>
          </p:cNvPr>
          <p:cNvGrpSpPr/>
          <p:nvPr/>
        </p:nvGrpSpPr>
        <p:grpSpPr>
          <a:xfrm>
            <a:off x="2798114" y="1122482"/>
            <a:ext cx="1332000" cy="216000"/>
            <a:chOff x="1198144" y="862657"/>
            <a:chExt cx="1332000" cy="216000"/>
          </a:xfrm>
        </p:grpSpPr>
        <p:sp>
          <p:nvSpPr>
            <p:cNvPr id="42" name="Rectangle: Rounded Corners 6">
              <a:extLst>
                <a:ext uri="{FF2B5EF4-FFF2-40B4-BE49-F238E27FC236}">
                  <a16:creationId xmlns:a16="http://schemas.microsoft.com/office/drawing/2014/main" id="{FABE31FE-A5B9-F305-BD38-853E07A8840A}"/>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Reduce costs</a:t>
              </a:r>
            </a:p>
          </p:txBody>
        </p:sp>
        <p:pic>
          <p:nvPicPr>
            <p:cNvPr id="43" name="Graphic 42">
              <a:extLst>
                <a:ext uri="{FF2B5EF4-FFF2-40B4-BE49-F238E27FC236}">
                  <a16:creationId xmlns:a16="http://schemas.microsoft.com/office/drawing/2014/main" id="{009C597E-3B4F-E8F3-92D5-9363F0F5CCD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grpSp>
        <p:nvGrpSpPr>
          <p:cNvPr id="44" name="Group 43">
            <a:extLst>
              <a:ext uri="{FF2B5EF4-FFF2-40B4-BE49-F238E27FC236}">
                <a16:creationId xmlns:a16="http://schemas.microsoft.com/office/drawing/2014/main" id="{3D116D99-163A-BA72-D734-6D900328DCC1}"/>
              </a:ext>
            </a:extLst>
          </p:cNvPr>
          <p:cNvGrpSpPr/>
          <p:nvPr/>
        </p:nvGrpSpPr>
        <p:grpSpPr>
          <a:xfrm>
            <a:off x="1697851" y="1123965"/>
            <a:ext cx="987666" cy="216000"/>
            <a:chOff x="2707850" y="862657"/>
            <a:chExt cx="987666" cy="216000"/>
          </a:xfrm>
        </p:grpSpPr>
        <p:sp>
          <p:nvSpPr>
            <p:cNvPr id="62" name="Rectangle: Rounded Corners 6">
              <a:extLst>
                <a:ext uri="{FF2B5EF4-FFF2-40B4-BE49-F238E27FC236}">
                  <a16:creationId xmlns:a16="http://schemas.microsoft.com/office/drawing/2014/main" id="{93B365B5-DC2D-0037-B2CB-24AF2476D31B}"/>
                </a:ext>
                <a:ext uri="{C183D7F6-B498-43B3-948B-1728B52AA6E4}">
                  <adec:decorative xmlns:adec="http://schemas.microsoft.com/office/drawing/2017/decorative" val="1"/>
                </a:ext>
              </a:extLst>
            </p:cNvPr>
            <p:cNvSpPr/>
            <p:nvPr/>
          </p:nvSpPr>
          <p:spPr bwMode="auto">
            <a:xfrm>
              <a:off x="2707850" y="862657"/>
              <a:ext cx="987666"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NPS</a:t>
              </a:r>
            </a:p>
          </p:txBody>
        </p:sp>
        <p:pic>
          <p:nvPicPr>
            <p:cNvPr id="63" name="Graphic 62">
              <a:extLst>
                <a:ext uri="{FF2B5EF4-FFF2-40B4-BE49-F238E27FC236}">
                  <a16:creationId xmlns:a16="http://schemas.microsoft.com/office/drawing/2014/main" id="{7C436E4F-FF06-2F9E-CAF9-CC25F7E6902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754635" y="898657"/>
              <a:ext cx="144000" cy="144000"/>
            </a:xfrm>
            <a:prstGeom prst="rect">
              <a:avLst/>
            </a:prstGeom>
          </p:spPr>
        </p:pic>
      </p:grpSp>
      <p:grpSp>
        <p:nvGrpSpPr>
          <p:cNvPr id="64" name="Group 63">
            <a:extLst>
              <a:ext uri="{FF2B5EF4-FFF2-40B4-BE49-F238E27FC236}">
                <a16:creationId xmlns:a16="http://schemas.microsoft.com/office/drawing/2014/main" id="{B52C612F-CA3C-B8E7-C669-FDFD9A44DFE0}"/>
              </a:ext>
            </a:extLst>
          </p:cNvPr>
          <p:cNvGrpSpPr/>
          <p:nvPr/>
        </p:nvGrpSpPr>
        <p:grpSpPr>
          <a:xfrm>
            <a:off x="4208532" y="1132756"/>
            <a:ext cx="1506383" cy="216000"/>
            <a:chOff x="1198143" y="862657"/>
            <a:chExt cx="1506383" cy="216000"/>
          </a:xfrm>
        </p:grpSpPr>
        <p:sp>
          <p:nvSpPr>
            <p:cNvPr id="65" name="Rectangle: Rounded Corners 6">
              <a:extLst>
                <a:ext uri="{FF2B5EF4-FFF2-40B4-BE49-F238E27FC236}">
                  <a16:creationId xmlns:a16="http://schemas.microsoft.com/office/drawing/2014/main" id="{3AD20FB7-9348-4D7F-C7FF-4D54BD0BDDCB}"/>
                </a:ext>
                <a:ext uri="{C183D7F6-B498-43B3-948B-1728B52AA6E4}">
                  <adec:decorative xmlns:adec="http://schemas.microsoft.com/office/drawing/2017/decorative" val="1"/>
                </a:ext>
              </a:extLst>
            </p:cNvPr>
            <p:cNvSpPr/>
            <p:nvPr/>
          </p:nvSpPr>
          <p:spPr bwMode="auto">
            <a:xfrm>
              <a:off x="1198143" y="862657"/>
              <a:ext cx="1506383"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Adoption</a:t>
              </a:r>
            </a:p>
          </p:txBody>
        </p:sp>
        <p:pic>
          <p:nvPicPr>
            <p:cNvPr id="66" name="Graphic 65">
              <a:extLst>
                <a:ext uri="{FF2B5EF4-FFF2-40B4-BE49-F238E27FC236}">
                  <a16:creationId xmlns:a16="http://schemas.microsoft.com/office/drawing/2014/main" id="{C7E30A5D-C784-5643-28BB-E053614CDDC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grpSp>
        <p:nvGrpSpPr>
          <p:cNvPr id="67" name="Group 66">
            <a:extLst>
              <a:ext uri="{FF2B5EF4-FFF2-40B4-BE49-F238E27FC236}">
                <a16:creationId xmlns:a16="http://schemas.microsoft.com/office/drawing/2014/main" id="{5B72D46D-3D8F-D077-64D7-B9D3D4086450}"/>
              </a:ext>
            </a:extLst>
          </p:cNvPr>
          <p:cNvGrpSpPr/>
          <p:nvPr/>
        </p:nvGrpSpPr>
        <p:grpSpPr>
          <a:xfrm>
            <a:off x="7523373" y="1127774"/>
            <a:ext cx="1260000" cy="216000"/>
            <a:chOff x="1194743" y="1140160"/>
            <a:chExt cx="1260000" cy="216000"/>
          </a:xfrm>
        </p:grpSpPr>
        <p:sp>
          <p:nvSpPr>
            <p:cNvPr id="68" name="Rectangle: Rounded Corners 6">
              <a:extLst>
                <a:ext uri="{FF2B5EF4-FFF2-40B4-BE49-F238E27FC236}">
                  <a16:creationId xmlns:a16="http://schemas.microsoft.com/office/drawing/2014/main" id="{101E30D9-3B49-FBED-E0F8-4DC23A08F280}"/>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a:ea typeface="+mn-ea"/>
                  <a:cs typeface="Segoe UI Semibold"/>
                </a:rPr>
                <a:t>Cost savings</a:t>
              </a:r>
            </a:p>
          </p:txBody>
        </p:sp>
        <p:pic>
          <p:nvPicPr>
            <p:cNvPr id="69" name="Graphic 68">
              <a:extLst>
                <a:ext uri="{FF2B5EF4-FFF2-40B4-BE49-F238E27FC236}">
                  <a16:creationId xmlns:a16="http://schemas.microsoft.com/office/drawing/2014/main" id="{82CF9B8A-5CF4-3D30-3757-B8424EBAA7C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70" name="Group 69">
            <a:extLst>
              <a:ext uri="{FF2B5EF4-FFF2-40B4-BE49-F238E27FC236}">
                <a16:creationId xmlns:a16="http://schemas.microsoft.com/office/drawing/2014/main" id="{04B88528-E6E6-52DC-483B-C8A96DC24F13}"/>
              </a:ext>
            </a:extLst>
          </p:cNvPr>
          <p:cNvGrpSpPr/>
          <p:nvPr/>
        </p:nvGrpSpPr>
        <p:grpSpPr>
          <a:xfrm>
            <a:off x="8868697" y="1127774"/>
            <a:ext cx="1450784" cy="216000"/>
            <a:chOff x="1194743" y="1140160"/>
            <a:chExt cx="1450784" cy="216000"/>
          </a:xfrm>
        </p:grpSpPr>
        <p:sp>
          <p:nvSpPr>
            <p:cNvPr id="71" name="Rectangle: Rounded Corners 6">
              <a:extLst>
                <a:ext uri="{FF2B5EF4-FFF2-40B4-BE49-F238E27FC236}">
                  <a16:creationId xmlns:a16="http://schemas.microsoft.com/office/drawing/2014/main" id="{36292199-BBF9-79BB-03B6-6512B0E84F4B}"/>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a:ea typeface="+mn-ea"/>
                  <a:cs typeface="Segoe UI Semibold"/>
                </a:rPr>
                <a:t>Employee experience</a:t>
              </a:r>
            </a:p>
          </p:txBody>
        </p:sp>
        <p:pic>
          <p:nvPicPr>
            <p:cNvPr id="72" name="Graphic 71">
              <a:extLst>
                <a:ext uri="{FF2B5EF4-FFF2-40B4-BE49-F238E27FC236}">
                  <a16:creationId xmlns:a16="http://schemas.microsoft.com/office/drawing/2014/main" id="{1625A06F-0EEE-B60D-A945-8ADA6D51638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pic>
        <p:nvPicPr>
          <p:cNvPr id="73" name="Picture 72" descr="A group of women standing together&#10;&#10;Description automatically generated">
            <a:extLst>
              <a:ext uri="{FF2B5EF4-FFF2-40B4-BE49-F238E27FC236}">
                <a16:creationId xmlns:a16="http://schemas.microsoft.com/office/drawing/2014/main" id="{F3A86AF4-4C9D-6636-12CB-DCDA1402045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319481" y="3937299"/>
            <a:ext cx="1872519" cy="2920702"/>
          </a:xfrm>
          <a:prstGeom prst="rect">
            <a:avLst/>
          </a:prstGeom>
        </p:spPr>
      </p:pic>
      <p:sp>
        <p:nvSpPr>
          <p:cNvPr id="10" name="Text Placeholder 44">
            <a:extLst>
              <a:ext uri="{FF2B5EF4-FFF2-40B4-BE49-F238E27FC236}">
                <a16:creationId xmlns:a16="http://schemas.microsoft.com/office/drawing/2014/main" id="{3323BA95-C45E-7274-4AD3-726B7818A03A}"/>
              </a:ext>
            </a:extLst>
          </p:cNvPr>
          <p:cNvSpPr txBox="1">
            <a:spLocks/>
          </p:cNvSpPr>
          <p:nvPr/>
        </p:nvSpPr>
        <p:spPr>
          <a:xfrm>
            <a:off x="653131" y="6435305"/>
            <a:ext cx="9597418" cy="32316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0"/>
              </a:rPr>
              <a:t>copilot.microsoft.com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or the Microsoft Copilot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0"/>
              </a:rPr>
              <a:t>copilot.microsoft.com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2107494575"/>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0</TotalTime>
  <Words>397</Words>
  <Application>Microsoft Office PowerPoint</Application>
  <PresentationFormat>Widescreen</PresentationFormat>
  <Paragraphs>37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Information Technology | Manage application installations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 (SYNAXIS CORPORATION)</cp:lastModifiedBy>
  <cp:revision>11</cp:revision>
  <dcterms:created xsi:type="dcterms:W3CDTF">2024-07-13T20:52:56Z</dcterms:created>
  <dcterms:modified xsi:type="dcterms:W3CDTF">2024-07-13T21:47:55Z</dcterms:modified>
</cp:coreProperties>
</file>