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214748360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hyperlink" Target="https://support.microsoft.com/en-us/topic/overview-of-microsoft-365-chat-preview-5b00a52d-7296-48ee-b938-b95b7209f737" TargetMode="External"/><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a:xfrm>
            <a:off x="584200" y="387766"/>
            <a:ext cx="6271640" cy="263149"/>
          </a:xfrm>
        </p:spPr>
        <p:txBody>
          <a:bodyPr/>
          <a:lstStyle/>
          <a:p>
            <a:r>
              <a:rPr lang="en-US" noProof="0">
                <a:solidFill>
                  <a:srgbClr val="0078D4"/>
                </a:solidFill>
                <a:cs typeface="Segoe UI"/>
              </a:rPr>
              <a:t>Information Technology </a:t>
            </a:r>
            <a:r>
              <a:rPr lang="en-US" noProof="0">
                <a:cs typeface="Segoe UI"/>
              </a:rPr>
              <a:t>| Manage application installations</a:t>
            </a:r>
          </a:p>
        </p:txBody>
      </p:sp>
      <p:sp>
        <p:nvSpPr>
          <p:cNvPr id="47" name="Text Placeholder 46">
            <a:extLst>
              <a:ext uri="{FF2B5EF4-FFF2-40B4-BE49-F238E27FC236}">
                <a16:creationId xmlns:a16="http://schemas.microsoft.com/office/drawing/2014/main" id="{25C6A80E-03C3-0B6C-5612-BC25FA09D96E}"/>
              </a:ext>
            </a:extLst>
          </p:cNvPr>
          <p:cNvSpPr>
            <a:spLocks noGrp="1"/>
          </p:cNvSpPr>
          <p:nvPr>
            <p:ph type="body" sz="quarter" idx="11"/>
          </p:nvPr>
        </p:nvSpPr>
        <p:spPr/>
        <p:txBody>
          <a:bodyPr/>
          <a:lstStyle/>
          <a:p>
            <a:r>
              <a:rPr lang="en-US" noProof="0"/>
              <a:t>1. Summarize escalation emails</a:t>
            </a:r>
          </a:p>
        </p:txBody>
      </p:sp>
      <p:sp>
        <p:nvSpPr>
          <p:cNvPr id="48" name="Text Placeholder 47">
            <a:extLst>
              <a:ext uri="{FF2B5EF4-FFF2-40B4-BE49-F238E27FC236}">
                <a16:creationId xmlns:a16="http://schemas.microsoft.com/office/drawing/2014/main" id="{603451CE-C1AC-1DBF-79CA-4E645A5B0DBC}"/>
              </a:ext>
            </a:extLst>
          </p:cNvPr>
          <p:cNvSpPr>
            <a:spLocks noGrp="1"/>
          </p:cNvSpPr>
          <p:nvPr>
            <p:ph type="body" sz="quarter" idx="12"/>
          </p:nvPr>
        </p:nvSpPr>
        <p:spPr/>
        <p:txBody>
          <a:bodyPr/>
          <a:lstStyle/>
          <a:p>
            <a:r>
              <a:rPr lang="en-US" noProof="0"/>
              <a:t>6. Follow up</a:t>
            </a:r>
          </a:p>
        </p:txBody>
      </p:sp>
      <p:sp>
        <p:nvSpPr>
          <p:cNvPr id="49" name="Text Placeholder 48">
            <a:extLst>
              <a:ext uri="{FF2B5EF4-FFF2-40B4-BE49-F238E27FC236}">
                <a16:creationId xmlns:a16="http://schemas.microsoft.com/office/drawing/2014/main" id="{267AC7D5-9ECA-0608-7B54-2E2EF2C73C41}"/>
              </a:ext>
            </a:extLst>
          </p:cNvPr>
          <p:cNvSpPr>
            <a:spLocks noGrp="1"/>
          </p:cNvSpPr>
          <p:nvPr>
            <p:ph type="body" sz="quarter" idx="13"/>
          </p:nvPr>
        </p:nvSpPr>
        <p:spPr/>
        <p:txBody>
          <a:bodyPr/>
          <a:lstStyle/>
          <a:p>
            <a:r>
              <a:rPr lang="en-US" noProof="0"/>
              <a:t>2. Analyze device information</a:t>
            </a:r>
          </a:p>
        </p:txBody>
      </p:sp>
      <p:sp>
        <p:nvSpPr>
          <p:cNvPr id="50" name="Text Placeholder 49">
            <a:extLst>
              <a:ext uri="{FF2B5EF4-FFF2-40B4-BE49-F238E27FC236}">
                <a16:creationId xmlns:a16="http://schemas.microsoft.com/office/drawing/2014/main" id="{6886A6A0-75A7-5E5E-079B-251E7BAFE213}"/>
              </a:ext>
            </a:extLst>
          </p:cNvPr>
          <p:cNvSpPr>
            <a:spLocks noGrp="1"/>
          </p:cNvSpPr>
          <p:nvPr>
            <p:ph type="body" sz="quarter" idx="14"/>
          </p:nvPr>
        </p:nvSpPr>
        <p:spPr/>
        <p:txBody>
          <a:bodyPr/>
          <a:lstStyle/>
          <a:p>
            <a:r>
              <a:rPr lang="en-US" noProof="0"/>
              <a:t>5. Compare device</a:t>
            </a:r>
          </a:p>
        </p:txBody>
      </p:sp>
      <p:sp>
        <p:nvSpPr>
          <p:cNvPr id="51" name="Text Placeholder 50">
            <a:extLst>
              <a:ext uri="{FF2B5EF4-FFF2-40B4-BE49-F238E27FC236}">
                <a16:creationId xmlns:a16="http://schemas.microsoft.com/office/drawing/2014/main" id="{C6DE1B6C-78F9-8DF8-FCDC-EF3B090A8B0F}"/>
              </a:ext>
            </a:extLst>
          </p:cNvPr>
          <p:cNvSpPr>
            <a:spLocks noGrp="1"/>
          </p:cNvSpPr>
          <p:nvPr>
            <p:ph type="body" sz="quarter" idx="15"/>
          </p:nvPr>
        </p:nvSpPr>
        <p:spPr/>
        <p:txBody>
          <a:bodyPr/>
          <a:lstStyle/>
          <a:p>
            <a:r>
              <a:rPr lang="en-US" noProof="0"/>
              <a:t>3. Analyze applications</a:t>
            </a:r>
          </a:p>
        </p:txBody>
      </p:sp>
      <p:sp>
        <p:nvSpPr>
          <p:cNvPr id="52" name="Text Placeholder 51">
            <a:extLst>
              <a:ext uri="{FF2B5EF4-FFF2-40B4-BE49-F238E27FC236}">
                <a16:creationId xmlns:a16="http://schemas.microsoft.com/office/drawing/2014/main" id="{720259ED-0B37-4F8F-352D-8E9D99570C4F}"/>
              </a:ext>
            </a:extLst>
          </p:cNvPr>
          <p:cNvSpPr>
            <a:spLocks noGrp="1"/>
          </p:cNvSpPr>
          <p:nvPr>
            <p:ph type="body" sz="quarter" idx="16"/>
          </p:nvPr>
        </p:nvSpPr>
        <p:spPr/>
        <p:txBody>
          <a:bodyPr/>
          <a:lstStyle/>
          <a:p>
            <a:r>
              <a:rPr lang="en-US" noProof="0"/>
              <a:t>4. Analyze error code</a:t>
            </a:r>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a:xfrm>
            <a:off x="6519224" y="521099"/>
            <a:ext cx="3599821" cy="169277"/>
          </a:xfrm>
        </p:spPr>
        <p:txBody>
          <a:bodyPr/>
          <a:lstStyle/>
          <a:p>
            <a:r>
              <a:rPr lang="en-US" noProof="0"/>
              <a:t>Microsoft 365 Copilot and Security Copilot</a:t>
            </a:r>
          </a:p>
        </p:txBody>
      </p:sp>
      <p:sp>
        <p:nvSpPr>
          <p:cNvPr id="54" name="Text Placeholder 53">
            <a:extLst>
              <a:ext uri="{FF2B5EF4-FFF2-40B4-BE49-F238E27FC236}">
                <a16:creationId xmlns:a16="http://schemas.microsoft.com/office/drawing/2014/main" id="{3FC40283-FC5F-4B42-C8CD-654B3EAE6A9A}"/>
              </a:ext>
            </a:extLst>
          </p:cNvPr>
          <p:cNvSpPr>
            <a:spLocks noGrp="1"/>
          </p:cNvSpPr>
          <p:nvPr>
            <p:ph type="body" sz="quarter" idx="18"/>
          </p:nvPr>
        </p:nvSpPr>
        <p:spPr/>
        <p:txBody>
          <a:bodyPr>
            <a:normAutofit/>
          </a:bodyPr>
          <a:lstStyle/>
          <a:p>
            <a:r>
              <a:rPr lang="en-US" noProof="0"/>
              <a:t>You receive a string of messages that an application is failing to install on a device with a particular error code, but the user mentions that other colleagues can run the application with no issue.</a:t>
            </a:r>
          </a:p>
        </p:txBody>
      </p:sp>
      <p:sp>
        <p:nvSpPr>
          <p:cNvPr id="55" name="Text Placeholder 54">
            <a:extLst>
              <a:ext uri="{FF2B5EF4-FFF2-40B4-BE49-F238E27FC236}">
                <a16:creationId xmlns:a16="http://schemas.microsoft.com/office/drawing/2014/main" id="{336E1447-7DAD-0D50-E88D-1B6CE391B956}"/>
              </a:ext>
            </a:extLst>
          </p:cNvPr>
          <p:cNvSpPr>
            <a:spLocks noGrp="1"/>
          </p:cNvSpPr>
          <p:nvPr>
            <p:ph type="body" sz="quarter" idx="19"/>
          </p:nvPr>
        </p:nvSpPr>
        <p:spPr/>
        <p:txBody>
          <a:bodyPr/>
          <a:lstStyle/>
          <a:p>
            <a:r>
              <a:rPr lang="en-US" noProof="0"/>
              <a:t>Launch the “Explore with Copilot” and then launch “Summarize this device” to analyze hardware details, core apps, and group membership information for the device.</a:t>
            </a:r>
          </a:p>
        </p:txBody>
      </p:sp>
      <p:sp>
        <p:nvSpPr>
          <p:cNvPr id="56" name="Text Placeholder 55">
            <a:extLst>
              <a:ext uri="{FF2B5EF4-FFF2-40B4-BE49-F238E27FC236}">
                <a16:creationId xmlns:a16="http://schemas.microsoft.com/office/drawing/2014/main" id="{72B64BAF-D87F-61F3-EE9C-6C8F503084B9}"/>
              </a:ext>
            </a:extLst>
          </p:cNvPr>
          <p:cNvSpPr>
            <a:spLocks noGrp="1"/>
          </p:cNvSpPr>
          <p:nvPr>
            <p:ph type="body" sz="quarter" idx="20"/>
          </p:nvPr>
        </p:nvSpPr>
        <p:spPr/>
        <p:txBody>
          <a:bodyPr/>
          <a:lstStyle/>
          <a:p>
            <a:r>
              <a:rPr lang="en-US" noProof="0"/>
              <a:t>Confirm the installation status of applications on this device.</a:t>
            </a:r>
          </a:p>
        </p:txBody>
      </p:sp>
      <p:sp>
        <p:nvSpPr>
          <p:cNvPr id="57" name="Text Placeholder 56">
            <a:extLst>
              <a:ext uri="{FF2B5EF4-FFF2-40B4-BE49-F238E27FC236}">
                <a16:creationId xmlns:a16="http://schemas.microsoft.com/office/drawing/2014/main" id="{870B1D0D-83FE-C8C2-520B-962C31A89978}"/>
              </a:ext>
            </a:extLst>
          </p:cNvPr>
          <p:cNvSpPr>
            <a:spLocks noGrp="1"/>
          </p:cNvSpPr>
          <p:nvPr>
            <p:ph type="body" sz="quarter" idx="21"/>
          </p:nvPr>
        </p:nvSpPr>
        <p:spPr/>
        <p:txBody>
          <a:bodyPr/>
          <a:lstStyle/>
          <a:p>
            <a:r>
              <a:rPr lang="en-US" sz="900" kern="0" noProof="0">
                <a:solidFill>
                  <a:srgbClr val="1A1A1A"/>
                </a:solidFill>
                <a:latin typeface="Segoe UI"/>
              </a:rPr>
              <a:t>Action: </a:t>
            </a:r>
            <a:r>
              <a:rPr lang="en-US" b="1" noProof="0"/>
              <a:t>Summarize</a:t>
            </a:r>
            <a:r>
              <a:rPr lang="en-US" noProof="0"/>
              <a:t> this email thread.</a:t>
            </a:r>
            <a:endParaRPr lang="en-US" b="1" noProof="0"/>
          </a:p>
        </p:txBody>
      </p:sp>
      <p:sp>
        <p:nvSpPr>
          <p:cNvPr id="58" name="Text Placeholder 57">
            <a:extLst>
              <a:ext uri="{FF2B5EF4-FFF2-40B4-BE49-F238E27FC236}">
                <a16:creationId xmlns:a16="http://schemas.microsoft.com/office/drawing/2014/main" id="{E612ECA3-1076-2610-DA97-49DBE95C02AA}"/>
              </a:ext>
            </a:extLst>
          </p:cNvPr>
          <p:cNvSpPr>
            <a:spLocks noGrp="1"/>
          </p:cNvSpPr>
          <p:nvPr>
            <p:ph type="body" sz="quarter" idx="22"/>
          </p:nvPr>
        </p:nvSpPr>
        <p:spPr/>
        <p:txBody>
          <a:bodyPr/>
          <a:lstStyle/>
          <a:p>
            <a:r>
              <a:rPr lang="en-US" sz="900" kern="0" noProof="0">
                <a:solidFill>
                  <a:srgbClr val="1A1A1A"/>
                </a:solidFill>
                <a:latin typeface="Segoe UI"/>
              </a:rPr>
              <a:t>Sample Prompt: </a:t>
            </a:r>
            <a:r>
              <a:rPr lang="en-US" b="1" noProof="0"/>
              <a:t>Summarize steps taking for remediation </a:t>
            </a:r>
            <a:r>
              <a:rPr lang="en-US" noProof="0"/>
              <a:t>in an email back to the Helpdesk team, confirming that the issue is now fixed. </a:t>
            </a:r>
            <a:endParaRPr lang="en-US" b="1" noProof="0"/>
          </a:p>
        </p:txBody>
      </p:sp>
      <p:sp>
        <p:nvSpPr>
          <p:cNvPr id="59" name="Text Placeholder 58">
            <a:extLst>
              <a:ext uri="{FF2B5EF4-FFF2-40B4-BE49-F238E27FC236}">
                <a16:creationId xmlns:a16="http://schemas.microsoft.com/office/drawing/2014/main" id="{9ABEFB2B-9F58-F520-9B13-94B207F244EA}"/>
              </a:ext>
            </a:extLst>
          </p:cNvPr>
          <p:cNvSpPr>
            <a:spLocks noGrp="1"/>
          </p:cNvSpPr>
          <p:nvPr>
            <p:ph type="body" sz="quarter" idx="23"/>
          </p:nvPr>
        </p:nvSpPr>
        <p:spPr/>
        <p:txBody>
          <a:bodyPr/>
          <a:lstStyle/>
          <a:p>
            <a:r>
              <a:rPr lang="en-US" sz="900" kern="0" noProof="0">
                <a:solidFill>
                  <a:srgbClr val="1A1A1A"/>
                </a:solidFill>
                <a:latin typeface="Segoe UI"/>
              </a:rPr>
              <a:t>Sample Prompt: </a:t>
            </a:r>
            <a:r>
              <a:rPr lang="en-US" i="1" noProof="0"/>
              <a:t>Launch “Explore with Copilot” in Intune. </a:t>
            </a:r>
            <a:r>
              <a:rPr lang="en-US" b="1" noProof="0"/>
              <a:t>Summarize this device </a:t>
            </a:r>
            <a:r>
              <a:rPr lang="en-US" noProof="0"/>
              <a:t>&lt;Device Name&gt;</a:t>
            </a:r>
          </a:p>
        </p:txBody>
      </p:sp>
      <p:sp>
        <p:nvSpPr>
          <p:cNvPr id="60" name="Text Placeholder 59">
            <a:extLst>
              <a:ext uri="{FF2B5EF4-FFF2-40B4-BE49-F238E27FC236}">
                <a16:creationId xmlns:a16="http://schemas.microsoft.com/office/drawing/2014/main" id="{C23A0201-C904-5ED8-DCCD-DAC73699D78E}"/>
              </a:ext>
            </a:extLst>
          </p:cNvPr>
          <p:cNvSpPr>
            <a:spLocks noGrp="1"/>
          </p:cNvSpPr>
          <p:nvPr>
            <p:ph type="body" sz="quarter" idx="24"/>
          </p:nvPr>
        </p:nvSpPr>
        <p:spPr/>
        <p:txBody>
          <a:bodyPr/>
          <a:lstStyle/>
          <a:p>
            <a:r>
              <a:rPr lang="en-US" sz="900" kern="0" noProof="0">
                <a:solidFill>
                  <a:srgbClr val="1A1A1A"/>
                </a:solidFill>
                <a:latin typeface="Segoe UI"/>
              </a:rPr>
              <a:t>Sample Prompt: </a:t>
            </a:r>
            <a:r>
              <a:rPr lang="en-US" b="1" noProof="0"/>
              <a:t>Compare this device with another healthy device </a:t>
            </a:r>
            <a:r>
              <a:rPr lang="en-US" noProof="0"/>
              <a:t>&lt;Device Name&gt;.</a:t>
            </a:r>
            <a:endParaRPr lang="en-US" b="1" noProof="0"/>
          </a:p>
        </p:txBody>
      </p:sp>
      <p:sp>
        <p:nvSpPr>
          <p:cNvPr id="61" name="Text Placeholder 60">
            <a:extLst>
              <a:ext uri="{FF2B5EF4-FFF2-40B4-BE49-F238E27FC236}">
                <a16:creationId xmlns:a16="http://schemas.microsoft.com/office/drawing/2014/main" id="{611126FF-054E-32B2-5843-B18735CEC03A}"/>
              </a:ext>
            </a:extLst>
          </p:cNvPr>
          <p:cNvSpPr>
            <a:spLocks noGrp="1"/>
          </p:cNvSpPr>
          <p:nvPr>
            <p:ph type="body" sz="quarter" idx="25"/>
          </p:nvPr>
        </p:nvSpPr>
        <p:spPr/>
        <p:txBody>
          <a:bodyPr/>
          <a:lstStyle/>
          <a:p>
            <a:r>
              <a:rPr lang="en-US" sz="900" kern="0" noProof="0">
                <a:solidFill>
                  <a:srgbClr val="1A1A1A"/>
                </a:solidFill>
                <a:latin typeface="Segoe UI"/>
              </a:rPr>
              <a:t>Sample Prompt: </a:t>
            </a:r>
            <a:r>
              <a:rPr lang="en-US" b="1" noProof="0"/>
              <a:t>Show apps on this device</a:t>
            </a:r>
          </a:p>
        </p:txBody>
      </p:sp>
      <p:sp>
        <p:nvSpPr>
          <p:cNvPr id="83" name="Text Placeholder 82">
            <a:extLst>
              <a:ext uri="{FF2B5EF4-FFF2-40B4-BE49-F238E27FC236}">
                <a16:creationId xmlns:a16="http://schemas.microsoft.com/office/drawing/2014/main" id="{4A009307-F489-4D3B-DFDE-F3016CF1C6A5}"/>
              </a:ext>
            </a:extLst>
          </p:cNvPr>
          <p:cNvSpPr>
            <a:spLocks noGrp="1"/>
          </p:cNvSpPr>
          <p:nvPr>
            <p:ph type="body" sz="quarter" idx="26"/>
          </p:nvPr>
        </p:nvSpPr>
        <p:spPr/>
        <p:txBody>
          <a:bodyPr/>
          <a:lstStyle/>
          <a:p>
            <a:r>
              <a:rPr lang="en-US" sz="900" kern="0" noProof="0">
                <a:solidFill>
                  <a:srgbClr val="1A1A1A"/>
                </a:solidFill>
                <a:latin typeface="Segoe UI"/>
              </a:rPr>
              <a:t>Sample Prompt: </a:t>
            </a:r>
            <a:r>
              <a:rPr lang="en-US" b="1" noProof="0"/>
              <a:t>Analyze Error Code </a:t>
            </a:r>
            <a:r>
              <a:rPr lang="en-US" noProof="0"/>
              <a:t>&lt;Error Code&gt;.</a:t>
            </a:r>
            <a:endParaRPr lang="en-US" b="1" noProof="0"/>
          </a:p>
        </p:txBody>
      </p:sp>
      <p:sp>
        <p:nvSpPr>
          <p:cNvPr id="84" name="Text Placeholder 83">
            <a:extLst>
              <a:ext uri="{FF2B5EF4-FFF2-40B4-BE49-F238E27FC236}">
                <a16:creationId xmlns:a16="http://schemas.microsoft.com/office/drawing/2014/main" id="{A111F9EA-EAEA-1211-B8D6-462C33F9555C}"/>
              </a:ext>
            </a:extLst>
          </p:cNvPr>
          <p:cNvSpPr>
            <a:spLocks noGrp="1"/>
          </p:cNvSpPr>
          <p:nvPr>
            <p:ph type="body" sz="quarter" idx="27"/>
          </p:nvPr>
        </p:nvSpPr>
        <p:spPr/>
        <p:txBody>
          <a:bodyPr/>
          <a:lstStyle/>
          <a:p>
            <a:r>
              <a:rPr lang="en-US" noProof="0"/>
              <a:t>Follow up with the Helpdesk team to share the remediation plan and confirm the issue has been fixed. </a:t>
            </a:r>
          </a:p>
        </p:txBody>
      </p:sp>
      <p:sp>
        <p:nvSpPr>
          <p:cNvPr id="85" name="Text Placeholder 84">
            <a:extLst>
              <a:ext uri="{FF2B5EF4-FFF2-40B4-BE49-F238E27FC236}">
                <a16:creationId xmlns:a16="http://schemas.microsoft.com/office/drawing/2014/main" id="{8FF0578C-9606-4A5E-E20F-DEB7E6F7D726}"/>
              </a:ext>
            </a:extLst>
          </p:cNvPr>
          <p:cNvSpPr>
            <a:spLocks noGrp="1"/>
          </p:cNvSpPr>
          <p:nvPr>
            <p:ph type="body" sz="quarter" idx="28"/>
          </p:nvPr>
        </p:nvSpPr>
        <p:spPr>
          <a:xfrm>
            <a:off x="4047841" y="4410560"/>
            <a:ext cx="2808000" cy="1009408"/>
          </a:xfrm>
        </p:spPr>
        <p:txBody>
          <a:bodyPr>
            <a:normAutofit/>
          </a:bodyPr>
          <a:lstStyle/>
          <a:p>
            <a:r>
              <a:rPr lang="en-US" noProof="0" dirty="0"/>
              <a:t>Use the compare feature to quickly understand the difference between this device and a healthy device. Copilot finds that there is one less policy targeted towards the healthy device which is linked to the App. The IT Admin targets the policy to the unhealthy device to remediate. </a:t>
            </a:r>
          </a:p>
        </p:txBody>
      </p:sp>
      <p:sp>
        <p:nvSpPr>
          <p:cNvPr id="86" name="Text Placeholder 85">
            <a:extLst>
              <a:ext uri="{FF2B5EF4-FFF2-40B4-BE49-F238E27FC236}">
                <a16:creationId xmlns:a16="http://schemas.microsoft.com/office/drawing/2014/main" id="{B4BE515B-C4F1-B027-DC42-2406647CFE89}"/>
              </a:ext>
            </a:extLst>
          </p:cNvPr>
          <p:cNvSpPr>
            <a:spLocks noGrp="1"/>
          </p:cNvSpPr>
          <p:nvPr>
            <p:ph type="body" sz="quarter" idx="29"/>
          </p:nvPr>
        </p:nvSpPr>
        <p:spPr/>
        <p:txBody>
          <a:bodyPr/>
          <a:lstStyle/>
          <a:p>
            <a:r>
              <a:rPr lang="en-US" noProof="0"/>
              <a:t>Get a summary of what the Error Code means in this instance. </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p:txBody>
          <a:bodyPr/>
          <a:lstStyle/>
          <a:p>
            <a:r>
              <a:rPr lang="en-US" noProof="0"/>
              <a:t>Buy</a:t>
            </a:r>
          </a:p>
        </p:txBody>
      </p:sp>
      <p:sp>
        <p:nvSpPr>
          <p:cNvPr id="88" name="Text Placeholder 87">
            <a:extLst>
              <a:ext uri="{FF2B5EF4-FFF2-40B4-BE49-F238E27FC236}">
                <a16:creationId xmlns:a16="http://schemas.microsoft.com/office/drawing/2014/main" id="{403C17C9-499A-6E61-BDDB-91A803916CC9}"/>
              </a:ext>
            </a:extLst>
          </p:cNvPr>
          <p:cNvSpPr>
            <a:spLocks noGrp="1"/>
          </p:cNvSpPr>
          <p:nvPr>
            <p:ph type="body" sz="quarter" idx="38"/>
          </p:nvPr>
        </p:nvSpPr>
        <p:spPr>
          <a:solidFill>
            <a:srgbClr val="0078D4"/>
          </a:solidFill>
        </p:spPr>
        <p:txBody>
          <a:bodyPr/>
          <a:lstStyle/>
          <a:p>
            <a:endParaRPr lang="en-US" noProof="0"/>
          </a:p>
        </p:txBody>
      </p:sp>
      <p:sp>
        <p:nvSpPr>
          <p:cNvPr id="89" name="Text Placeholder 88">
            <a:extLst>
              <a:ext uri="{FF2B5EF4-FFF2-40B4-BE49-F238E27FC236}">
                <a16:creationId xmlns:a16="http://schemas.microsoft.com/office/drawing/2014/main" id="{CF3E859B-CC63-6F2D-CB8C-DC4396832B6B}"/>
              </a:ext>
            </a:extLst>
          </p:cNvPr>
          <p:cNvSpPr>
            <a:spLocks noGrp="1"/>
          </p:cNvSpPr>
          <p:nvPr>
            <p:ph type="body" sz="quarter" idx="39"/>
          </p:nvPr>
        </p:nvSpPr>
        <p:spPr>
          <a:solidFill>
            <a:srgbClr val="0078D4"/>
          </a:solidFill>
        </p:spPr>
        <p:txBody>
          <a:bodyPr/>
          <a:lstStyle/>
          <a:p>
            <a:endParaRPr lang="en-US" noProof="0"/>
          </a:p>
        </p:txBody>
      </p:sp>
      <p:sp>
        <p:nvSpPr>
          <p:cNvPr id="90" name="Text Placeholder 89">
            <a:extLst>
              <a:ext uri="{FF2B5EF4-FFF2-40B4-BE49-F238E27FC236}">
                <a16:creationId xmlns:a16="http://schemas.microsoft.com/office/drawing/2014/main" id="{9CB0EBD9-56B8-4BDE-0666-B4DEEEFB32C0}"/>
              </a:ext>
            </a:extLst>
          </p:cNvPr>
          <p:cNvSpPr>
            <a:spLocks noGrp="1"/>
          </p:cNvSpPr>
          <p:nvPr>
            <p:ph type="body" sz="quarter" idx="40"/>
          </p:nvPr>
        </p:nvSpPr>
        <p:spPr>
          <a:solidFill>
            <a:schemeClr val="bg1">
              <a:lumMod val="75000"/>
            </a:schemeClr>
          </a:solidFill>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2" name="Group 1">
            <a:extLst>
              <a:ext uri="{FF2B5EF4-FFF2-40B4-BE49-F238E27FC236}">
                <a16:creationId xmlns:a16="http://schemas.microsoft.com/office/drawing/2014/main" id="{9AD9243B-7E56-DBEA-871A-DEAAE0985243}"/>
              </a:ext>
            </a:extLst>
          </p:cNvPr>
          <p:cNvGrpSpPr/>
          <p:nvPr/>
        </p:nvGrpSpPr>
        <p:grpSpPr>
          <a:xfrm>
            <a:off x="755885" y="2770379"/>
            <a:ext cx="2351135" cy="360000"/>
            <a:chOff x="588263" y="1697756"/>
            <a:chExt cx="2351135" cy="360000"/>
          </a:xfrm>
        </p:grpSpPr>
        <p:pic>
          <p:nvPicPr>
            <p:cNvPr id="3" name="Picture 2">
              <a:extLst>
                <a:ext uri="{FF2B5EF4-FFF2-40B4-BE49-F238E27FC236}">
                  <a16:creationId xmlns:a16="http://schemas.microsoft.com/office/drawing/2014/main" id="{C72373CE-3C6F-D2E1-08AC-678BC8CAA46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4" name="TextBox 3">
              <a:extLst>
                <a:ext uri="{FF2B5EF4-FFF2-40B4-BE49-F238E27FC236}">
                  <a16:creationId xmlns:a16="http://schemas.microsoft.com/office/drawing/2014/main" id="{7A3152C3-34A6-021C-13A7-DA58EECB1C86}"/>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6" name="Group 5">
            <a:extLst>
              <a:ext uri="{FF2B5EF4-FFF2-40B4-BE49-F238E27FC236}">
                <a16:creationId xmlns:a16="http://schemas.microsoft.com/office/drawing/2014/main" id="{B995581E-D115-7FBF-CC74-4139D50F0C19}"/>
              </a:ext>
            </a:extLst>
          </p:cNvPr>
          <p:cNvGrpSpPr/>
          <p:nvPr/>
        </p:nvGrpSpPr>
        <p:grpSpPr>
          <a:xfrm>
            <a:off x="4118363" y="2770379"/>
            <a:ext cx="2351135" cy="360000"/>
            <a:chOff x="588263" y="1217924"/>
            <a:chExt cx="2351135" cy="360000"/>
          </a:xfrm>
        </p:grpSpPr>
        <p:pic>
          <p:nvPicPr>
            <p:cNvPr id="7" name="Picture 6" descr="Zip Co logo SVG free download, id: 101874 - Brandlogos.net">
              <a:hlinkClick r:id="rId3"/>
              <a:extLst>
                <a:ext uri="{FF2B5EF4-FFF2-40B4-BE49-F238E27FC236}">
                  <a16:creationId xmlns:a16="http://schemas.microsoft.com/office/drawing/2014/main" id="{5866729D-E0C7-B363-3A93-D0E10909E777}"/>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8" name="TextBox 7">
              <a:extLst>
                <a:ext uri="{FF2B5EF4-FFF2-40B4-BE49-F238E27FC236}">
                  <a16:creationId xmlns:a16="http://schemas.microsoft.com/office/drawing/2014/main" id="{8B1CB384-F97B-BE7E-3256-1376D89078C9}"/>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Copilot in Intune</a:t>
              </a:r>
            </a:p>
          </p:txBody>
        </p:sp>
      </p:grpSp>
      <p:grpSp>
        <p:nvGrpSpPr>
          <p:cNvPr id="12" name="Group 11">
            <a:extLst>
              <a:ext uri="{FF2B5EF4-FFF2-40B4-BE49-F238E27FC236}">
                <a16:creationId xmlns:a16="http://schemas.microsoft.com/office/drawing/2014/main" id="{8B461EC0-3C57-DC37-F621-8A045B0F1B50}"/>
              </a:ext>
            </a:extLst>
          </p:cNvPr>
          <p:cNvGrpSpPr/>
          <p:nvPr/>
        </p:nvGrpSpPr>
        <p:grpSpPr>
          <a:xfrm>
            <a:off x="7570157" y="2764825"/>
            <a:ext cx="2351135" cy="360000"/>
            <a:chOff x="588263" y="1217924"/>
            <a:chExt cx="2351135" cy="360000"/>
          </a:xfrm>
        </p:grpSpPr>
        <p:pic>
          <p:nvPicPr>
            <p:cNvPr id="13" name="Picture 12" descr="Zip Co logo SVG free download, id: 101874 - Brandlogos.net">
              <a:hlinkClick r:id="rId3"/>
              <a:extLst>
                <a:ext uri="{FF2B5EF4-FFF2-40B4-BE49-F238E27FC236}">
                  <a16:creationId xmlns:a16="http://schemas.microsoft.com/office/drawing/2014/main" id="{4EE1449F-22A0-BC5D-7648-D83D9A84A0B1}"/>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4" name="TextBox 13">
              <a:extLst>
                <a:ext uri="{FF2B5EF4-FFF2-40B4-BE49-F238E27FC236}">
                  <a16:creationId xmlns:a16="http://schemas.microsoft.com/office/drawing/2014/main" id="{05615094-24B0-12E0-AF98-F7FB420CBCF6}"/>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Copilot in Intune</a:t>
              </a:r>
            </a:p>
          </p:txBody>
        </p:sp>
      </p:grpSp>
      <p:grpSp>
        <p:nvGrpSpPr>
          <p:cNvPr id="15" name="Group 14">
            <a:extLst>
              <a:ext uri="{FF2B5EF4-FFF2-40B4-BE49-F238E27FC236}">
                <a16:creationId xmlns:a16="http://schemas.microsoft.com/office/drawing/2014/main" id="{8ED5A9B9-04A8-A6CB-4DC6-214CBA0F0526}"/>
              </a:ext>
            </a:extLst>
          </p:cNvPr>
          <p:cNvGrpSpPr/>
          <p:nvPr/>
        </p:nvGrpSpPr>
        <p:grpSpPr>
          <a:xfrm>
            <a:off x="639545" y="5365652"/>
            <a:ext cx="2351135" cy="360000"/>
            <a:chOff x="588263" y="1217924"/>
            <a:chExt cx="2351135" cy="360000"/>
          </a:xfrm>
        </p:grpSpPr>
        <p:pic>
          <p:nvPicPr>
            <p:cNvPr id="16" name="Picture 15" descr="Zip Co logo SVG free download, id: 101874 - Brandlogos.net">
              <a:hlinkClick r:id="rId3"/>
              <a:extLst>
                <a:ext uri="{FF2B5EF4-FFF2-40B4-BE49-F238E27FC236}">
                  <a16:creationId xmlns:a16="http://schemas.microsoft.com/office/drawing/2014/main" id="{9E867E78-8162-8F73-2372-50CA4B59E87C}"/>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7" name="TextBox 16">
              <a:extLst>
                <a:ext uri="{FF2B5EF4-FFF2-40B4-BE49-F238E27FC236}">
                  <a16:creationId xmlns:a16="http://schemas.microsoft.com/office/drawing/2014/main" id="{95AE887D-B13C-F981-E281-D1F700FC5982}"/>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Copilot in Intune</a:t>
              </a:r>
            </a:p>
          </p:txBody>
        </p:sp>
      </p:grpSp>
      <p:grpSp>
        <p:nvGrpSpPr>
          <p:cNvPr id="18" name="Group 17">
            <a:extLst>
              <a:ext uri="{FF2B5EF4-FFF2-40B4-BE49-F238E27FC236}">
                <a16:creationId xmlns:a16="http://schemas.microsoft.com/office/drawing/2014/main" id="{E87915C5-3B0A-9E4F-7372-5D58D309C90A}"/>
              </a:ext>
            </a:extLst>
          </p:cNvPr>
          <p:cNvGrpSpPr/>
          <p:nvPr/>
        </p:nvGrpSpPr>
        <p:grpSpPr>
          <a:xfrm>
            <a:off x="4047840" y="5365652"/>
            <a:ext cx="2351135" cy="360000"/>
            <a:chOff x="588263" y="1217924"/>
            <a:chExt cx="2351135" cy="360000"/>
          </a:xfrm>
        </p:grpSpPr>
        <p:pic>
          <p:nvPicPr>
            <p:cNvPr id="19" name="Picture 18" descr="Zip Co logo SVG free download, id: 101874 - Brandlogos.net">
              <a:hlinkClick r:id="rId3"/>
              <a:extLst>
                <a:ext uri="{FF2B5EF4-FFF2-40B4-BE49-F238E27FC236}">
                  <a16:creationId xmlns:a16="http://schemas.microsoft.com/office/drawing/2014/main" id="{1BF29D50-ED77-6569-1C7C-4E03FC9C301F}"/>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0" name="TextBox 19">
              <a:extLst>
                <a:ext uri="{FF2B5EF4-FFF2-40B4-BE49-F238E27FC236}">
                  <a16:creationId xmlns:a16="http://schemas.microsoft.com/office/drawing/2014/main" id="{DCA3E443-D114-66C9-B1BE-2617D6DEE92A}"/>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Copilot in Intune</a:t>
              </a:r>
            </a:p>
          </p:txBody>
        </p:sp>
      </p:grpSp>
      <p:grpSp>
        <p:nvGrpSpPr>
          <p:cNvPr id="21" name="Group 20">
            <a:extLst>
              <a:ext uri="{FF2B5EF4-FFF2-40B4-BE49-F238E27FC236}">
                <a16:creationId xmlns:a16="http://schemas.microsoft.com/office/drawing/2014/main" id="{6F006DD8-15C0-20ED-3426-706DA2E8E34B}"/>
              </a:ext>
            </a:extLst>
          </p:cNvPr>
          <p:cNvGrpSpPr/>
          <p:nvPr/>
        </p:nvGrpSpPr>
        <p:grpSpPr>
          <a:xfrm>
            <a:off x="7570157" y="5358876"/>
            <a:ext cx="2351135" cy="360000"/>
            <a:chOff x="588263" y="1217924"/>
            <a:chExt cx="2351135" cy="360000"/>
          </a:xfrm>
        </p:grpSpPr>
        <p:pic>
          <p:nvPicPr>
            <p:cNvPr id="22" name="Picture 21" descr="Zip Co logo SVG free download, id: 101874 - Brandlogos.net">
              <a:hlinkClick r:id="rId3"/>
              <a:extLst>
                <a:ext uri="{FF2B5EF4-FFF2-40B4-BE49-F238E27FC236}">
                  <a16:creationId xmlns:a16="http://schemas.microsoft.com/office/drawing/2014/main" id="{6ECC81FE-E7E5-5FE3-94C2-E3DAD0F08DE9}"/>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40" name="TextBox 39">
              <a:extLst>
                <a:ext uri="{FF2B5EF4-FFF2-40B4-BE49-F238E27FC236}">
                  <a16:creationId xmlns:a16="http://schemas.microsoft.com/office/drawing/2014/main" id="{C38164CE-1651-EB33-5BFE-32AAC14F2282}"/>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Copilot in Intune</a:t>
              </a:r>
            </a:p>
          </p:txBody>
        </p:sp>
      </p:grpSp>
      <p:grpSp>
        <p:nvGrpSpPr>
          <p:cNvPr id="64" name="Group 63">
            <a:extLst>
              <a:ext uri="{FF2B5EF4-FFF2-40B4-BE49-F238E27FC236}">
                <a16:creationId xmlns:a16="http://schemas.microsoft.com/office/drawing/2014/main" id="{B52C612F-CA3C-B8E7-C669-FDFD9A44DFE0}"/>
              </a:ext>
            </a:extLst>
          </p:cNvPr>
          <p:cNvGrpSpPr/>
          <p:nvPr/>
        </p:nvGrpSpPr>
        <p:grpSpPr>
          <a:xfrm>
            <a:off x="4379354" y="1132756"/>
            <a:ext cx="1506383" cy="216000"/>
            <a:chOff x="1198143" y="862657"/>
            <a:chExt cx="1506383" cy="216000"/>
          </a:xfrm>
        </p:grpSpPr>
        <p:sp>
          <p:nvSpPr>
            <p:cNvPr id="65" name="Rectangle: Rounded Corners 6">
              <a:extLst>
                <a:ext uri="{FF2B5EF4-FFF2-40B4-BE49-F238E27FC236}">
                  <a16:creationId xmlns:a16="http://schemas.microsoft.com/office/drawing/2014/main" id="{3AD20FB7-9348-4D7F-C7FF-4D54BD0BDDCB}"/>
                </a:ext>
                <a:ext uri="{C183D7F6-B498-43B3-948B-1728B52AA6E4}">
                  <adec:decorative xmlns:adec="http://schemas.microsoft.com/office/drawing/2017/decorative" val="1"/>
                </a:ext>
              </a:extLst>
            </p:cNvPr>
            <p:cNvSpPr/>
            <p:nvPr/>
          </p:nvSpPr>
          <p:spPr bwMode="auto">
            <a:xfrm>
              <a:off x="1198143" y="862657"/>
              <a:ext cx="1506383"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Adoption</a:t>
              </a:r>
            </a:p>
          </p:txBody>
        </p:sp>
        <p:pic>
          <p:nvPicPr>
            <p:cNvPr id="66" name="Graphic 65">
              <a:extLst>
                <a:ext uri="{FF2B5EF4-FFF2-40B4-BE49-F238E27FC236}">
                  <a16:creationId xmlns:a16="http://schemas.microsoft.com/office/drawing/2014/main" id="{C7E30A5D-C784-5643-28BB-E053614CDDC9}"/>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4929" y="898657"/>
              <a:ext cx="144000" cy="144000"/>
            </a:xfrm>
            <a:prstGeom prst="rect">
              <a:avLst/>
            </a:prstGeom>
          </p:spPr>
        </p:pic>
      </p:grpSp>
      <p:grpSp>
        <p:nvGrpSpPr>
          <p:cNvPr id="67" name="Group 66">
            <a:extLst>
              <a:ext uri="{FF2B5EF4-FFF2-40B4-BE49-F238E27FC236}">
                <a16:creationId xmlns:a16="http://schemas.microsoft.com/office/drawing/2014/main" id="{5B72D46D-3D8F-D077-64D7-B9D3D4086450}"/>
              </a:ext>
            </a:extLst>
          </p:cNvPr>
          <p:cNvGrpSpPr/>
          <p:nvPr/>
        </p:nvGrpSpPr>
        <p:grpSpPr>
          <a:xfrm>
            <a:off x="7523373" y="1127774"/>
            <a:ext cx="1260000" cy="216000"/>
            <a:chOff x="1194743" y="1140160"/>
            <a:chExt cx="1260000" cy="216000"/>
          </a:xfrm>
        </p:grpSpPr>
        <p:sp>
          <p:nvSpPr>
            <p:cNvPr id="68" name="Rectangle: Rounded Corners 6">
              <a:extLst>
                <a:ext uri="{FF2B5EF4-FFF2-40B4-BE49-F238E27FC236}">
                  <a16:creationId xmlns:a16="http://schemas.microsoft.com/office/drawing/2014/main" id="{101E30D9-3B49-FBED-E0F8-4DC23A08F280}"/>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a:cs typeface="Segoe UI Semibold"/>
                </a:rPr>
                <a:t>Cost savings</a:t>
              </a:r>
              <a:endParaRPr lang="en-US" sz="900" b="0" i="0" u="none" strike="noStrike" kern="1200" cap="none" spc="0" normalizeH="0" baseline="0" noProof="0">
                <a:ln>
                  <a:noFill/>
                </a:ln>
                <a:solidFill>
                  <a:srgbClr val="8661C5"/>
                </a:solidFill>
                <a:effectLst/>
                <a:uLnTx/>
                <a:uFillTx/>
                <a:latin typeface="Segoe UI Semibold"/>
                <a:cs typeface="Segoe UI Semibold"/>
              </a:endParaRPr>
            </a:p>
          </p:txBody>
        </p:sp>
        <p:pic>
          <p:nvPicPr>
            <p:cNvPr id="69" name="Graphic 68">
              <a:extLst>
                <a:ext uri="{FF2B5EF4-FFF2-40B4-BE49-F238E27FC236}">
                  <a16:creationId xmlns:a16="http://schemas.microsoft.com/office/drawing/2014/main" id="{82CF9B8A-5CF4-3D30-3757-B8424EBAA7C0}"/>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241527" y="1176160"/>
              <a:ext cx="144000" cy="144000"/>
            </a:xfrm>
            <a:prstGeom prst="rect">
              <a:avLst/>
            </a:prstGeom>
          </p:spPr>
        </p:pic>
      </p:grpSp>
      <p:grpSp>
        <p:nvGrpSpPr>
          <p:cNvPr id="70" name="Group 69">
            <a:extLst>
              <a:ext uri="{FF2B5EF4-FFF2-40B4-BE49-F238E27FC236}">
                <a16:creationId xmlns:a16="http://schemas.microsoft.com/office/drawing/2014/main" id="{04B88528-E6E6-52DC-483B-C8A96DC24F13}"/>
              </a:ext>
            </a:extLst>
          </p:cNvPr>
          <p:cNvGrpSpPr/>
          <p:nvPr/>
        </p:nvGrpSpPr>
        <p:grpSpPr>
          <a:xfrm>
            <a:off x="8868697" y="1127774"/>
            <a:ext cx="1450784" cy="216000"/>
            <a:chOff x="1194743" y="1140160"/>
            <a:chExt cx="1450784" cy="216000"/>
          </a:xfrm>
        </p:grpSpPr>
        <p:sp>
          <p:nvSpPr>
            <p:cNvPr id="71" name="Rectangle: Rounded Corners 6">
              <a:extLst>
                <a:ext uri="{FF2B5EF4-FFF2-40B4-BE49-F238E27FC236}">
                  <a16:creationId xmlns:a16="http://schemas.microsoft.com/office/drawing/2014/main" id="{36292199-BBF9-79BB-03B6-6512B0E84F4B}"/>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a:cs typeface="Segoe UI Semibold"/>
                </a:rPr>
                <a:t>Employee experience</a:t>
              </a:r>
              <a:endParaRPr lang="en-US" sz="900" b="0" i="0" u="none" strike="noStrike" kern="1200" cap="none" spc="0" normalizeH="0" baseline="0" noProof="0">
                <a:ln>
                  <a:noFill/>
                </a:ln>
                <a:solidFill>
                  <a:srgbClr val="8661C5"/>
                </a:solidFill>
                <a:effectLst/>
                <a:uLnTx/>
                <a:uFillTx/>
                <a:latin typeface="Segoe UI Semibold"/>
                <a:cs typeface="Segoe UI Semibold"/>
              </a:endParaRPr>
            </a:p>
          </p:txBody>
        </p:sp>
        <p:pic>
          <p:nvPicPr>
            <p:cNvPr id="72" name="Graphic 71">
              <a:extLst>
                <a:ext uri="{FF2B5EF4-FFF2-40B4-BE49-F238E27FC236}">
                  <a16:creationId xmlns:a16="http://schemas.microsoft.com/office/drawing/2014/main" id="{1625A06F-0EEE-B60D-A945-8ADA6D516385}"/>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241527" y="1176160"/>
              <a:ext cx="144000" cy="144000"/>
            </a:xfrm>
            <a:prstGeom prst="rect">
              <a:avLst/>
            </a:prstGeom>
          </p:spPr>
        </p:pic>
      </p:grpSp>
      <p:pic>
        <p:nvPicPr>
          <p:cNvPr id="73" name="Picture 72" descr="A group of women standing together&#10;&#10;Description automatically generated">
            <a:extLst>
              <a:ext uri="{FF2B5EF4-FFF2-40B4-BE49-F238E27FC236}">
                <a16:creationId xmlns:a16="http://schemas.microsoft.com/office/drawing/2014/main" id="{F3A86AF4-4C9D-6636-12CB-DCDA14020453}"/>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0319481" y="3937299"/>
            <a:ext cx="1872519" cy="2920702"/>
          </a:xfrm>
          <a:prstGeom prst="rect">
            <a:avLst/>
          </a:prstGeom>
        </p:spPr>
      </p:pic>
      <p:grpSp>
        <p:nvGrpSpPr>
          <p:cNvPr id="5" name="Group 4">
            <a:extLst>
              <a:ext uri="{FF2B5EF4-FFF2-40B4-BE49-F238E27FC236}">
                <a16:creationId xmlns:a16="http://schemas.microsoft.com/office/drawing/2014/main" id="{96B3DEA7-B4C5-34C3-7724-FA297E8725F6}"/>
              </a:ext>
            </a:extLst>
          </p:cNvPr>
          <p:cNvGrpSpPr/>
          <p:nvPr/>
        </p:nvGrpSpPr>
        <p:grpSpPr>
          <a:xfrm>
            <a:off x="1697851" y="1123965"/>
            <a:ext cx="987666" cy="216000"/>
            <a:chOff x="2707850" y="862657"/>
            <a:chExt cx="987666" cy="216000"/>
          </a:xfrm>
        </p:grpSpPr>
        <p:sp>
          <p:nvSpPr>
            <p:cNvPr id="9" name="Rectangle: Rounded Corners 6">
              <a:extLst>
                <a:ext uri="{FF2B5EF4-FFF2-40B4-BE49-F238E27FC236}">
                  <a16:creationId xmlns:a16="http://schemas.microsoft.com/office/drawing/2014/main" id="{8FA36211-F849-2893-0437-F7A1364A9D62}"/>
                </a:ext>
                <a:ext uri="{C183D7F6-B498-43B3-948B-1728B52AA6E4}">
                  <adec:decorative xmlns:adec="http://schemas.microsoft.com/office/drawing/2017/decorative" val="1"/>
                </a:ext>
              </a:extLst>
            </p:cNvPr>
            <p:cNvSpPr/>
            <p:nvPr/>
          </p:nvSpPr>
          <p:spPr bwMode="auto">
            <a:xfrm>
              <a:off x="2707850" y="862657"/>
              <a:ext cx="987666"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NSAT</a:t>
              </a:r>
            </a:p>
          </p:txBody>
        </p:sp>
        <p:pic>
          <p:nvPicPr>
            <p:cNvPr id="11" name="Graphic 10">
              <a:extLst>
                <a:ext uri="{FF2B5EF4-FFF2-40B4-BE49-F238E27FC236}">
                  <a16:creationId xmlns:a16="http://schemas.microsoft.com/office/drawing/2014/main" id="{41BFB81B-3C56-8691-1ADD-022180D36B44}"/>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2754635" y="898657"/>
              <a:ext cx="144000" cy="144000"/>
            </a:xfrm>
            <a:prstGeom prst="rect">
              <a:avLst/>
            </a:prstGeom>
          </p:spPr>
        </p:pic>
      </p:grpSp>
      <p:grpSp>
        <p:nvGrpSpPr>
          <p:cNvPr id="24" name="Group 23">
            <a:extLst>
              <a:ext uri="{FF2B5EF4-FFF2-40B4-BE49-F238E27FC236}">
                <a16:creationId xmlns:a16="http://schemas.microsoft.com/office/drawing/2014/main" id="{DF1F0FED-74D5-8E35-6986-594FEA7B88D2}"/>
              </a:ext>
            </a:extLst>
          </p:cNvPr>
          <p:cNvGrpSpPr/>
          <p:nvPr/>
        </p:nvGrpSpPr>
        <p:grpSpPr>
          <a:xfrm>
            <a:off x="2763959" y="1123965"/>
            <a:ext cx="1530994" cy="211019"/>
            <a:chOff x="1198144" y="862656"/>
            <a:chExt cx="1530994" cy="211019"/>
          </a:xfrm>
        </p:grpSpPr>
        <p:sp>
          <p:nvSpPr>
            <p:cNvPr id="25" name="Rectangle: Rounded Corners 6">
              <a:extLst>
                <a:ext uri="{FF2B5EF4-FFF2-40B4-BE49-F238E27FC236}">
                  <a16:creationId xmlns:a16="http://schemas.microsoft.com/office/drawing/2014/main" id="{B8D59570-8295-71AA-1DAD-80D70917A2F2}"/>
                </a:ext>
                <a:ext uri="{C183D7F6-B498-43B3-948B-1728B52AA6E4}">
                  <adec:decorative xmlns:adec="http://schemas.microsoft.com/office/drawing/2017/decorative" val="1"/>
                </a:ext>
              </a:extLst>
            </p:cNvPr>
            <p:cNvSpPr/>
            <p:nvPr/>
          </p:nvSpPr>
          <p:spPr bwMode="auto">
            <a:xfrm>
              <a:off x="1198144" y="862656"/>
              <a:ext cx="1530994" cy="211019"/>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IT management costs</a:t>
              </a:r>
            </a:p>
          </p:txBody>
        </p:sp>
        <p:pic>
          <p:nvPicPr>
            <p:cNvPr id="26" name="Graphic 25">
              <a:extLst>
                <a:ext uri="{FF2B5EF4-FFF2-40B4-BE49-F238E27FC236}">
                  <a16:creationId xmlns:a16="http://schemas.microsoft.com/office/drawing/2014/main" id="{17504ECF-B12B-39C2-7028-020D9890EA61}"/>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4929" y="898657"/>
              <a:ext cx="144000" cy="144000"/>
            </a:xfrm>
            <a:prstGeom prst="rect">
              <a:avLst/>
            </a:prstGeom>
          </p:spPr>
        </p:pic>
      </p:grpSp>
    </p:spTree>
    <p:extLst>
      <p:ext uri="{BB962C8B-B14F-4D97-AF65-F5344CB8AC3E}">
        <p14:creationId xmlns:p14="http://schemas.microsoft.com/office/powerpoint/2010/main" val="2107494575"/>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314</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Information Technology | Manage application installations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