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4D631-1B9B-9E43-865F-7F35D812E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C06D2495-EF34-CECB-40E0-951DE74E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  <a:cs typeface="Segoe UI"/>
              </a:rPr>
              <a:t>Information Technology</a:t>
            </a:r>
            <a:r>
              <a:rPr lang="en-US" dirty="0"/>
              <a:t> | </a:t>
            </a:r>
            <a:r>
              <a:rPr lang="en-US" sz="1800" b="1" dirty="0"/>
              <a:t>License allocation and usage</a:t>
            </a:r>
            <a:br>
              <a:rPr lang="en-US" sz="1800" b="0" dirty="0"/>
            </a:b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13EC356-E25A-BF28-D39C-F2ACC5337F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1. Check for requests</a:t>
            </a:r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560FFD6-CD49-99D0-F9F3-6759B5CA28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6. Approval 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71508A7-AB79-BF09-1CBE-5FE03B00E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2. Cost effective app recommendations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D21FA8AD-6FC0-A20E-DF77-0E7F49D3F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5. Process request</a:t>
            </a:r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2066999-F666-E64F-E5CB-4476C444FA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3. License optimization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ADFED2-D254-2F5D-9FEF-03AB7657DE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4. Contact user</a:t>
            </a:r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C9699C34-7029-26CA-D1A7-76FA4D8CDC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 and Copilot Studio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49F737A7-F29D-198F-8161-0AEF57E3B6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/>
              <a:t>Ask Copilot to generate a summary of email requests for various software.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FC17F67F-ABA6-FD04-3D29-27232FC546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 admin asks Copilot to recommend the licenses with the similar functionality, preferably with licenses available to assign to the user.</a:t>
            </a:r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8868D0F-A8FE-759C-2254-7D2BBD06FD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Admins get insights around available licenses and inactive licenses for an app. Instead of buying more licenses, they ask Copilot to reclaim licenses. Also, get help with audits, forecasting &amp; reconciliation.</a:t>
            </a:r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27B5F387-C3A0-3AAB-696B-74084D10EA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Generate summary of software license requests from users.</a:t>
            </a:r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1BF9B192-835E-57D9-133E-97FC269DD0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Generate email with approval and installation process.</a:t>
            </a:r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215DC15D-62D2-36FD-C09F-C1613AB549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Generate table with requests, recommended license type, and license availability.</a:t>
            </a:r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AABAA7A-0F4C-195F-A085-D2DF6974D1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Generate comparison of the capabilities of the requested and recommended solution.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BF3A33E-F80F-8E71-96C5-1FC80E8C30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Generate report when usage is low and provide information for reclamation of licenses. </a:t>
            </a:r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23AC22E1-3B84-D595-B002-D72B2AA67F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Generate email with licensing information.</a:t>
            </a:r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EAD42C9E-A936-669D-4A7D-B29BF65E2E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Admin approves the request and notifies user with next steps.</a:t>
            </a:r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73737304-86A5-4EC5-6CDE-7A14D307D0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If the user is not satisfied with the recommendation, then admin reviews the request to make sure the recommended solution meets the requirements.</a:t>
            </a:r>
            <a:endParaRPr lang="en-US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9F08B510-845F-2F9E-9E95-A5AE1CDDB3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The admin uses the Copilot agent to create an email to the user with the recommended license information. </a:t>
            </a:r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BFB4F6F3-9DD6-732F-1708-9E03F353D2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E52DB8-19C0-3DF8-2212-6E94B7D2AAC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EFB3C2-ED36-A440-7CB2-973A805A8CE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DA0659-7F85-C7F9-5A4E-64FA02C136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D092F7D3-CC18-FDFF-78A7-9D232CEE6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642A04-38A0-F78A-DFBD-B039BA33253C}"/>
              </a:ext>
            </a:extLst>
          </p:cNvPr>
          <p:cNvGrpSpPr/>
          <p:nvPr/>
        </p:nvGrpSpPr>
        <p:grpSpPr>
          <a:xfrm>
            <a:off x="1624328" y="1132756"/>
            <a:ext cx="1645922" cy="20633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A8C69B48-1839-875B-1C7F-15D27FFB3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NSAT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7A60C5-7ABD-1452-D4F5-B6A618B7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22E0218-DB10-61B1-C9E8-772DB2A4C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AA4006-98C7-4237-44BB-9C0476BDF310}"/>
              </a:ext>
            </a:extLst>
          </p:cNvPr>
          <p:cNvGrpSpPr/>
          <p:nvPr/>
        </p:nvGrpSpPr>
        <p:grpSpPr>
          <a:xfrm>
            <a:off x="7523372" y="1127774"/>
            <a:ext cx="1645921" cy="216000"/>
            <a:chOff x="1194742" y="1140160"/>
            <a:chExt cx="1645921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06C30274-068F-FA11-3DB6-D6A4A3A29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2" y="1140160"/>
              <a:ext cx="164592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85D72939-F5EA-FF27-21F1-E4C03B78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337975D-0894-4D64-DB0C-7763126E29C2}"/>
              </a:ext>
            </a:extLst>
          </p:cNvPr>
          <p:cNvGrpSpPr/>
          <p:nvPr/>
        </p:nvGrpSpPr>
        <p:grpSpPr>
          <a:xfrm>
            <a:off x="781840" y="2657703"/>
            <a:ext cx="2351135" cy="360000"/>
            <a:chOff x="772655" y="2628936"/>
            <a:chExt cx="2351135" cy="360000"/>
          </a:xfrm>
        </p:grpSpPr>
        <p:pic>
          <p:nvPicPr>
            <p:cNvPr id="14" name="Picture 13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926B8F48-9DE1-5AF2-1A09-95023CE311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2655" y="262893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9F182F-12B6-A74E-3D52-30B32F6D539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31606" y="272429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283BCA95-42BC-DF1B-EF1B-3D0EB038CF8F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dirty="0"/>
              <a:t>1</a:t>
            </a:r>
            <a:r>
              <a:rPr lang="en-US" dirty="0"/>
              <a:t>Access Copilot at </a:t>
            </a:r>
            <a:r>
              <a:rPr lang="en-US" dirty="0">
                <a:hlinkClick r:id="rId8"/>
              </a:rPr>
              <a:t>copilot.microsoft.com </a:t>
            </a:r>
            <a:r>
              <a:rPr lang="en-US" dirty="0"/>
              <a:t>or the Microsoft Copilot mobile app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Business Chat at </a:t>
            </a:r>
            <a:r>
              <a:rPr lang="en-US" dirty="0">
                <a:hlinkClick r:id="rId8"/>
              </a:rPr>
              <a:t>copilot.microsoft.com</a:t>
            </a:r>
            <a:r>
              <a:rPr lang="en-US" dirty="0"/>
              <a:t>, the Microsoft Copilot mobile app, or the Copilot app in Teams, and set toggle to “Work”.</a:t>
            </a:r>
          </a:p>
          <a:p>
            <a:r>
              <a:rPr lang="en-GB" baseline="30000" dirty="0"/>
              <a:t>3</a:t>
            </a:r>
            <a:r>
              <a:rPr lang="en-GB" dirty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7B439-02C6-05F6-411F-057BADE668F5}"/>
              </a:ext>
            </a:extLst>
          </p:cNvPr>
          <p:cNvGrpSpPr/>
          <p:nvPr/>
        </p:nvGrpSpPr>
        <p:grpSpPr>
          <a:xfrm>
            <a:off x="4057039" y="2658170"/>
            <a:ext cx="2373645" cy="363075"/>
            <a:chOff x="4066660" y="2586625"/>
            <a:chExt cx="2373645" cy="363075"/>
          </a:xfrm>
        </p:grpSpPr>
        <p:pic>
          <p:nvPicPr>
            <p:cNvPr id="21" name="Picture 20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BAA96270-24DD-EE6F-DDD5-7D80E1DDE1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066660" y="258662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B099F4-8F24-A309-4D89-598456BCBF2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48121" y="2641923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License management app agent</a:t>
              </a:r>
              <a:endParaRPr lang="en-US" sz="900">
                <a:solidFill>
                  <a:srgbClr val="0070C0"/>
                </a:solidFill>
                <a:latin typeface="Segoe UI Semibold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03B815-9993-7907-A1EE-DCD8C32B8E29}"/>
              </a:ext>
            </a:extLst>
          </p:cNvPr>
          <p:cNvGrpSpPr/>
          <p:nvPr/>
        </p:nvGrpSpPr>
        <p:grpSpPr>
          <a:xfrm>
            <a:off x="7642157" y="2662816"/>
            <a:ext cx="2373645" cy="363075"/>
            <a:chOff x="4066660" y="2586625"/>
            <a:chExt cx="2373645" cy="363075"/>
          </a:xfrm>
        </p:grpSpPr>
        <p:pic>
          <p:nvPicPr>
            <p:cNvPr id="28" name="Picture 27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90E7F1EE-B310-A7F0-EBB3-ACCDE6DFF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066660" y="258662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5CFCA4-0642-C82B-D188-AF57033F955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48121" y="2641923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License management app agent</a:t>
              </a:r>
              <a:endParaRPr lang="en-US" sz="900">
                <a:solidFill>
                  <a:srgbClr val="0070C0"/>
                </a:solidFill>
                <a:latin typeface="Segoe UI Semibold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C844ED-AC87-6695-BD72-C8E34A2F1027}"/>
              </a:ext>
            </a:extLst>
          </p:cNvPr>
          <p:cNvGrpSpPr/>
          <p:nvPr/>
        </p:nvGrpSpPr>
        <p:grpSpPr>
          <a:xfrm>
            <a:off x="7714157" y="5236450"/>
            <a:ext cx="2373645" cy="363075"/>
            <a:chOff x="4066660" y="2586625"/>
            <a:chExt cx="2373645" cy="363075"/>
          </a:xfrm>
        </p:grpSpPr>
        <p:pic>
          <p:nvPicPr>
            <p:cNvPr id="31" name="Picture 30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EE44AAC6-2A15-F930-1278-2CA87B243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066660" y="258662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B1645A-ED3D-3164-313E-5245F6A0B83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48121" y="2641923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License management app agent</a:t>
              </a:r>
              <a:endParaRPr lang="en-US" sz="900">
                <a:solidFill>
                  <a:srgbClr val="0070C0"/>
                </a:solidFill>
                <a:latin typeface="Segoe UI Semibold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52C251-7ABC-599F-7847-D196501B08DF}"/>
              </a:ext>
            </a:extLst>
          </p:cNvPr>
          <p:cNvGrpSpPr/>
          <p:nvPr/>
        </p:nvGrpSpPr>
        <p:grpSpPr>
          <a:xfrm>
            <a:off x="4108475" y="5272154"/>
            <a:ext cx="2373645" cy="363075"/>
            <a:chOff x="4066660" y="2586625"/>
            <a:chExt cx="2373645" cy="363075"/>
          </a:xfrm>
        </p:grpSpPr>
        <p:pic>
          <p:nvPicPr>
            <p:cNvPr id="38" name="Picture 37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713DE0DF-E88F-C944-4871-7767421A5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066660" y="258662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A27B2F-F2FA-188C-F0B4-FF2C22B674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48121" y="2641923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License management app agent</a:t>
              </a:r>
              <a:endParaRPr lang="en-US" sz="900">
                <a:solidFill>
                  <a:srgbClr val="0070C0"/>
                </a:solidFill>
                <a:latin typeface="Segoe UI Semibold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EA166C-4C23-BE02-9782-8D24A613D607}"/>
              </a:ext>
            </a:extLst>
          </p:cNvPr>
          <p:cNvGrpSpPr/>
          <p:nvPr/>
        </p:nvGrpSpPr>
        <p:grpSpPr>
          <a:xfrm>
            <a:off x="836945" y="5264098"/>
            <a:ext cx="2373645" cy="363075"/>
            <a:chOff x="4066660" y="2586625"/>
            <a:chExt cx="2373645" cy="363075"/>
          </a:xfrm>
        </p:grpSpPr>
        <p:pic>
          <p:nvPicPr>
            <p:cNvPr id="4" name="Picture 3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FB2EC715-6104-E9C7-F6D1-9538BE8E17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066660" y="258662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D8BFA7-524B-1826-4043-DB6740247FE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48121" y="2641923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License management app agent</a:t>
              </a:r>
              <a:endParaRPr lang="en-US" sz="900">
                <a:solidFill>
                  <a:srgbClr val="0070C0"/>
                </a:solidFill>
                <a:latin typeface="Segoe UI Semibold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5C6C6E-D5CC-993A-A63B-0A83862F9762}"/>
              </a:ext>
            </a:extLst>
          </p:cNvPr>
          <p:cNvGrpSpPr/>
          <p:nvPr/>
        </p:nvGrpSpPr>
        <p:grpSpPr>
          <a:xfrm>
            <a:off x="3363372" y="1135058"/>
            <a:ext cx="1645922" cy="206330"/>
            <a:chOff x="1198144" y="862657"/>
            <a:chExt cx="1332000" cy="216000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86BB4A3D-86D4-35D7-1FC8-6D81D1CC9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IT management costs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8FE07BC-A048-5DBF-5386-7DE9F1A12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839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License allocation and usage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2024-10-03T01:00:29Z</dcterms:modified>
</cp:coreProperties>
</file>