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4D631-1B9B-9E43-865F-7F35D812E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C06D2495-EF34-CECB-40E0-951DE74E1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</a:t>
            </a:r>
            <a:r>
              <a:rPr lang="en-US" noProof="0"/>
              <a:t> | </a:t>
            </a:r>
            <a:r>
              <a:rPr lang="en-US" sz="1800" b="1" noProof="0"/>
              <a:t>License allocation and usage</a:t>
            </a:r>
            <a:br>
              <a:rPr lang="en-US" sz="1800" b="0" noProof="0"/>
            </a:br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513EC356-E25A-BF28-D39C-F2ACC5337F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1. Check for requests</a:t>
            </a:r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9560FFD6-CD49-99D0-F9F3-6759B5CA28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6. Approval 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571508A7-AB79-BF09-1CBE-5FE03B00E9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2. Cost effective app recommendations</a:t>
            </a:r>
            <a:endParaRPr lang="en-US" noProof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D21FA8AD-6FC0-A20E-DF77-0E7F49D3FE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5. Process request</a:t>
            </a:r>
            <a:endParaRPr lang="en-US" noProof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B2066999-F666-E64F-E5CB-4476C444FA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3. License optimization</a:t>
            </a:r>
            <a:endParaRPr lang="en-US" noProof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4ADFED2-D254-2F5D-9FEF-03AB7657DEF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4. Contact user</a:t>
            </a:r>
            <a:endParaRPr lang="en-US" noProof="0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C9699C34-7029-26CA-D1A7-76FA4D8CDC4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49F737A7-F29D-198F-8161-0AEF57E3B6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/>
              <a:t>Ask Copilot to generate a summary of email requests for various software.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FC17F67F-ABA6-FD04-3D29-27232FC546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ea typeface="+mn-lt"/>
                <a:cs typeface="+mn-lt"/>
              </a:rPr>
              <a:t>The admin asks Copilot to recommend the licenses with the similar functionality, preferably with licenses available to assign to the user.</a:t>
            </a:r>
            <a:endParaRPr lang="en-US" noProof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28868D0F-A8FE-759C-2254-7D2BBD06FD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Admins get insights around available licenses and inactive licenses for an app. Instead of buying more licenses, they ask Copilot to reclaim licenses. Also, get help with audits, forecasting &amp; reconciliation.</a:t>
            </a:r>
            <a:endParaRPr lang="en-US" noProof="0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27B5F387-C3A0-3AAB-696B-74084D10EA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>
                <a:cs typeface="Segoe UI"/>
              </a:rPr>
              <a:t>Generate summary of software license requests from users.</a:t>
            </a:r>
            <a:endParaRPr lang="en-US" noProof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1BF9B192-835E-57D9-133E-97FC269DD02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>
                <a:cs typeface="Segoe UI"/>
              </a:rPr>
              <a:t>Generate email with approval and installation process.</a:t>
            </a:r>
            <a:endParaRPr lang="en-US" noProof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215DC15D-62D2-36FD-C09F-C1613AB549D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>
                <a:cs typeface="Segoe UI"/>
              </a:rPr>
              <a:t>Generate table with requests, recommended license type, and license availability.</a:t>
            </a:r>
            <a:endParaRPr lang="en-US" noProof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1AABAA7A-0F4C-195F-A085-D2DF6974D19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Generate comparison of the capabilities of the requested and recommended solution.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BF3A33E-F80F-8E71-96C5-1FC80E8C302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>
                <a:cs typeface="Segoe UI"/>
              </a:rPr>
              <a:t>Generate report when usage is low and provide information for reclamation of licenses. </a:t>
            </a:r>
            <a:endParaRPr lang="en-US" noProof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23AC22E1-3B84-D595-B002-D72B2AA67F7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>
                <a:cs typeface="Segoe UI"/>
              </a:rPr>
              <a:t>Generate email with licensing information.</a:t>
            </a:r>
            <a:endParaRPr lang="en-US" noProof="0"/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EAD42C9E-A936-669D-4A7D-B29BF65E2EC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Admin approves the request and notifies user with next steps.</a:t>
            </a:r>
            <a:endParaRPr lang="en-US" noProof="0"/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73737304-86A5-4EC5-6CDE-7A14D307D0A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If the user is not satisfied with the recommendation, then admin reviews the request to make sure the recommended solution meets the requirements.</a:t>
            </a:r>
            <a:endParaRPr lang="en-US" noProof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9F08B510-845F-2F9E-9E95-A5AE1CDDB3F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The admin uses the Copilot agent to create an email to the user with the recommended license information. </a:t>
            </a:r>
            <a:endParaRPr lang="en-US" noProof="0"/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BFB4F6F3-9DD6-732F-1708-9E03F353D23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E52DB8-19C0-3DF8-2212-6E94B7D2AAC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DEFB3C2-ED36-A440-7CB2-973A805A8CE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DA0659-7F85-C7F9-5A4E-64FA02C136D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D092F7D3-CC18-FDFF-78A7-9D232CEE6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7642A04-38A0-F78A-DFBD-B039BA33253C}"/>
              </a:ext>
            </a:extLst>
          </p:cNvPr>
          <p:cNvGrpSpPr/>
          <p:nvPr/>
        </p:nvGrpSpPr>
        <p:grpSpPr>
          <a:xfrm>
            <a:off x="1624328" y="1132756"/>
            <a:ext cx="1645922" cy="20633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A8C69B48-1839-875B-1C7F-15D27FFB3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NSAT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347A60C5-7ABD-1452-D4F5-B6A618B7E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22E0218-DB10-61B1-C9E8-772DB2A4C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DAA4006-98C7-4237-44BB-9C0476BDF310}"/>
              </a:ext>
            </a:extLst>
          </p:cNvPr>
          <p:cNvGrpSpPr/>
          <p:nvPr/>
        </p:nvGrpSpPr>
        <p:grpSpPr>
          <a:xfrm>
            <a:off x="7523372" y="1127774"/>
            <a:ext cx="1645921" cy="216000"/>
            <a:chOff x="1194742" y="1140160"/>
            <a:chExt cx="1645921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06C30274-068F-FA11-3DB6-D6A4A3A292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2" y="1140160"/>
              <a:ext cx="164592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85D72939-F5EA-FF27-21F1-E4C03B787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337975D-0894-4D64-DB0C-7763126E29C2}"/>
              </a:ext>
            </a:extLst>
          </p:cNvPr>
          <p:cNvGrpSpPr/>
          <p:nvPr/>
        </p:nvGrpSpPr>
        <p:grpSpPr>
          <a:xfrm>
            <a:off x="781840" y="2657703"/>
            <a:ext cx="2351135" cy="360000"/>
            <a:chOff x="772655" y="2628936"/>
            <a:chExt cx="2351135" cy="360000"/>
          </a:xfrm>
        </p:grpSpPr>
        <p:pic>
          <p:nvPicPr>
            <p:cNvPr id="14" name="Picture 13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926B8F48-9DE1-5AF2-1A09-95023CE311E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2655" y="262893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B9F182F-12B6-A74E-3D52-30B32F6D539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31606" y="272429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A5C6C6E-D5CC-993A-A63B-0A83862F9762}"/>
              </a:ext>
            </a:extLst>
          </p:cNvPr>
          <p:cNvGrpSpPr/>
          <p:nvPr/>
        </p:nvGrpSpPr>
        <p:grpSpPr>
          <a:xfrm>
            <a:off x="3363372" y="1135058"/>
            <a:ext cx="1645922" cy="206330"/>
            <a:chOff x="1198144" y="862657"/>
            <a:chExt cx="1332000" cy="216000"/>
          </a:xfrm>
        </p:grpSpPr>
        <p:sp>
          <p:nvSpPr>
            <p:cNvPr id="11" name="Rectangle: Rounded Corners 6">
              <a:extLst>
                <a:ext uri="{FF2B5EF4-FFF2-40B4-BE49-F238E27FC236}">
                  <a16:creationId xmlns:a16="http://schemas.microsoft.com/office/drawing/2014/main" id="{86BB4A3D-86D4-35D7-1FC8-6D81D1CC9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IT management costs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28FE07BC-A048-5DBF-5386-7DE9F1A127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CB6BAD2-6D72-CB9A-551C-2E9BF87B734F}"/>
              </a:ext>
            </a:extLst>
          </p:cNvPr>
          <p:cNvGrpSpPr/>
          <p:nvPr/>
        </p:nvGrpSpPr>
        <p:grpSpPr>
          <a:xfrm>
            <a:off x="4303077" y="2647664"/>
            <a:ext cx="2250050" cy="480390"/>
            <a:chOff x="767112" y="2825909"/>
            <a:chExt cx="2250050" cy="48039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2CBC11D-6467-705F-1AEA-C9A3C64F7F2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kumimoji="0" lang="en-US" sz="900" b="0" i="0" u="none" strike="noStrike" kern="1200" cap="none" spc="0" normalizeH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License management app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42B4774E-8999-8B4E-595D-2106C8A7769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6C22BE9-CAEA-AD89-E104-1CC6539EBF7C}"/>
              </a:ext>
            </a:extLst>
          </p:cNvPr>
          <p:cNvGrpSpPr/>
          <p:nvPr/>
        </p:nvGrpSpPr>
        <p:grpSpPr>
          <a:xfrm>
            <a:off x="7868995" y="2673130"/>
            <a:ext cx="2250050" cy="480390"/>
            <a:chOff x="767112" y="2825909"/>
            <a:chExt cx="2250050" cy="48039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938A90D-00D1-3036-0FB3-309C7C5157E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kumimoji="0" lang="en-US" sz="900" b="0" i="0" u="none" strike="noStrike" kern="1200" cap="none" spc="0" normalizeH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License management app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255CAB64-B5D7-77CC-DD83-33EDB9C9D8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932A076-2567-5E6A-2BE7-BA2085D13CE3}"/>
              </a:ext>
            </a:extLst>
          </p:cNvPr>
          <p:cNvGrpSpPr/>
          <p:nvPr/>
        </p:nvGrpSpPr>
        <p:grpSpPr>
          <a:xfrm>
            <a:off x="7868733" y="5091014"/>
            <a:ext cx="2250050" cy="480390"/>
            <a:chOff x="767112" y="2825909"/>
            <a:chExt cx="2250050" cy="48039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C7C30E0-77E2-0E84-34B0-81E6330C445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kumimoji="0" lang="en-US" sz="900" b="0" i="0" u="none" strike="noStrike" kern="1200" cap="none" spc="0" normalizeH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License management app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3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A5312B9A-03FD-1F53-E43C-79FA08B4C2B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53D043C-1038-ED4B-1DE1-0D9D7147FDD4}"/>
              </a:ext>
            </a:extLst>
          </p:cNvPr>
          <p:cNvGrpSpPr/>
          <p:nvPr/>
        </p:nvGrpSpPr>
        <p:grpSpPr>
          <a:xfrm>
            <a:off x="4326815" y="5119027"/>
            <a:ext cx="2250050" cy="480390"/>
            <a:chOff x="767112" y="2825909"/>
            <a:chExt cx="2250050" cy="48039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4CB9FFB-A837-DF8D-4423-7EB383E6FA5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kumimoji="0" lang="en-US" sz="900" b="0" i="0" u="none" strike="noStrike" kern="1200" cap="none" spc="0" normalizeH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License management app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FA879BE0-60B4-7ADE-8CE6-DA54A829F27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A79531B-7C95-3782-4CC4-B106C10945D3}"/>
              </a:ext>
            </a:extLst>
          </p:cNvPr>
          <p:cNvGrpSpPr/>
          <p:nvPr/>
        </p:nvGrpSpPr>
        <p:grpSpPr>
          <a:xfrm>
            <a:off x="829933" y="5164745"/>
            <a:ext cx="2250050" cy="480390"/>
            <a:chOff x="767112" y="2825909"/>
            <a:chExt cx="2250050" cy="480390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6C6E9E2C-2075-2297-7044-E5D4376EFB7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kumimoji="0" lang="en-US" sz="900" b="0" i="0" u="none" strike="noStrike" kern="1200" cap="none" spc="0" normalizeH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License management app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06FC673-562D-9918-DCA1-65A21CD2455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Picture 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5F8F7F8B-6A1F-19BD-5E33-02D94268541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7373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283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License allocation and usage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